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204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B8403-1C44-4D8E-B13D-9ACE89A0D385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D89114-BC1D-4F81-B109-C10B3EC0A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339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onicviper.org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creativecommons.org/about/license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056E723-BBB5-4F0D-AED1-8230039D36DA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Created by Christian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R. Goldsmith (Auburn University, crgoldsmith@auburn.edu)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posted on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VIPEr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(www.ionicviper.org)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on January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4, 2015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Copyright Christian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R. Goldsmith, 2015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work is licensed under the Creative Commons Attribution-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NonCommercial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ShareAlike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view a copy of this license visit 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http://</a:t>
            </a:r>
            <a:r>
              <a:rPr lang="en-US" sz="1200" u="sng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creativecommons.org/about/license</a:t>
            </a:r>
            <a:r>
              <a:rPr lang="en-US" sz="1200" u="sng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/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0198-92C3-4898-A3BE-C5931ED55A82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4E434-5535-41B5-A68F-3F82C4A69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280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0198-92C3-4898-A3BE-C5931ED55A82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4E434-5535-41B5-A68F-3F82C4A69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22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0198-92C3-4898-A3BE-C5931ED55A82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4E434-5535-41B5-A68F-3F82C4A69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08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0198-92C3-4898-A3BE-C5931ED55A82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4E434-5535-41B5-A68F-3F82C4A69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4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0198-92C3-4898-A3BE-C5931ED55A82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4E434-5535-41B5-A68F-3F82C4A69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110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0198-92C3-4898-A3BE-C5931ED55A82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4E434-5535-41B5-A68F-3F82C4A69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452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0198-92C3-4898-A3BE-C5931ED55A82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4E434-5535-41B5-A68F-3F82C4A69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046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0198-92C3-4898-A3BE-C5931ED55A82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4E434-5535-41B5-A68F-3F82C4A69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016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0198-92C3-4898-A3BE-C5931ED55A82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4E434-5535-41B5-A68F-3F82C4A69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765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0198-92C3-4898-A3BE-C5931ED55A82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4E434-5535-41B5-A68F-3F82C4A69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624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0198-92C3-4898-A3BE-C5931ED55A82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4E434-5535-41B5-A68F-3F82C4A69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689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80198-92C3-4898-A3BE-C5931ED55A82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4E434-5535-41B5-A68F-3F82C4A69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163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latin typeface="Palatino Linotype" panose="02040502050505030304" pitchFamily="18" charset="0"/>
              </a:rPr>
              <a:t>Case Study- Metal Ion Exchange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219200"/>
            <a:ext cx="7543800" cy="4525963"/>
          </a:xfrm>
        </p:spPr>
        <p:txBody>
          <a:bodyPr/>
          <a:lstStyle/>
          <a:p>
            <a:pPr eaLnBrk="1" hangingPunct="1"/>
            <a:r>
              <a:rPr lang="en-US" altLang="en-US" sz="2000" dirty="0" smtClean="0">
                <a:latin typeface="Palatino Linotype" panose="02040502050505030304" pitchFamily="18" charset="0"/>
              </a:rPr>
              <a:t>From </a:t>
            </a:r>
            <a:r>
              <a:rPr lang="en-US" altLang="en-US" sz="2000" dirty="0" err="1" smtClean="0">
                <a:latin typeface="Palatino Linotype" panose="02040502050505030304" pitchFamily="18" charset="0"/>
              </a:rPr>
              <a:t>Kodanko</a:t>
            </a:r>
            <a:r>
              <a:rPr lang="en-US" altLang="en-US" sz="2000" dirty="0" smtClean="0">
                <a:latin typeface="Palatino Linotype" panose="02040502050505030304" pitchFamily="18" charset="0"/>
              </a:rPr>
              <a:t>, J. J. et al. </a:t>
            </a:r>
            <a:r>
              <a:rPr lang="en-US" altLang="en-US" sz="2000" i="1" dirty="0" smtClean="0">
                <a:latin typeface="Palatino Linotype" panose="02040502050505030304" pitchFamily="18" charset="0"/>
              </a:rPr>
              <a:t>J. Am. Chem. Soc.</a:t>
            </a:r>
            <a:r>
              <a:rPr lang="en-US" altLang="en-US" sz="2000" dirty="0" smtClean="0">
                <a:latin typeface="Palatino Linotype" panose="02040502050505030304" pitchFamily="18" charset="0"/>
              </a:rPr>
              <a:t> </a:t>
            </a:r>
            <a:r>
              <a:rPr lang="en-US" altLang="en-US" sz="2000" b="1" dirty="0" smtClean="0">
                <a:latin typeface="Palatino Linotype" panose="02040502050505030304" pitchFamily="18" charset="0"/>
              </a:rPr>
              <a:t>127</a:t>
            </a:r>
            <a:r>
              <a:rPr lang="en-US" altLang="en-US" sz="2000" dirty="0" smtClean="0">
                <a:latin typeface="Palatino Linotype" panose="02040502050505030304" pitchFamily="18" charset="0"/>
              </a:rPr>
              <a:t>, 16004 (2005)</a:t>
            </a:r>
          </a:p>
          <a:p>
            <a:pPr eaLnBrk="1" hangingPunct="1"/>
            <a:r>
              <a:rPr lang="en-US" altLang="en-US" sz="2000" dirty="0" smtClean="0">
                <a:latin typeface="Palatino Linotype" panose="02040502050505030304" pitchFamily="18" charset="0"/>
              </a:rPr>
              <a:t>Metal ion exchange for Na</a:t>
            </a:r>
            <a:r>
              <a:rPr lang="en-US" altLang="en-US" sz="2000" baseline="30000" dirty="0" smtClean="0">
                <a:latin typeface="Palatino Linotype" panose="02040502050505030304" pitchFamily="18" charset="0"/>
              </a:rPr>
              <a:t>+</a:t>
            </a:r>
            <a:r>
              <a:rPr lang="en-US" altLang="en-US" sz="2000" dirty="0" smtClean="0">
                <a:latin typeface="Palatino Linotype" panose="02040502050505030304" pitchFamily="18" charset="0"/>
              </a:rPr>
              <a:t> in [</a:t>
            </a:r>
            <a:r>
              <a:rPr lang="en-US" altLang="en-US" sz="2000" dirty="0" err="1" smtClean="0">
                <a:latin typeface="Palatino Linotype" panose="02040502050505030304" pitchFamily="18" charset="0"/>
              </a:rPr>
              <a:t>NaFe</a:t>
            </a:r>
            <a:r>
              <a:rPr lang="en-US" altLang="en-US" sz="2000" dirty="0" smtClean="0">
                <a:latin typeface="Palatino Linotype" panose="02040502050505030304" pitchFamily="18" charset="0"/>
              </a:rPr>
              <a:t>(PIC</a:t>
            </a:r>
            <a:r>
              <a:rPr lang="en-US" altLang="en-US" sz="2000" baseline="-25000" dirty="0" smtClean="0">
                <a:latin typeface="Palatino Linotype" panose="02040502050505030304" pitchFamily="18" charset="0"/>
              </a:rPr>
              <a:t>2</a:t>
            </a:r>
            <a:r>
              <a:rPr lang="en-US" altLang="en-US" sz="2000" dirty="0" smtClean="0">
                <a:latin typeface="Palatino Linotype" panose="02040502050505030304" pitchFamily="18" charset="0"/>
              </a:rPr>
              <a:t>DET)(</a:t>
            </a:r>
            <a:r>
              <a:rPr lang="en-US" altLang="en-US" sz="2000" dirty="0" smtClean="0">
                <a:latin typeface="Symbol" panose="05050102010706020507" pitchFamily="18" charset="2"/>
              </a:rPr>
              <a:t>m</a:t>
            </a:r>
            <a:r>
              <a:rPr lang="en-US" altLang="en-US" sz="2000" dirty="0" smtClean="0">
                <a:latin typeface="Palatino Linotype" panose="02040502050505030304" pitchFamily="18" charset="0"/>
              </a:rPr>
              <a:t>-O</a:t>
            </a:r>
            <a:r>
              <a:rPr lang="en-US" altLang="en-US" sz="2000" baseline="-25000" dirty="0" smtClean="0">
                <a:latin typeface="Palatino Linotype" panose="02040502050505030304" pitchFamily="18" charset="0"/>
              </a:rPr>
              <a:t>2</a:t>
            </a:r>
            <a:r>
              <a:rPr lang="en-US" altLang="en-US" sz="2000" dirty="0" smtClean="0">
                <a:latin typeface="Palatino Linotype" panose="02040502050505030304" pitchFamily="18" charset="0"/>
              </a:rPr>
              <a:t>CTrp)</a:t>
            </a:r>
            <a:r>
              <a:rPr lang="en-US" altLang="en-US" sz="2000" baseline="-25000" dirty="0" smtClean="0">
                <a:latin typeface="Palatino Linotype" panose="02040502050505030304" pitchFamily="18" charset="0"/>
              </a:rPr>
              <a:t>3</a:t>
            </a:r>
            <a:r>
              <a:rPr lang="en-US" altLang="en-US" sz="2000" dirty="0" smtClean="0">
                <a:latin typeface="Palatino Linotype" panose="02040502050505030304" pitchFamily="18" charset="0"/>
              </a:rPr>
              <a:t>]</a:t>
            </a:r>
          </a:p>
          <a:p>
            <a:pPr eaLnBrk="1" hangingPunct="1"/>
            <a:r>
              <a:rPr lang="en-US" altLang="en-US" sz="2000" dirty="0" smtClean="0">
                <a:latin typeface="Palatino Linotype" panose="02040502050505030304" pitchFamily="18" charset="0"/>
              </a:rPr>
              <a:t>Addition of Fe(OTf)</a:t>
            </a:r>
            <a:r>
              <a:rPr lang="en-US" altLang="en-US" sz="2000" baseline="-25000" dirty="0" smtClean="0">
                <a:latin typeface="Palatino Linotype" panose="02040502050505030304" pitchFamily="18" charset="0"/>
              </a:rPr>
              <a:t>2</a:t>
            </a:r>
            <a:r>
              <a:rPr lang="en-US" altLang="en-US" sz="2000" dirty="0" smtClean="0">
                <a:latin typeface="Palatino Linotype" panose="02040502050505030304" pitchFamily="18" charset="0"/>
              </a:rPr>
              <a:t> induces color change from blue to red</a:t>
            </a:r>
          </a:p>
          <a:p>
            <a:pPr eaLnBrk="1" hangingPunct="1"/>
            <a:r>
              <a:rPr lang="en-US" altLang="en-US" sz="2000" dirty="0" smtClean="0">
                <a:latin typeface="Palatino Linotype" panose="02040502050505030304" pitchFamily="18" charset="0"/>
              </a:rPr>
              <a:t>First-order in </a:t>
            </a:r>
            <a:r>
              <a:rPr lang="en-US" altLang="en-US" sz="2000" dirty="0" err="1" smtClean="0">
                <a:latin typeface="Palatino Linotype" panose="02040502050505030304" pitchFamily="18" charset="0"/>
              </a:rPr>
              <a:t>NaFe</a:t>
            </a:r>
            <a:r>
              <a:rPr lang="en-US" altLang="en-US" sz="2000" dirty="0" smtClean="0">
                <a:latin typeface="Palatino Linotype" panose="02040502050505030304" pitchFamily="18" charset="0"/>
              </a:rPr>
              <a:t> compound, zero-order in Fe(OTf)</a:t>
            </a:r>
            <a:r>
              <a:rPr lang="en-US" altLang="en-US" sz="2000" baseline="-25000" dirty="0" smtClean="0">
                <a:latin typeface="Palatino Linotype" panose="02040502050505030304" pitchFamily="18" charset="0"/>
              </a:rPr>
              <a:t>2</a:t>
            </a:r>
          </a:p>
          <a:p>
            <a:pPr eaLnBrk="1" hangingPunct="1"/>
            <a:r>
              <a:rPr lang="el-GR" altLang="en-US" sz="2000" dirty="0" smtClean="0">
                <a:latin typeface="Palatino Linotype" panose="02040502050505030304" pitchFamily="18" charset="0"/>
              </a:rPr>
              <a:t>Δ</a:t>
            </a:r>
            <a:r>
              <a:rPr lang="en-US" altLang="en-US" sz="2000" dirty="0" smtClean="0">
                <a:latin typeface="Palatino Linotype" panose="02040502050505030304" pitchFamily="18" charset="0"/>
              </a:rPr>
              <a:t>H</a:t>
            </a:r>
            <a:r>
              <a:rPr lang="el-GR" altLang="en-US" sz="2000" baseline="30000" dirty="0" smtClean="0">
                <a:latin typeface="Palatino Linotype" panose="02040502050505030304" pitchFamily="18" charset="0"/>
              </a:rPr>
              <a:t>‡</a:t>
            </a:r>
            <a:r>
              <a:rPr lang="en-US" altLang="en-US" sz="2000" dirty="0" smtClean="0">
                <a:latin typeface="Palatino Linotype" panose="02040502050505030304" pitchFamily="18" charset="0"/>
              </a:rPr>
              <a:t> = 59 (±6) kJ mol</a:t>
            </a:r>
            <a:r>
              <a:rPr lang="en-US" altLang="en-US" sz="2000" baseline="30000" dirty="0" smtClean="0">
                <a:latin typeface="Palatino Linotype" panose="02040502050505030304" pitchFamily="18" charset="0"/>
              </a:rPr>
              <a:t>-1</a:t>
            </a:r>
            <a:r>
              <a:rPr lang="en-US" altLang="en-US" sz="2000" dirty="0" smtClean="0">
                <a:latin typeface="Palatino Linotype" panose="02040502050505030304" pitchFamily="18" charset="0"/>
              </a:rPr>
              <a:t>, </a:t>
            </a:r>
            <a:r>
              <a:rPr lang="el-GR" altLang="en-US" sz="2000" dirty="0" smtClean="0">
                <a:latin typeface="Palatino Linotype" panose="02040502050505030304" pitchFamily="18" charset="0"/>
              </a:rPr>
              <a:t>Δ</a:t>
            </a:r>
            <a:r>
              <a:rPr lang="en-US" altLang="en-US" sz="2000" dirty="0" smtClean="0">
                <a:latin typeface="Palatino Linotype" panose="02040502050505030304" pitchFamily="18" charset="0"/>
              </a:rPr>
              <a:t>S</a:t>
            </a:r>
            <a:r>
              <a:rPr lang="el-GR" altLang="en-US" sz="2000" baseline="30000" dirty="0" smtClean="0">
                <a:latin typeface="Palatino Linotype" panose="02040502050505030304" pitchFamily="18" charset="0"/>
              </a:rPr>
              <a:t>‡</a:t>
            </a:r>
            <a:r>
              <a:rPr lang="en-US" altLang="en-US" sz="2000" dirty="0" smtClean="0">
                <a:latin typeface="Palatino Linotype" panose="02040502050505030304" pitchFamily="18" charset="0"/>
              </a:rPr>
              <a:t> = -20 (±6) J mol</a:t>
            </a:r>
            <a:r>
              <a:rPr lang="en-US" altLang="en-US" sz="2000" baseline="30000" dirty="0" smtClean="0">
                <a:latin typeface="Palatino Linotype" panose="02040502050505030304" pitchFamily="18" charset="0"/>
              </a:rPr>
              <a:t>-1</a:t>
            </a:r>
            <a:r>
              <a:rPr lang="en-US" altLang="en-US" sz="2000" dirty="0" smtClean="0">
                <a:latin typeface="Palatino Linotype" panose="02040502050505030304" pitchFamily="18" charset="0"/>
              </a:rPr>
              <a:t> K</a:t>
            </a:r>
            <a:r>
              <a:rPr lang="en-US" altLang="en-US" sz="2000" baseline="30000" dirty="0" smtClean="0">
                <a:latin typeface="Palatino Linotype" panose="02040502050505030304" pitchFamily="18" charset="0"/>
              </a:rPr>
              <a:t>-1</a:t>
            </a:r>
            <a:r>
              <a:rPr lang="en-US" altLang="en-US" sz="2000" dirty="0" smtClean="0">
                <a:latin typeface="Palatino Linotype" panose="02040502050505030304" pitchFamily="18" charset="0"/>
              </a:rPr>
              <a:t> </a:t>
            </a:r>
          </a:p>
          <a:p>
            <a:pPr eaLnBrk="1" hangingPunct="1"/>
            <a:r>
              <a:rPr lang="en-US" altLang="en-US" sz="2000" dirty="0" smtClean="0">
                <a:latin typeface="Palatino Linotype" panose="02040502050505030304" pitchFamily="18" charset="0"/>
              </a:rPr>
              <a:t>Mechanism?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" y="4778514"/>
            <a:ext cx="8951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INSERT FIGURE 1 (CRYSTAL STRUCTURE) FROM THE REFERENCED ARTICLE </a:t>
            </a:r>
          </a:p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IT IS NOT INCLUDED DUE TO COPYRIGHT RESTRICTIONS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25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120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Case Study- Metal Ion Exchange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Kinetic Parameters</dc:title>
  <dc:creator>Chris</dc:creator>
  <cp:lastModifiedBy>Chris</cp:lastModifiedBy>
  <cp:revision>6</cp:revision>
  <dcterms:created xsi:type="dcterms:W3CDTF">2014-11-12T16:13:58Z</dcterms:created>
  <dcterms:modified xsi:type="dcterms:W3CDTF">2015-01-09T14:10:38Z</dcterms:modified>
</cp:coreProperties>
</file>