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04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B8403-1C44-4D8E-B13D-9ACE89A0D38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89114-BC1D-4F81-B109-C10B3EC0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39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icviper.org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reativecommons.org/about/license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56E723-BBB5-4F0D-AED1-8230039D36DA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Created by Christian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R. Goldsmith (Auburn University, crgoldsmith@auburn.edu)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posted 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VIPEr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(www.ionicviper.org)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on January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4, 2015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Copyright Christian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R. Goldsmith, 2015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work is licensed under the Creative Commons Attribution-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NonCommercial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ShareAlike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view a copy of this license visit 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</a:t>
            </a:r>
            <a:r>
              <a:rPr lang="en-US" sz="1200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creativecommons.org/about/license</a:t>
            </a:r>
            <a:r>
              <a:rPr lang="en-US" sz="1200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/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8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0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1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5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4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1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6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2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8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80198-92C3-4898-A3BE-C5931ED55A8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4E434-5535-41B5-A68F-3F82C4A69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6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latin typeface="Palatino Linotype" panose="02040502050505030304" pitchFamily="18" charset="0"/>
              </a:rPr>
              <a:t>Case Study- Metal Ion Exchange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19200"/>
            <a:ext cx="7543800" cy="4525963"/>
          </a:xfrm>
        </p:spPr>
        <p:txBody>
          <a:bodyPr/>
          <a:lstStyle/>
          <a:p>
            <a:pPr eaLnBrk="1" hangingPunct="1"/>
            <a:r>
              <a:rPr lang="en-US" altLang="en-US" sz="2000" dirty="0" smtClean="0">
                <a:latin typeface="Palatino Linotype" panose="02040502050505030304" pitchFamily="18" charset="0"/>
              </a:rPr>
              <a:t>From </a:t>
            </a:r>
            <a:r>
              <a:rPr lang="en-US" altLang="en-US" sz="2000" dirty="0" err="1" smtClean="0">
                <a:latin typeface="Palatino Linotype" panose="02040502050505030304" pitchFamily="18" charset="0"/>
              </a:rPr>
              <a:t>Kodanko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, J. J. et al. </a:t>
            </a:r>
            <a:r>
              <a:rPr lang="en-US" altLang="en-US" sz="2000" i="1" dirty="0" smtClean="0">
                <a:latin typeface="Palatino Linotype" panose="02040502050505030304" pitchFamily="18" charset="0"/>
              </a:rPr>
              <a:t>J. Am. Chem. Soc.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000" b="1" dirty="0" smtClean="0">
                <a:latin typeface="Palatino Linotype" panose="02040502050505030304" pitchFamily="18" charset="0"/>
              </a:rPr>
              <a:t>127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, 16004 (2005)</a:t>
            </a:r>
          </a:p>
          <a:p>
            <a:pPr eaLnBrk="1" hangingPunct="1"/>
            <a:r>
              <a:rPr lang="en-US" altLang="en-US" sz="2000" dirty="0" smtClean="0">
                <a:latin typeface="Palatino Linotype" panose="02040502050505030304" pitchFamily="18" charset="0"/>
              </a:rPr>
              <a:t>Metal ion exchange for Na</a:t>
            </a:r>
            <a:r>
              <a:rPr lang="en-US" altLang="en-US" sz="2000" baseline="30000" dirty="0" smtClean="0">
                <a:latin typeface="Palatino Linotype" panose="02040502050505030304" pitchFamily="18" charset="0"/>
              </a:rPr>
              <a:t>+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 in [</a:t>
            </a:r>
            <a:r>
              <a:rPr lang="en-US" altLang="en-US" sz="2000" dirty="0" err="1" smtClean="0">
                <a:latin typeface="Palatino Linotype" panose="02040502050505030304" pitchFamily="18" charset="0"/>
              </a:rPr>
              <a:t>NaFe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(PIC</a:t>
            </a:r>
            <a:r>
              <a:rPr lang="en-US" altLang="en-US" sz="2000" baseline="-25000" dirty="0" smtClean="0">
                <a:latin typeface="Palatino Linotype" panose="02040502050505030304" pitchFamily="18" charset="0"/>
              </a:rPr>
              <a:t>2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DET)(</a:t>
            </a:r>
            <a:r>
              <a:rPr lang="en-US" altLang="en-US" sz="2000" dirty="0" smtClean="0">
                <a:latin typeface="Symbol" panose="05050102010706020507" pitchFamily="18" charset="2"/>
              </a:rPr>
              <a:t>m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-O</a:t>
            </a:r>
            <a:r>
              <a:rPr lang="en-US" altLang="en-US" sz="2000" baseline="-25000" dirty="0" smtClean="0">
                <a:latin typeface="Palatino Linotype" panose="02040502050505030304" pitchFamily="18" charset="0"/>
              </a:rPr>
              <a:t>2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CTrp)</a:t>
            </a:r>
            <a:r>
              <a:rPr lang="en-US" altLang="en-US" sz="2000" baseline="-25000" dirty="0" smtClean="0">
                <a:latin typeface="Palatino Linotype" panose="02040502050505030304" pitchFamily="18" charset="0"/>
              </a:rPr>
              <a:t>3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]</a:t>
            </a:r>
          </a:p>
          <a:p>
            <a:pPr eaLnBrk="1" hangingPunct="1"/>
            <a:r>
              <a:rPr lang="en-US" altLang="en-US" sz="2000" dirty="0" smtClean="0">
                <a:latin typeface="Palatino Linotype" panose="02040502050505030304" pitchFamily="18" charset="0"/>
              </a:rPr>
              <a:t>Addition of Fe(OTf)</a:t>
            </a:r>
            <a:r>
              <a:rPr lang="en-US" altLang="en-US" sz="2000" baseline="-25000" dirty="0" smtClean="0">
                <a:latin typeface="Palatino Linotype" panose="02040502050505030304" pitchFamily="18" charset="0"/>
              </a:rPr>
              <a:t>2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 induces color change from blue to red</a:t>
            </a:r>
          </a:p>
          <a:p>
            <a:pPr eaLnBrk="1" hangingPunct="1"/>
            <a:r>
              <a:rPr lang="en-US" altLang="en-US" sz="2000" dirty="0" smtClean="0">
                <a:latin typeface="Palatino Linotype" panose="02040502050505030304" pitchFamily="18" charset="0"/>
              </a:rPr>
              <a:t>First-order in </a:t>
            </a:r>
            <a:r>
              <a:rPr lang="en-US" altLang="en-US" sz="2000" dirty="0" err="1" smtClean="0">
                <a:latin typeface="Palatino Linotype" panose="02040502050505030304" pitchFamily="18" charset="0"/>
              </a:rPr>
              <a:t>NaFe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 compound, zero-order in Fe(OTf)</a:t>
            </a:r>
            <a:r>
              <a:rPr lang="en-US" altLang="en-US" sz="2000" baseline="-25000" dirty="0" smtClean="0">
                <a:latin typeface="Palatino Linotype" panose="02040502050505030304" pitchFamily="18" charset="0"/>
              </a:rPr>
              <a:t>2</a:t>
            </a:r>
          </a:p>
          <a:p>
            <a:pPr eaLnBrk="1" hangingPunct="1"/>
            <a:r>
              <a:rPr lang="el-GR" altLang="en-US" sz="2000" dirty="0" smtClean="0">
                <a:latin typeface="Palatino Linotype" panose="02040502050505030304" pitchFamily="18" charset="0"/>
              </a:rPr>
              <a:t>Δ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H</a:t>
            </a:r>
            <a:r>
              <a:rPr lang="el-GR" altLang="en-US" sz="2000" baseline="30000" dirty="0" smtClean="0">
                <a:latin typeface="Palatino Linotype" panose="02040502050505030304" pitchFamily="18" charset="0"/>
              </a:rPr>
              <a:t>‡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 = 59 (±6) kJ mol</a:t>
            </a:r>
            <a:r>
              <a:rPr lang="en-US" altLang="en-US" sz="2000" baseline="30000" dirty="0" smtClean="0">
                <a:latin typeface="Palatino Linotype" panose="02040502050505030304" pitchFamily="18" charset="0"/>
              </a:rPr>
              <a:t>-1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, </a:t>
            </a:r>
            <a:r>
              <a:rPr lang="el-GR" altLang="en-US" sz="2000" dirty="0" smtClean="0">
                <a:latin typeface="Palatino Linotype" panose="02040502050505030304" pitchFamily="18" charset="0"/>
              </a:rPr>
              <a:t>Δ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S</a:t>
            </a:r>
            <a:r>
              <a:rPr lang="el-GR" altLang="en-US" sz="2000" baseline="30000" dirty="0" smtClean="0">
                <a:latin typeface="Palatino Linotype" panose="02040502050505030304" pitchFamily="18" charset="0"/>
              </a:rPr>
              <a:t>‡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 = -20 (±6) J mol</a:t>
            </a:r>
            <a:r>
              <a:rPr lang="en-US" altLang="en-US" sz="2000" baseline="30000" dirty="0" smtClean="0">
                <a:latin typeface="Palatino Linotype" panose="02040502050505030304" pitchFamily="18" charset="0"/>
              </a:rPr>
              <a:t>-1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 K</a:t>
            </a:r>
            <a:r>
              <a:rPr lang="en-US" altLang="en-US" sz="2000" baseline="30000" dirty="0" smtClean="0">
                <a:latin typeface="Palatino Linotype" panose="02040502050505030304" pitchFamily="18" charset="0"/>
              </a:rPr>
              <a:t>-1</a:t>
            </a:r>
            <a:r>
              <a:rPr lang="en-US" altLang="en-US" sz="2000" dirty="0" smtClean="0">
                <a:latin typeface="Palatino Linotype" panose="02040502050505030304" pitchFamily="18" charset="0"/>
              </a:rPr>
              <a:t> </a:t>
            </a:r>
          </a:p>
          <a:p>
            <a:pPr eaLnBrk="1" hangingPunct="1"/>
            <a:r>
              <a:rPr lang="en-US" altLang="en-US" sz="2000" dirty="0" smtClean="0">
                <a:latin typeface="Palatino Linotype" panose="02040502050505030304" pitchFamily="18" charset="0"/>
              </a:rPr>
              <a:t>Mechanism?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4778514"/>
            <a:ext cx="895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INSERT FIGURE 1 (CRYSTAL STRUCTURE) FROM THE REFERENCED ARTICLE </a:t>
            </a:r>
          </a:p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IS NOT INCLUDED DUE TO COPYRIGHT RESTRICTIONS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5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120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Case Study- Metal Ion Exchange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Kinetic Parameters</dc:title>
  <dc:creator>Chris</dc:creator>
  <cp:lastModifiedBy>Chris</cp:lastModifiedBy>
  <cp:revision>6</cp:revision>
  <dcterms:created xsi:type="dcterms:W3CDTF">2014-11-12T16:13:58Z</dcterms:created>
  <dcterms:modified xsi:type="dcterms:W3CDTF">2015-01-09T14:10:38Z</dcterms:modified>
</cp:coreProperties>
</file>