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05B1A-FF77-4D03-AC8E-46C01157DF9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8DD5C-17C1-46EC-8343-E13A9C928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89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6A2A-D745-4021-B0FF-83315C7BC3B4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Hailey dannatt (hailey.dannatt@gmail.com) and posted on VIPEr (www.ionicviper.org) on October 14, 2021.  Copyright hailey dannatt 2021.  This work is licensed under the Creative Commons Attribution Non-commercial Share Alike License. To view a copy of this license visit http://creativecommons.org/about/license/.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B81-31B1-4724-A519-977469A58AA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079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0D0A3-E223-4E23-B204-83A2BF92A595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Hailey dannatt (hailey.dannatt@gmail.com) and posted on VIPEr (www.ionicviper.org) on October 14, 2021.  Copyright hailey dannatt 2021.  This work is licensed under the Creative Commons Attribution Non-commercial Share Alike License. To view a copy of this license visit http://creativecommons.org/about/license/.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B81-31B1-4724-A519-977469A58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7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1CDF-6D93-4788-9AE0-69B2AF0D2A8D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Hailey dannatt (hailey.dannatt@gmail.com) and posted on VIPEr (www.ionicviper.org) on October 14, 2021.  Copyright hailey dannatt 2021.  This work is licensed under the Creative Commons Attribution Non-commercial Share Alike License. To view a copy of this license visit http://creativecommons.org/about/license/.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B81-31B1-4724-A519-977469A58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58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B1D9-DEF7-46CE-A6A9-056DDE85964B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Hailey dannatt (hailey.dannatt@gmail.com) and posted on VIPEr (www.ionicviper.org) on October 14, 2021.  Copyright hailey dannatt 2021.  This work is licensed under the Creative Commons Attribution Non-commercial Share Alike License. To view a copy of this license visit http://creativecommons.org/about/license/.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B81-31B1-4724-A519-977469A58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8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3858-D004-4D57-9C0B-6427C5AB401D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Hailey dannatt (hailey.dannatt@gmail.com) and posted on VIPEr (www.ionicviper.org) on October 14, 2021.  Copyright hailey dannatt 2021.  This work is licensed under the Creative Commons Attribution Non-commercial Share Alike License. To view a copy of this license visit http://creativecommons.org/about/license/.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B81-31B1-4724-A519-977469A58AA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07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DB9A-1E3C-413B-9359-061C292533A7}" type="datetime1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Hailey dannatt (hailey.dannatt@gmail.com) and posted on VIPEr (www.ionicviper.org) on October 14, 2021.  Copyright hailey dannatt 2021.  This work is licensed under the Creative Commons Attribution Non-commercial Share Alike License. To view a copy of this license visit http://creativecommons.org/about/license/.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B81-31B1-4724-A519-977469A58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3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67A9-5CA7-460D-B960-BC0313B5FDD1}" type="datetime1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Hailey dannatt (hailey.dannatt@gmail.com) and posted on VIPEr (www.ionicviper.org) on October 14, 2021.  Copyright hailey dannatt 2021.  This work is licensed under the Creative Commons Attribution Non-commercial Share Alike License. To view a copy of this license visit http://creativecommons.org/about/license/.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B81-31B1-4724-A519-977469A58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3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D87F-9BA1-43B0-9EA3-4B8251B46421}" type="datetime1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Hailey dannatt (hailey.dannatt@gmail.com) and posted on VIPEr (www.ionicviper.org) on October 14, 2021.  Copyright hailey dannatt 2021.  This work is licensed under the Creative Commons Attribution Non-commercial Share Alike License. To view a copy of this license visit http://creativecommons.org/about/license/.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B81-31B1-4724-A519-977469A58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9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7012-659F-44AF-9314-5C4BE116092C}" type="datetime1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Created by Hailey dannatt (hailey.dannatt@gmail.com) and posted on VIPEr (www.ionicviper.org) on October 14, 2021.  Copyright hailey dannatt 2021.  This work is licensed under the Creative Commons Attribution Non-commercial Share Alike License. To view a copy of this license visit http://creativecommons.org/about/license/.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B81-31B1-4724-A519-977469A58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2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5F781CC-451B-4117-9A31-200CF7729D11}" type="datetime1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Created by Hailey dannatt (hailey.dannatt@gmail.com) and posted on VIPEr (www.ionicviper.org) on October 14, 2021.  Copyright hailey dannatt 2021.  This work is licensed under the Creative Commons Attribution Non-commercial Share Alike License. To view a copy of this license visit http://creativecommons.org/about/license/.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151B81-31B1-4724-A519-977469A58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0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B515-5FFB-44CD-B278-1913D54EB71B}" type="datetime1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Hailey dannatt (hailey.dannatt@gmail.com) and posted on VIPEr (www.ionicviper.org) on October 14, 2021.  Copyright hailey dannatt 2021.  This work is licensed under the Creative Commons Attribution Non-commercial Share Alike License. To view a copy of this license visit http://creativecommons.org/about/license/.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B81-31B1-4724-A519-977469A58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1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B7E93-C84C-45A5-B3E7-786A454D98DF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Created by Hailey dannatt (hailey.dannatt@gmail.com) and posted on VIPEr (www.ionicviper.org) on October 14, 2021.  Copyright hailey dannatt 2021.  This work is licensed under the Creative Commons Attribution Non-commercial Share Alike License. To view a copy of this license visit http://creativecommons.org/about/license/.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151B81-31B1-4724-A519-977469A58AA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38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hyperlink" Target="http://www.ionicviper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daa.org/sites/default/files/Depression-ADAA_Brochure-2016.pdf" TargetMode="External"/><Relationship Id="rId2" Type="http://schemas.openxmlformats.org/officeDocument/2006/relationships/hyperlink" Target="https://infocenter.nimh.nih.gov/pubstatic/NIH%2012-4266/NIH%2012-4266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0A59-17CE-47F2-AFB4-F1648D1448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Mental Health on College Campuses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ECB316-94C1-4D0F-80C9-AA2AC31639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Warning Signs, normalization and responses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878B7A-F4AE-4507-9076-D79D96E3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12192000" cy="365125"/>
          </a:xfrm>
        </p:spPr>
        <p:txBody>
          <a:bodyPr/>
          <a:lstStyle/>
          <a:p>
            <a:r>
              <a:rPr lang="en-US" dirty="0"/>
              <a:t>Created by Hailey </a:t>
            </a:r>
            <a:r>
              <a:rPr lang="en-US" dirty="0" err="1"/>
              <a:t>dannatt</a:t>
            </a:r>
            <a:r>
              <a:rPr lang="en-US" dirty="0"/>
              <a:t> (</a:t>
            </a:r>
            <a:r>
              <a:rPr lang="fi-FI" dirty="0"/>
              <a:t>hailey.dannatt@gmail.com</a:t>
            </a:r>
            <a:r>
              <a:rPr lang="en-US" dirty="0"/>
              <a:t>) and posted on </a:t>
            </a:r>
            <a:r>
              <a:rPr lang="en-US" dirty="0" err="1"/>
              <a:t>VIPEr</a:t>
            </a:r>
            <a:r>
              <a:rPr lang="en-US" dirty="0"/>
              <a:t> (</a:t>
            </a:r>
            <a:r>
              <a:rPr lang="en-US" u="sng" dirty="0">
                <a:hlinkClick r:id="rId2"/>
              </a:rPr>
              <a:t>www.ionicviper.org</a:t>
            </a:r>
            <a:r>
              <a:rPr lang="en-US" dirty="0"/>
              <a:t>) on October 14, 2021.  Copyright </a:t>
            </a:r>
            <a:r>
              <a:rPr lang="en-US" dirty="0" err="1"/>
              <a:t>hailey</a:t>
            </a:r>
            <a:r>
              <a:rPr lang="en-US" dirty="0"/>
              <a:t> </a:t>
            </a:r>
            <a:r>
              <a:rPr lang="en-US" dirty="0" err="1"/>
              <a:t>dannatt</a:t>
            </a:r>
            <a:r>
              <a:rPr lang="en-US" dirty="0"/>
              <a:t> 2021.  This work is licensed under the Creative Commons Attribution Non-commercial Share Alike License. To view a copy of this license visit </a:t>
            </a:r>
            <a:r>
              <a:rPr lang="en-US" u="sng" dirty="0">
                <a:hlinkClick r:id="rId3"/>
              </a:rPr>
              <a:t>http://creativecommons.org/about/license/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102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997AE-4632-4204-9B55-0B16234B6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B772B-C300-40ED-A404-9F9BBA87A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and all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F537F6-E1D1-42F0-B1AE-93B8DB737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12192000" cy="365125"/>
          </a:xfrm>
        </p:spPr>
        <p:txBody>
          <a:bodyPr/>
          <a:lstStyle/>
          <a:p>
            <a:r>
              <a:rPr lang="en-US" dirty="0"/>
              <a:t>Created by Hailey </a:t>
            </a:r>
            <a:r>
              <a:rPr lang="en-US" dirty="0" err="1"/>
              <a:t>dannatt</a:t>
            </a:r>
            <a:r>
              <a:rPr lang="en-US" dirty="0"/>
              <a:t> (hailey.dannatt@gmail.com) and posted on </a:t>
            </a:r>
            <a:r>
              <a:rPr lang="en-US" dirty="0" err="1"/>
              <a:t>VIPEr</a:t>
            </a:r>
            <a:r>
              <a:rPr lang="en-US" dirty="0"/>
              <a:t> (www.ionicviper.org) on October 14, 2021.  Copyright </a:t>
            </a:r>
            <a:r>
              <a:rPr lang="en-US" dirty="0" err="1"/>
              <a:t>hailey</a:t>
            </a:r>
            <a:r>
              <a:rPr lang="en-US" dirty="0"/>
              <a:t> </a:t>
            </a:r>
            <a:r>
              <a:rPr lang="en-US" dirty="0" err="1"/>
              <a:t>dannatt</a:t>
            </a:r>
            <a:r>
              <a:rPr lang="en-US" dirty="0"/>
              <a:t> 2021.  This work is licensed under the Creative Commons Attribution Non-commercial Share Alike License. To view a copy of this license visit http://creativecommons.org/about/license/. </a:t>
            </a:r>
          </a:p>
        </p:txBody>
      </p:sp>
    </p:spTree>
    <p:extLst>
      <p:ext uri="{BB962C8B-B14F-4D97-AF65-F5344CB8AC3E}">
        <p14:creationId xmlns:p14="http://schemas.microsoft.com/office/powerpoint/2010/main" val="693262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E14C4-6A05-46D7-B702-E0E94C44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48D0F-4248-411B-9607-6E45582F5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NIMH on College Students’ Mental Health</a:t>
            </a:r>
          </a:p>
          <a:p>
            <a:r>
              <a:rPr lang="en-US" dirty="0">
                <a:hlinkClick r:id="rId2"/>
              </a:rPr>
              <a:t>Depression and College Students (nih.gov)</a:t>
            </a:r>
            <a:endParaRPr lang="en-US" dirty="0"/>
          </a:p>
          <a:p>
            <a:endParaRPr lang="en-US" dirty="0"/>
          </a:p>
          <a:p>
            <a:r>
              <a:rPr lang="en-US" dirty="0"/>
              <a:t>ADAA Brochure on Depression</a:t>
            </a:r>
          </a:p>
          <a:p>
            <a:r>
              <a:rPr lang="en-US" dirty="0">
                <a:hlinkClick r:id="rId3"/>
              </a:rPr>
              <a:t>Depression (adaa.org)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FD9F16-6D26-4599-84C6-94C4BC0B3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12192000" cy="365125"/>
          </a:xfrm>
        </p:spPr>
        <p:txBody>
          <a:bodyPr/>
          <a:lstStyle/>
          <a:p>
            <a:r>
              <a:rPr lang="en-US" dirty="0"/>
              <a:t>Created by Hailey </a:t>
            </a:r>
            <a:r>
              <a:rPr lang="en-US" dirty="0" err="1"/>
              <a:t>dannatt</a:t>
            </a:r>
            <a:r>
              <a:rPr lang="en-US" dirty="0"/>
              <a:t> (hailey.dannatt@gmail.com) and posted on </a:t>
            </a:r>
            <a:r>
              <a:rPr lang="en-US" dirty="0" err="1"/>
              <a:t>VIPEr</a:t>
            </a:r>
            <a:r>
              <a:rPr lang="en-US" dirty="0"/>
              <a:t> (www.ionicviper.org) on October 14, 2021.  Copyright </a:t>
            </a:r>
            <a:r>
              <a:rPr lang="en-US" dirty="0" err="1"/>
              <a:t>hailey</a:t>
            </a:r>
            <a:r>
              <a:rPr lang="en-US" dirty="0"/>
              <a:t> </a:t>
            </a:r>
            <a:r>
              <a:rPr lang="en-US" dirty="0" err="1"/>
              <a:t>dannatt</a:t>
            </a:r>
            <a:r>
              <a:rPr lang="en-US" dirty="0"/>
              <a:t> 2021.  This work is licensed under the Creative Commons Attribution Non-commercial Share Alike License. To view a copy of this license visit http://creativecommons.org/about/license/. </a:t>
            </a:r>
          </a:p>
        </p:txBody>
      </p:sp>
    </p:spTree>
    <p:extLst>
      <p:ext uri="{BB962C8B-B14F-4D97-AF65-F5344CB8AC3E}">
        <p14:creationId xmlns:p14="http://schemas.microsoft.com/office/powerpoint/2010/main" val="18619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116D6-D930-4998-9F34-C67433D7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Mental Health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A97FD-074F-4766-8F9A-1A5CBB1A8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Major Depressive Disorder </a:t>
            </a:r>
          </a:p>
          <a:p>
            <a:pPr lvl="1"/>
            <a:r>
              <a:rPr lang="en-US" dirty="0"/>
              <a:t>Characteristics- mood, eat, sleep, </a:t>
            </a:r>
          </a:p>
          <a:p>
            <a:pPr lvl="1"/>
            <a:r>
              <a:rPr lang="en-US" dirty="0"/>
              <a:t>Prevalence: 13.1</a:t>
            </a:r>
          </a:p>
          <a:p>
            <a:r>
              <a:rPr lang="en-US" dirty="0"/>
              <a:t>Generalized Anxiety Disorder</a:t>
            </a:r>
          </a:p>
          <a:p>
            <a:pPr lvl="1"/>
            <a:r>
              <a:rPr lang="en-US" dirty="0"/>
              <a:t>Characteristics</a:t>
            </a:r>
          </a:p>
          <a:p>
            <a:pPr lvl="1"/>
            <a:r>
              <a:rPr lang="en-US" dirty="0"/>
              <a:t>Prevalence: 2.0</a:t>
            </a:r>
          </a:p>
          <a:p>
            <a:r>
              <a:rPr lang="en-US" dirty="0"/>
              <a:t>Alcoholism</a:t>
            </a:r>
          </a:p>
          <a:p>
            <a:pPr lvl="1"/>
            <a:r>
              <a:rPr lang="en-US" dirty="0"/>
              <a:t>Prevalence </a:t>
            </a:r>
          </a:p>
          <a:p>
            <a:r>
              <a:rPr lang="en-US" dirty="0"/>
              <a:t>Comorbidity</a:t>
            </a:r>
          </a:p>
          <a:p>
            <a:pPr marL="0" indent="0">
              <a:buNone/>
            </a:pPr>
            <a:r>
              <a:rPr lang="en-US" dirty="0"/>
              <a:t>  Gender differences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707D64-94FD-4825-B573-464CC1FDA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12192000" cy="365125"/>
          </a:xfrm>
        </p:spPr>
        <p:txBody>
          <a:bodyPr/>
          <a:lstStyle/>
          <a:p>
            <a:r>
              <a:rPr lang="en-US" dirty="0"/>
              <a:t>Created by Hailey </a:t>
            </a:r>
            <a:r>
              <a:rPr lang="en-US" dirty="0" err="1"/>
              <a:t>dannatt</a:t>
            </a:r>
            <a:r>
              <a:rPr lang="en-US" dirty="0"/>
              <a:t> (hailey.dannatt@gmail.com) and posted on </a:t>
            </a:r>
            <a:r>
              <a:rPr lang="en-US" dirty="0" err="1"/>
              <a:t>VIPEr</a:t>
            </a:r>
            <a:r>
              <a:rPr lang="en-US" dirty="0"/>
              <a:t> (www.ionicviper.org) on October 14, 2021.  Copyright </a:t>
            </a:r>
            <a:r>
              <a:rPr lang="en-US" dirty="0" err="1"/>
              <a:t>hailey</a:t>
            </a:r>
            <a:r>
              <a:rPr lang="en-US" dirty="0"/>
              <a:t> </a:t>
            </a:r>
            <a:r>
              <a:rPr lang="en-US" dirty="0" err="1"/>
              <a:t>dannatt</a:t>
            </a:r>
            <a:r>
              <a:rPr lang="en-US" dirty="0"/>
              <a:t> 2021.  This work is licensed under the Creative Commons Attribution Non-commercial Share Alike License. To view a copy of this license visit http://creativecommons.org/about/license/. </a:t>
            </a:r>
          </a:p>
        </p:txBody>
      </p:sp>
    </p:spTree>
    <p:extLst>
      <p:ext uri="{BB962C8B-B14F-4D97-AF65-F5344CB8AC3E}">
        <p14:creationId xmlns:p14="http://schemas.microsoft.com/office/powerpoint/2010/main" val="109878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393C6-7EA6-40DE-97B9-5ABCCCCEC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of Suicide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0A6F7-12A6-4D35-81BF-2840C09FC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Roughly 2.5x more deaths from suicide than homicide. </a:t>
            </a:r>
          </a:p>
          <a:p>
            <a:r>
              <a:rPr lang="en-US" dirty="0"/>
              <a:t>Second leading cause of death for 18-24 year </a:t>
            </a:r>
            <a:r>
              <a:rPr lang="en-US" dirty="0" err="1"/>
              <a:t>olds</a:t>
            </a:r>
            <a:r>
              <a:rPr lang="en-US" dirty="0"/>
              <a:t>.</a:t>
            </a:r>
          </a:p>
          <a:p>
            <a:r>
              <a:rPr lang="en-US" dirty="0"/>
              <a:t>Nearly 6,000 deaths in the last year for those ages 15-24 years.</a:t>
            </a:r>
          </a:p>
          <a:p>
            <a:r>
              <a:rPr lang="en-US" dirty="0"/>
              <a:t>Approximately 24,000 suicide attempts and 1,100 completed suicides on college campuses each year.</a:t>
            </a:r>
          </a:p>
          <a:p>
            <a:r>
              <a:rPr lang="en-US" dirty="0"/>
              <a:t>Gender differences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FACEE-8571-4D5A-AA1E-D5996988C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12192000" cy="365125"/>
          </a:xfrm>
        </p:spPr>
        <p:txBody>
          <a:bodyPr/>
          <a:lstStyle/>
          <a:p>
            <a:r>
              <a:rPr lang="en-US" dirty="0"/>
              <a:t>Created by Hailey </a:t>
            </a:r>
            <a:r>
              <a:rPr lang="en-US" dirty="0" err="1"/>
              <a:t>dannatt</a:t>
            </a:r>
            <a:r>
              <a:rPr lang="en-US" dirty="0"/>
              <a:t> (hailey.dannatt@gmail.com) and posted on </a:t>
            </a:r>
            <a:r>
              <a:rPr lang="en-US" dirty="0" err="1"/>
              <a:t>VIPEr</a:t>
            </a:r>
            <a:r>
              <a:rPr lang="en-US" dirty="0"/>
              <a:t> (www.ionicviper.org) on October 14, 2021.  Copyright </a:t>
            </a:r>
            <a:r>
              <a:rPr lang="en-US" dirty="0" err="1"/>
              <a:t>hailey</a:t>
            </a:r>
            <a:r>
              <a:rPr lang="en-US" dirty="0"/>
              <a:t> </a:t>
            </a:r>
            <a:r>
              <a:rPr lang="en-US" dirty="0" err="1"/>
              <a:t>dannatt</a:t>
            </a:r>
            <a:r>
              <a:rPr lang="en-US" dirty="0"/>
              <a:t> 2021.  This work is licensed under the Creative Commons Attribution Non-commercial Share Alike License. To view a copy of this license visit http://creativecommons.org/about/license/. </a:t>
            </a:r>
          </a:p>
        </p:txBody>
      </p:sp>
    </p:spTree>
    <p:extLst>
      <p:ext uri="{BB962C8B-B14F-4D97-AF65-F5344CB8AC3E}">
        <p14:creationId xmlns:p14="http://schemas.microsoft.com/office/powerpoint/2010/main" val="1302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7FFFE-946A-45DC-94C6-8E1871EB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601C9-33B1-4F9F-9ADB-F4D5D76D9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Genetic</a:t>
            </a:r>
          </a:p>
          <a:p>
            <a:pPr lvl="1"/>
            <a:r>
              <a:rPr lang="en-US" dirty="0"/>
              <a:t>No necessary precipitating event</a:t>
            </a:r>
          </a:p>
          <a:p>
            <a:r>
              <a:rPr lang="en-US" dirty="0"/>
              <a:t>Environmental</a:t>
            </a:r>
          </a:p>
          <a:p>
            <a:pPr lvl="1"/>
            <a:r>
              <a:rPr lang="en-US" dirty="0"/>
              <a:t>Loss of support system</a:t>
            </a:r>
          </a:p>
          <a:p>
            <a:pPr lvl="1"/>
            <a:r>
              <a:rPr lang="en-US" dirty="0"/>
              <a:t>Loss of routine and structure</a:t>
            </a:r>
          </a:p>
          <a:p>
            <a:pPr lvl="1"/>
            <a:r>
              <a:rPr lang="en-US" dirty="0"/>
              <a:t>Isolation</a:t>
            </a:r>
          </a:p>
          <a:p>
            <a:pPr lvl="1"/>
            <a:r>
              <a:rPr lang="en-US" dirty="0"/>
              <a:t>Distorted beliefs about college</a:t>
            </a:r>
          </a:p>
          <a:p>
            <a:pPr lvl="2"/>
            <a:r>
              <a:rPr lang="en-US" dirty="0"/>
              <a:t>Life impact of a single grade</a:t>
            </a:r>
          </a:p>
          <a:p>
            <a:pPr lvl="2"/>
            <a:r>
              <a:rPr lang="en-US" dirty="0"/>
              <a:t>Reflection on ability to create a life worth living</a:t>
            </a:r>
          </a:p>
          <a:p>
            <a:pPr lvl="2"/>
            <a:r>
              <a:rPr lang="en-US" dirty="0"/>
              <a:t>Ability to make it in the ‘real world’</a:t>
            </a:r>
          </a:p>
          <a:p>
            <a:pPr lvl="2"/>
            <a:r>
              <a:rPr lang="en-US" dirty="0"/>
              <a:t>Contingencies of professors’ value of student</a:t>
            </a:r>
          </a:p>
          <a:p>
            <a:pPr lvl="1"/>
            <a:r>
              <a:rPr lang="en-US" dirty="0"/>
              <a:t>Lead to feelings of failure, worthlessness, hopelessness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FC68CF-C734-4261-A456-D497DFBA3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12192000" cy="365125"/>
          </a:xfrm>
        </p:spPr>
        <p:txBody>
          <a:bodyPr/>
          <a:lstStyle/>
          <a:p>
            <a:r>
              <a:rPr lang="en-US" dirty="0"/>
              <a:t>Created by Hailey </a:t>
            </a:r>
            <a:r>
              <a:rPr lang="en-US" dirty="0" err="1"/>
              <a:t>dannatt</a:t>
            </a:r>
            <a:r>
              <a:rPr lang="en-US" dirty="0"/>
              <a:t> (hailey.dannatt@gmail.com) and posted on </a:t>
            </a:r>
            <a:r>
              <a:rPr lang="en-US" dirty="0" err="1"/>
              <a:t>VIPEr</a:t>
            </a:r>
            <a:r>
              <a:rPr lang="en-US" dirty="0"/>
              <a:t> (www.ionicviper.org) on October 14, 2021.  Copyright </a:t>
            </a:r>
            <a:r>
              <a:rPr lang="en-US" dirty="0" err="1"/>
              <a:t>hailey</a:t>
            </a:r>
            <a:r>
              <a:rPr lang="en-US" dirty="0"/>
              <a:t> </a:t>
            </a:r>
            <a:r>
              <a:rPr lang="en-US" dirty="0" err="1"/>
              <a:t>dannatt</a:t>
            </a:r>
            <a:r>
              <a:rPr lang="en-US" dirty="0"/>
              <a:t> 2021.  This work is licensed under the Creative Commons Attribution Non-commercial Share Alike License. To view a copy of this license visit http://creativecommons.org/about/license/. </a:t>
            </a:r>
          </a:p>
        </p:txBody>
      </p:sp>
    </p:spTree>
    <p:extLst>
      <p:ext uri="{BB962C8B-B14F-4D97-AF65-F5344CB8AC3E}">
        <p14:creationId xmlns:p14="http://schemas.microsoft.com/office/powerpoint/2010/main" val="1801437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AD8BB-5131-4A96-9857-FF364394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Professors’ 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7E97F-8DBF-4319-98CA-17B83D8C2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Recognizing your role</a:t>
            </a:r>
          </a:p>
          <a:p>
            <a:pPr lvl="1"/>
            <a:r>
              <a:rPr lang="en-US" dirty="0"/>
              <a:t>Frist signs responder</a:t>
            </a:r>
          </a:p>
          <a:p>
            <a:pPr lvl="2"/>
            <a:r>
              <a:rPr lang="en-US" dirty="0"/>
              <a:t>Missing classes</a:t>
            </a:r>
          </a:p>
          <a:p>
            <a:pPr lvl="2"/>
            <a:r>
              <a:rPr lang="en-US" dirty="0"/>
              <a:t>Change in grades</a:t>
            </a:r>
          </a:p>
          <a:p>
            <a:pPr lvl="2"/>
            <a:r>
              <a:rPr lang="en-US" dirty="0"/>
              <a:t>Change in hygiene/grooming</a:t>
            </a:r>
          </a:p>
          <a:p>
            <a:pPr lvl="2"/>
            <a:r>
              <a:rPr lang="en-US" dirty="0"/>
              <a:t>Change in affect- agitated or blunted</a:t>
            </a:r>
          </a:p>
          <a:p>
            <a:pPr lvl="1"/>
            <a:r>
              <a:rPr lang="en-US" dirty="0"/>
              <a:t>Mentor</a:t>
            </a:r>
          </a:p>
          <a:p>
            <a:pPr lvl="1"/>
            <a:r>
              <a:rPr lang="en-US" dirty="0"/>
              <a:t>First boss</a:t>
            </a:r>
          </a:p>
          <a:p>
            <a:pPr lvl="1"/>
            <a:r>
              <a:rPr lang="en-US" dirty="0"/>
              <a:t>As such, you often co-create narratives about the students and the student’s world view</a:t>
            </a:r>
          </a:p>
          <a:p>
            <a:r>
              <a:rPr lang="en-US" dirty="0"/>
              <a:t>In the classroom</a:t>
            </a:r>
          </a:p>
          <a:p>
            <a:pPr lvl="1"/>
            <a:r>
              <a:rPr lang="en-US" dirty="0"/>
              <a:t>Add a 2-minute spiel</a:t>
            </a:r>
          </a:p>
          <a:p>
            <a:pPr lvl="2"/>
            <a:r>
              <a:rPr lang="en-US" dirty="0"/>
              <a:t>Provides language</a:t>
            </a:r>
          </a:p>
          <a:p>
            <a:pPr lvl="2"/>
            <a:r>
              <a:rPr lang="en-US" dirty="0"/>
              <a:t>Normalizes the struggle</a:t>
            </a:r>
          </a:p>
          <a:p>
            <a:pPr lvl="2"/>
            <a:r>
              <a:rPr lang="en-US" dirty="0"/>
              <a:t>Identifies you as a friend/potential ally</a:t>
            </a:r>
          </a:p>
          <a:p>
            <a:pPr marL="201168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938ED9-C066-477E-B82D-E3CDCC66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12192000" cy="365125"/>
          </a:xfrm>
        </p:spPr>
        <p:txBody>
          <a:bodyPr/>
          <a:lstStyle/>
          <a:p>
            <a:r>
              <a:rPr lang="en-US" dirty="0"/>
              <a:t>Created by Hailey </a:t>
            </a:r>
            <a:r>
              <a:rPr lang="en-US" dirty="0" err="1"/>
              <a:t>dannatt</a:t>
            </a:r>
            <a:r>
              <a:rPr lang="en-US" dirty="0"/>
              <a:t> (hailey.dannatt@gmail.com) and posted on </a:t>
            </a:r>
            <a:r>
              <a:rPr lang="en-US" dirty="0" err="1"/>
              <a:t>VIPEr</a:t>
            </a:r>
            <a:r>
              <a:rPr lang="en-US" dirty="0"/>
              <a:t> (www.ionicviper.org) on October 14, 2021.  Copyright </a:t>
            </a:r>
            <a:r>
              <a:rPr lang="en-US" dirty="0" err="1"/>
              <a:t>hailey</a:t>
            </a:r>
            <a:r>
              <a:rPr lang="en-US" dirty="0"/>
              <a:t> </a:t>
            </a:r>
            <a:r>
              <a:rPr lang="en-US" dirty="0" err="1"/>
              <a:t>dannatt</a:t>
            </a:r>
            <a:r>
              <a:rPr lang="en-US" dirty="0"/>
              <a:t> 2021.  This work is licensed under the Creative Commons Attribution Non-commercial Share Alike License. To view a copy of this license visit http://creativecommons.org/about/license/. </a:t>
            </a:r>
          </a:p>
        </p:txBody>
      </p:sp>
    </p:spTree>
    <p:extLst>
      <p:ext uri="{BB962C8B-B14F-4D97-AF65-F5344CB8AC3E}">
        <p14:creationId xmlns:p14="http://schemas.microsoft.com/office/powerpoint/2010/main" val="3986950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6FFB5-CCCA-442E-83AA-9759F4DE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Class-Wide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F8444-EA6D-45CE-94B0-0EA00470E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writing</a:t>
            </a:r>
          </a:p>
          <a:p>
            <a:pPr lvl="1"/>
            <a:r>
              <a:rPr lang="en-US" dirty="0"/>
              <a:t>Address distorted beliefs and offer replacement thoughts at critical moments</a:t>
            </a:r>
          </a:p>
          <a:p>
            <a:pPr lvl="1"/>
            <a:r>
              <a:rPr lang="en-US" dirty="0"/>
              <a:t>On tests</a:t>
            </a:r>
          </a:p>
          <a:p>
            <a:pPr lvl="1"/>
            <a:r>
              <a:rPr lang="en-US" dirty="0"/>
              <a:t>On the board</a:t>
            </a:r>
          </a:p>
          <a:p>
            <a:pPr lvl="1"/>
            <a:r>
              <a:rPr lang="en-US" dirty="0"/>
              <a:t>In emails</a:t>
            </a:r>
          </a:p>
          <a:p>
            <a:r>
              <a:rPr lang="en-US" dirty="0"/>
              <a:t>Examples of statements</a:t>
            </a:r>
          </a:p>
          <a:p>
            <a:pPr lvl="1"/>
            <a:r>
              <a:rPr lang="en-US" dirty="0"/>
              <a:t>This exam is an evaluation of the amount of [organic chemistry] you have retained, </a:t>
            </a:r>
            <a:r>
              <a:rPr lang="en-US" i="1" dirty="0"/>
              <a:t>not</a:t>
            </a:r>
            <a:r>
              <a:rPr lang="en-US" dirty="0"/>
              <a:t> a reflection of your worth as a human being.</a:t>
            </a:r>
          </a:p>
          <a:p>
            <a:pPr lvl="1"/>
            <a:r>
              <a:rPr lang="en-US" dirty="0"/>
              <a:t>You have the ability to create a life worth living regardless of your success on this exam.</a:t>
            </a:r>
          </a:p>
          <a:p>
            <a:pPr lvl="1"/>
            <a:r>
              <a:rPr lang="en-US" dirty="0"/>
              <a:t>Regardless of your performance in this class, you can build a life you are proud of having.</a:t>
            </a:r>
          </a:p>
          <a:p>
            <a:pPr lvl="1"/>
            <a:r>
              <a:rPr lang="en-US" dirty="0"/>
              <a:t>My door is open regardless of how caught up on your homework you are/how you did on the test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Depression for those ages 18-25 is 3x that of those ages 60+. Counselor’s office is located @ ___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Feeling depressed, anxious, or general loss of interest in life? Counselor’s office is located @ ___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National suicide hotline: 1-800-273-TALK   SAMHSA’s National Helpline: 1-800-662-HELP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10ED28-6703-4E61-8B22-3881E428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12192000" cy="365125"/>
          </a:xfrm>
        </p:spPr>
        <p:txBody>
          <a:bodyPr/>
          <a:lstStyle/>
          <a:p>
            <a:r>
              <a:rPr lang="en-US" dirty="0"/>
              <a:t>Created by Hailey </a:t>
            </a:r>
            <a:r>
              <a:rPr lang="en-US" dirty="0" err="1"/>
              <a:t>dannatt</a:t>
            </a:r>
            <a:r>
              <a:rPr lang="en-US" dirty="0"/>
              <a:t> (hailey.dannatt@gmail.com) and posted on </a:t>
            </a:r>
            <a:r>
              <a:rPr lang="en-US" dirty="0" err="1"/>
              <a:t>VIPEr</a:t>
            </a:r>
            <a:r>
              <a:rPr lang="en-US" dirty="0"/>
              <a:t> (www.ionicviper.org) on October 14, 2021.  Copyright </a:t>
            </a:r>
            <a:r>
              <a:rPr lang="en-US" dirty="0" err="1"/>
              <a:t>hailey</a:t>
            </a:r>
            <a:r>
              <a:rPr lang="en-US" dirty="0"/>
              <a:t> </a:t>
            </a:r>
            <a:r>
              <a:rPr lang="en-US" dirty="0" err="1"/>
              <a:t>dannatt</a:t>
            </a:r>
            <a:r>
              <a:rPr lang="en-US" dirty="0"/>
              <a:t> 2021.  This work is licensed under the Creative Commons Attribution Non-commercial Share Alike License. To view a copy of this license visit http://creativecommons.org/about/license/. </a:t>
            </a:r>
          </a:p>
        </p:txBody>
      </p:sp>
    </p:spTree>
    <p:extLst>
      <p:ext uri="{BB962C8B-B14F-4D97-AF65-F5344CB8AC3E}">
        <p14:creationId xmlns:p14="http://schemas.microsoft.com/office/powerpoint/2010/main" val="4246098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B52A0-4FCC-4DB2-9425-01C02162A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Your Office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D6B08-FBAE-43A4-A36B-6357AC676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Do:</a:t>
            </a:r>
          </a:p>
          <a:p>
            <a:pPr lvl="1"/>
            <a:r>
              <a:rPr lang="en-US" dirty="0"/>
              <a:t>Be curious. </a:t>
            </a:r>
          </a:p>
          <a:p>
            <a:pPr lvl="2"/>
            <a:r>
              <a:rPr lang="en-US" dirty="0"/>
              <a:t>This helps reinforce your interest in them is not a direct relationship to their performance</a:t>
            </a:r>
          </a:p>
          <a:p>
            <a:pPr lvl="2"/>
            <a:r>
              <a:rPr lang="en-US" dirty="0"/>
              <a:t>Helps to reduce tunnel vision.</a:t>
            </a:r>
          </a:p>
          <a:p>
            <a:pPr lvl="1"/>
            <a:r>
              <a:rPr lang="en-US" dirty="0"/>
              <a:t>Ask about warning signs</a:t>
            </a:r>
          </a:p>
          <a:p>
            <a:pPr lvl="2"/>
            <a:r>
              <a:rPr lang="en-US" dirty="0"/>
              <a:t>I noticed x, y, z, and wondered if you are connected with anyone? I know a lot of students experience depression and the campus has some great resources available that I would be happy to connect you with.</a:t>
            </a:r>
          </a:p>
          <a:p>
            <a:pPr lvl="2"/>
            <a:r>
              <a:rPr lang="en-US" dirty="0"/>
              <a:t>I just ask because I know a lot of students experience depression and anxiety, and it can cause difficulty concentrating, sleeping, sadness, a loss of interest in things. So, I just figured I would mention it since we have counselors on campus that are free of charge. </a:t>
            </a:r>
          </a:p>
          <a:p>
            <a:pPr lvl="1"/>
            <a:r>
              <a:rPr lang="en-US" dirty="0"/>
              <a:t>Say- It makes sense to feel that way.</a:t>
            </a:r>
          </a:p>
          <a:p>
            <a:pPr lvl="1"/>
            <a:r>
              <a:rPr lang="en-US" dirty="0"/>
              <a:t>Non-judgmental listening.</a:t>
            </a:r>
          </a:p>
          <a:p>
            <a:pPr lvl="1"/>
            <a:r>
              <a:rPr lang="en-US" dirty="0"/>
              <a:t>Offer hope.</a:t>
            </a:r>
          </a:p>
          <a:p>
            <a:pPr lvl="1"/>
            <a:r>
              <a:rPr lang="en-US" dirty="0"/>
              <a:t>Make the last interaction one the student can feel comfortable with</a:t>
            </a:r>
          </a:p>
          <a:p>
            <a:pPr lvl="1"/>
            <a:r>
              <a:rPr lang="en-US" dirty="0"/>
              <a:t>Offer to walk them to the counselor’s office or call to let them know you are coming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ACB111-873C-4A19-A8F1-5D83701C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12192000" cy="365125"/>
          </a:xfrm>
        </p:spPr>
        <p:txBody>
          <a:bodyPr/>
          <a:lstStyle/>
          <a:p>
            <a:r>
              <a:rPr lang="en-US" dirty="0"/>
              <a:t>Created by Hailey </a:t>
            </a:r>
            <a:r>
              <a:rPr lang="en-US" dirty="0" err="1"/>
              <a:t>dannatt</a:t>
            </a:r>
            <a:r>
              <a:rPr lang="en-US" dirty="0"/>
              <a:t> (hailey.dannatt@gmail.com) and posted on </a:t>
            </a:r>
            <a:r>
              <a:rPr lang="en-US" dirty="0" err="1"/>
              <a:t>VIPEr</a:t>
            </a:r>
            <a:r>
              <a:rPr lang="en-US" dirty="0"/>
              <a:t> (www.ionicviper.org) on October 14, 2021.  Copyright </a:t>
            </a:r>
            <a:r>
              <a:rPr lang="en-US" dirty="0" err="1"/>
              <a:t>hailey</a:t>
            </a:r>
            <a:r>
              <a:rPr lang="en-US" dirty="0"/>
              <a:t> </a:t>
            </a:r>
            <a:r>
              <a:rPr lang="en-US" dirty="0" err="1"/>
              <a:t>dannatt</a:t>
            </a:r>
            <a:r>
              <a:rPr lang="en-US" dirty="0"/>
              <a:t> 2021.  This work is licensed under the Creative Commons Attribution Non-commercial Share Alike License. To view a copy of this license visit http://creativecommons.org/about/license/. </a:t>
            </a:r>
          </a:p>
        </p:txBody>
      </p:sp>
    </p:spTree>
    <p:extLst>
      <p:ext uri="{BB962C8B-B14F-4D97-AF65-F5344CB8AC3E}">
        <p14:creationId xmlns:p14="http://schemas.microsoft.com/office/powerpoint/2010/main" val="2662367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264C1-0AB9-4624-87FC-80B0F3D7D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CD6BD-C3BA-4143-81D2-E189E88B0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Don’t:</a:t>
            </a:r>
          </a:p>
          <a:p>
            <a:pPr lvl="1"/>
            <a:r>
              <a:rPr lang="en-US" dirty="0"/>
              <a:t>Be sworn to secrecy</a:t>
            </a:r>
          </a:p>
          <a:p>
            <a:pPr lvl="1"/>
            <a:r>
              <a:rPr lang="en-US" dirty="0"/>
              <a:t>Be shocked</a:t>
            </a:r>
          </a:p>
          <a:p>
            <a:pPr lvl="1"/>
            <a:r>
              <a:rPr lang="en-US" dirty="0"/>
              <a:t>Have them promise you not to commit suicide</a:t>
            </a:r>
          </a:p>
          <a:p>
            <a:pPr lvl="1"/>
            <a:r>
              <a:rPr lang="en-US" dirty="0"/>
              <a:t>Wait to notify someone</a:t>
            </a:r>
          </a:p>
          <a:p>
            <a:pPr lvl="1"/>
            <a:r>
              <a:rPr lang="en-US" dirty="0"/>
              <a:t>Be glib</a:t>
            </a:r>
          </a:p>
          <a:p>
            <a:pPr lvl="1"/>
            <a:r>
              <a:rPr lang="en-US" dirty="0"/>
              <a:t>Be surprised by the stigma </a:t>
            </a:r>
          </a:p>
          <a:p>
            <a:pPr lvl="2"/>
            <a:r>
              <a:rPr lang="en-US" dirty="0"/>
              <a:t>Generational weakness</a:t>
            </a:r>
          </a:p>
          <a:p>
            <a:pPr lvl="2"/>
            <a:r>
              <a:rPr lang="en-US" dirty="0"/>
              <a:t>Crybabies</a:t>
            </a:r>
          </a:p>
          <a:p>
            <a:pPr lvl="2"/>
            <a:r>
              <a:rPr lang="en-US" dirty="0"/>
              <a:t>Excuses</a:t>
            </a:r>
          </a:p>
          <a:p>
            <a:pPr lvl="1"/>
            <a:r>
              <a:rPr lang="en-US" dirty="0"/>
              <a:t>Try to talk someone out of suicide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31370-9D0F-4A0C-9D16-299C44E3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12192000" cy="365125"/>
          </a:xfrm>
        </p:spPr>
        <p:txBody>
          <a:bodyPr/>
          <a:lstStyle/>
          <a:p>
            <a:r>
              <a:rPr lang="en-US" dirty="0"/>
              <a:t>Created by Hailey </a:t>
            </a:r>
            <a:r>
              <a:rPr lang="en-US" dirty="0" err="1"/>
              <a:t>dannatt</a:t>
            </a:r>
            <a:r>
              <a:rPr lang="en-US" dirty="0"/>
              <a:t> (hailey.dannatt@gmail.com) and posted on </a:t>
            </a:r>
            <a:r>
              <a:rPr lang="en-US" dirty="0" err="1"/>
              <a:t>VIPEr</a:t>
            </a:r>
            <a:r>
              <a:rPr lang="en-US" dirty="0"/>
              <a:t> (www.ionicviper.org) on October 14, 2021.  Copyright </a:t>
            </a:r>
            <a:r>
              <a:rPr lang="en-US" dirty="0" err="1"/>
              <a:t>hailey</a:t>
            </a:r>
            <a:r>
              <a:rPr lang="en-US" dirty="0"/>
              <a:t> </a:t>
            </a:r>
            <a:r>
              <a:rPr lang="en-US" dirty="0" err="1"/>
              <a:t>dannatt</a:t>
            </a:r>
            <a:r>
              <a:rPr lang="en-US" dirty="0"/>
              <a:t> 2021.  This work is licensed under the Creative Commons Attribution Non-commercial Share Alike License. To view a copy of this license visit http://creativecommons.org/about/license/. </a:t>
            </a:r>
          </a:p>
        </p:txBody>
      </p:sp>
    </p:spTree>
    <p:extLst>
      <p:ext uri="{BB962C8B-B14F-4D97-AF65-F5344CB8AC3E}">
        <p14:creationId xmlns:p14="http://schemas.microsoft.com/office/powerpoint/2010/main" val="2769496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E253-6334-4A17-AEC7-C6A5E6394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93E4E-E0E2-4C70-9346-8589EFB98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Normalization</a:t>
            </a:r>
          </a:p>
          <a:p>
            <a:pPr lvl="1"/>
            <a:r>
              <a:rPr lang="en-US" dirty="0"/>
              <a:t>Acknowledging the struggle is shared.</a:t>
            </a:r>
          </a:p>
          <a:p>
            <a:pPr lvl="1"/>
            <a:r>
              <a:rPr lang="en-US" dirty="0"/>
              <a:t>Reinforce separation of value from performance</a:t>
            </a:r>
          </a:p>
          <a:p>
            <a:r>
              <a:rPr lang="en-US" dirty="0"/>
              <a:t>Warning Signs</a:t>
            </a:r>
          </a:p>
          <a:p>
            <a:pPr lvl="1"/>
            <a:r>
              <a:rPr lang="en-US" dirty="0"/>
              <a:t>Changes in attendance</a:t>
            </a:r>
          </a:p>
          <a:p>
            <a:pPr lvl="1"/>
            <a:r>
              <a:rPr lang="en-US" dirty="0"/>
              <a:t>Changes in affect</a:t>
            </a:r>
          </a:p>
          <a:p>
            <a:pPr lvl="1"/>
            <a:r>
              <a:rPr lang="en-US" dirty="0"/>
              <a:t>Change in grades</a:t>
            </a:r>
          </a:p>
          <a:p>
            <a:r>
              <a:rPr lang="en-US" dirty="0"/>
              <a:t>Responses</a:t>
            </a:r>
          </a:p>
          <a:p>
            <a:pPr lvl="1"/>
            <a:r>
              <a:rPr lang="en-US" dirty="0"/>
              <a:t>Curious. </a:t>
            </a:r>
          </a:p>
          <a:p>
            <a:pPr lvl="1"/>
            <a:r>
              <a:rPr lang="en-US" dirty="0"/>
              <a:t>Validate.</a:t>
            </a:r>
          </a:p>
          <a:p>
            <a:pPr lvl="1"/>
            <a:r>
              <a:rPr lang="en-US" dirty="0"/>
              <a:t>Connect.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1E3F1-A8A6-4555-9B4A-A73DDEA60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12192000" cy="365125"/>
          </a:xfrm>
        </p:spPr>
        <p:txBody>
          <a:bodyPr/>
          <a:lstStyle/>
          <a:p>
            <a:r>
              <a:rPr lang="en-US" dirty="0"/>
              <a:t>Created by Hailey </a:t>
            </a:r>
            <a:r>
              <a:rPr lang="en-US" dirty="0" err="1"/>
              <a:t>dannatt</a:t>
            </a:r>
            <a:r>
              <a:rPr lang="en-US" dirty="0"/>
              <a:t> (hailey.dannatt@gmail.com) and posted on </a:t>
            </a:r>
            <a:r>
              <a:rPr lang="en-US" dirty="0" err="1"/>
              <a:t>VIPEr</a:t>
            </a:r>
            <a:r>
              <a:rPr lang="en-US" dirty="0"/>
              <a:t> (www.ionicviper.org) on October 14, 2021.  Copyright </a:t>
            </a:r>
            <a:r>
              <a:rPr lang="en-US" dirty="0" err="1"/>
              <a:t>hailey</a:t>
            </a:r>
            <a:r>
              <a:rPr lang="en-US" dirty="0"/>
              <a:t> </a:t>
            </a:r>
            <a:r>
              <a:rPr lang="en-US" dirty="0" err="1"/>
              <a:t>dannatt</a:t>
            </a:r>
            <a:r>
              <a:rPr lang="en-US" dirty="0"/>
              <a:t> 2021.  This work is licensed under the Creative Commons Attribution Non-commercial Share Alike License. To view a copy of this license visit http://creativecommons.org/about/license/. </a:t>
            </a:r>
          </a:p>
        </p:txBody>
      </p:sp>
    </p:spTree>
    <p:extLst>
      <p:ext uri="{BB962C8B-B14F-4D97-AF65-F5344CB8AC3E}">
        <p14:creationId xmlns:p14="http://schemas.microsoft.com/office/powerpoint/2010/main" val="30442175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157</TotalTime>
  <Words>1390</Words>
  <Application>Microsoft Office PowerPoint</Application>
  <PresentationFormat>Widescreen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Wingdings</vt:lpstr>
      <vt:lpstr>Retrospect</vt:lpstr>
      <vt:lpstr>Mental Health on College Campuses</vt:lpstr>
      <vt:lpstr>Major Mental Health Concerns</vt:lpstr>
      <vt:lpstr>Risk of Suicide</vt:lpstr>
      <vt:lpstr>Causes</vt:lpstr>
      <vt:lpstr>Professors’ Opportunity</vt:lpstr>
      <vt:lpstr>Class-Wide Measures</vt:lpstr>
      <vt:lpstr>In Your Office</vt:lpstr>
      <vt:lpstr>Don’ts</vt:lpstr>
      <vt:lpstr>Key points</vt:lpstr>
      <vt:lpstr>Questions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on College Campuses</dc:title>
  <dc:creator>Hailey Dannatt</dc:creator>
  <cp:lastModifiedBy>Chip Nataro</cp:lastModifiedBy>
  <cp:revision>3</cp:revision>
  <dcterms:created xsi:type="dcterms:W3CDTF">2021-10-14T13:39:56Z</dcterms:created>
  <dcterms:modified xsi:type="dcterms:W3CDTF">2021-10-14T21:31:01Z</dcterms:modified>
</cp:coreProperties>
</file>