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9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DF1B6-97F0-4724-855A-6BBB02B40AC3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364B7-46E6-4CC3-A87D-141442BF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06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nicviper.org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reativecommons.org/about/license/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Created by Christian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R. Goldsmith (Auburn University, crgoldsmith@auburn.edu)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posted 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VIPEr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(www.ionicviper.org)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 February 11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Copyright Christian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R. Goldsmith, 2015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work is licensed under the Creative Commons Attribution-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NonCommercial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ShareAlike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License. To view a copy of this license visit 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http://creativecommons.org/about/license/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364B7-46E6-4CC3-A87D-141442BF1B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63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47DC2C-82FE-46C7-BBC3-AC25CBD05291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B5AFD9-5033-4A84-A857-6FBEA41C2D60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6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9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12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52637-5CA6-45C6-A33D-BB286F433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6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8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9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3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0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4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9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0FA0-29F2-4F86-AA04-EC25712A58BB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D1793-12B7-45C1-B6B6-B69CA7B3A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2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>
                <a:latin typeface="Palatino Linotype" panose="02040502050505030304" pitchFamily="18" charset="0"/>
              </a:rPr>
              <a:t>Review of Electron Counting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Count the electrons and predict the stability of the following organometallic species </a:t>
            </a:r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676400" y="2438400"/>
          <a:ext cx="6019800" cy="384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S ChemDraw Drawing" r:id="rId4" imgW="5054600" imgH="3230880" progId="ChemDraw.Document.5.0">
                  <p:embed/>
                </p:oleObj>
              </mc:Choice>
              <mc:Fallback>
                <p:oleObj name="CS ChemDraw Drawing" r:id="rId4" imgW="5054600" imgH="323088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438400"/>
                        <a:ext cx="6019800" cy="384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5" descr="http://www.lib.umich.edu/files/services/copyright/cc-by-nc-s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4600"/>
            <a:ext cx="1227411" cy="42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35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en-US" sz="3200" dirty="0" smtClean="0">
                <a:latin typeface="Palatino Linotype" panose="02040502050505030304" pitchFamily="18" charset="0"/>
              </a:rPr>
              <a:t>Spectroscopy of Carbonyl Complexes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6781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dirty="0" smtClean="0">
                <a:latin typeface="Palatino Linotype" panose="02040502050505030304" pitchFamily="18" charset="0"/>
              </a:rPr>
              <a:t>Predict order of C-O stretching frequencies:</a:t>
            </a:r>
          </a:p>
          <a:p>
            <a:pPr eaLnBrk="1" hangingPunct="1"/>
            <a:endParaRPr lang="en-US" altLang="en-US" sz="2000" dirty="0" smtClean="0">
              <a:latin typeface="Palatino Linotype" panose="02040502050505030304" pitchFamily="18" charset="0"/>
            </a:endParaRPr>
          </a:p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[V(CO)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6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], [V(CO)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6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</a:t>
            </a:r>
            <a:r>
              <a:rPr lang="en-US" altLang="en-US" sz="2000" baseline="30000" dirty="0" smtClean="0">
                <a:latin typeface="Palatino Linotype" panose="02040502050505030304" pitchFamily="18" charset="0"/>
              </a:rPr>
              <a:t>-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, [V(CO)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6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</a:t>
            </a:r>
            <a:r>
              <a:rPr lang="en-US" altLang="en-US" sz="2000" baseline="30000" dirty="0" smtClean="0">
                <a:latin typeface="Palatino Linotype" panose="02040502050505030304" pitchFamily="18" charset="0"/>
              </a:rPr>
              <a:t>2-</a:t>
            </a:r>
          </a:p>
          <a:p>
            <a:pPr eaLnBrk="1" hangingPunct="1"/>
            <a:endParaRPr lang="en-US" altLang="en-US" sz="2000" dirty="0" smtClean="0">
              <a:latin typeface="Palatino Linotype" panose="02040502050505030304" pitchFamily="18" charset="0"/>
            </a:endParaRPr>
          </a:p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[Fe(CO)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5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], [Fe(CO)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4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(PF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3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)], [Fe(CO)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4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(PMe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3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)]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 </a:t>
            </a:r>
          </a:p>
        </p:txBody>
      </p:sp>
      <p:graphicFrame>
        <p:nvGraphicFramePr>
          <p:cNvPr id="1331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85682472"/>
              </p:ext>
            </p:extLst>
          </p:nvPr>
        </p:nvGraphicFramePr>
        <p:xfrm>
          <a:off x="1981200" y="3810000"/>
          <a:ext cx="3679825" cy="192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S ChemDraw Drawing" r:id="rId3" imgW="3070860" imgH="1602740" progId="ChemDraw.Document.5.0">
                  <p:embed/>
                </p:oleObj>
              </mc:Choice>
              <mc:Fallback>
                <p:oleObj name="CS ChemDraw Drawing" r:id="rId3" imgW="3070860" imgH="16027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10000"/>
                        <a:ext cx="3679825" cy="192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196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>
                <a:latin typeface="Palatino Linotype" panose="02040502050505030304" pitchFamily="18" charset="0"/>
              </a:rPr>
              <a:t>p</a:t>
            </a:r>
            <a:r>
              <a:rPr lang="en-US" altLang="en-US" sz="3200" i="1" dirty="0" smtClean="0">
                <a:latin typeface="Palatino Linotype" panose="02040502050505030304" pitchFamily="18" charset="0"/>
              </a:rPr>
              <a:t>K</a:t>
            </a:r>
            <a:r>
              <a:rPr lang="en-US" altLang="en-US" sz="3200" baseline="-25000" dirty="0" smtClean="0">
                <a:latin typeface="Palatino Linotype" panose="02040502050505030304" pitchFamily="18" charset="0"/>
              </a:rPr>
              <a:t>a</a:t>
            </a:r>
            <a:r>
              <a:rPr lang="en-US" altLang="en-US" sz="3200" dirty="0" smtClean="0">
                <a:latin typeface="Palatino Linotype" panose="02040502050505030304" pitchFamily="18" charset="0"/>
              </a:rPr>
              <a:t> Values of Metal Carbonyl Hydrides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22438"/>
            <a:ext cx="8001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dirty="0" smtClean="0">
                <a:latin typeface="Palatino Linotype" panose="02040502050505030304" pitchFamily="18" charset="0"/>
              </a:rPr>
              <a:t>Predict which compound in each pair will have the higher p</a:t>
            </a:r>
            <a:r>
              <a:rPr lang="en-US" altLang="en-US" sz="2000" i="1" dirty="0" smtClean="0">
                <a:latin typeface="Palatino Linotype" panose="02040502050505030304" pitchFamily="18" charset="0"/>
              </a:rPr>
              <a:t>K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a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 value:</a:t>
            </a:r>
          </a:p>
          <a:p>
            <a:pPr eaLnBrk="1" hangingPunct="1"/>
            <a:endParaRPr lang="en-US" altLang="en-US" sz="2000" dirty="0" smtClean="0">
              <a:latin typeface="Palatino Linotype" panose="02040502050505030304" pitchFamily="18" charset="0"/>
            </a:endParaRPr>
          </a:p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[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CoH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4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], [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CoH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3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(PF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3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)]</a:t>
            </a:r>
          </a:p>
          <a:p>
            <a:pPr eaLnBrk="1" hangingPunct="1"/>
            <a:endParaRPr lang="en-US" altLang="en-US" sz="2000" dirty="0" smtClean="0">
              <a:latin typeface="Palatino Linotype" panose="02040502050505030304" pitchFamily="18" charset="0"/>
            </a:endParaRPr>
          </a:p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[Fe(H)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2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4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], [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FeH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4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</a:t>
            </a:r>
            <a:r>
              <a:rPr lang="en-US" altLang="en-US" sz="2000" baseline="30000" dirty="0" smtClean="0">
                <a:latin typeface="Palatino Linotype" panose="02040502050505030304" pitchFamily="18" charset="0"/>
              </a:rPr>
              <a:t>-</a:t>
            </a:r>
          </a:p>
          <a:p>
            <a:pPr eaLnBrk="1" hangingPunct="1"/>
            <a:endParaRPr lang="en-US" altLang="en-US" sz="2000" dirty="0" smtClean="0">
              <a:latin typeface="Palatino Linotype" panose="02040502050505030304" pitchFamily="18" charset="0"/>
            </a:endParaRPr>
          </a:p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[Fe(H)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2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4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], [Fe(H)(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Cp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)(CO)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2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</a:t>
            </a:r>
          </a:p>
          <a:p>
            <a:pPr eaLnBrk="1" hangingPunct="1"/>
            <a:endParaRPr lang="en-US" altLang="en-US" sz="2000" dirty="0" smtClean="0">
              <a:latin typeface="Palatino Linotype" panose="02040502050505030304" pitchFamily="18" charset="0"/>
            </a:endParaRPr>
          </a:p>
          <a:p>
            <a:pPr eaLnBrk="1" hangingPunct="1"/>
            <a:r>
              <a:rPr lang="en-US" altLang="en-US" sz="2000" dirty="0" smtClean="0">
                <a:latin typeface="Palatino Linotype" panose="02040502050505030304" pitchFamily="18" charset="0"/>
              </a:rPr>
              <a:t>[Fe(H)(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Cp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)(CO)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2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], [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Os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(H)(</a:t>
            </a:r>
            <a:r>
              <a:rPr lang="en-US" altLang="en-US" sz="2000" dirty="0" err="1" smtClean="0">
                <a:latin typeface="Palatino Linotype" panose="02040502050505030304" pitchFamily="18" charset="0"/>
              </a:rPr>
              <a:t>Cp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)(CO)</a:t>
            </a:r>
            <a:r>
              <a:rPr lang="en-US" altLang="en-US" sz="2000" baseline="-25000" dirty="0" smtClean="0">
                <a:latin typeface="Palatino Linotype" panose="02040502050505030304" pitchFamily="18" charset="0"/>
              </a:rPr>
              <a:t>2</a:t>
            </a:r>
            <a:r>
              <a:rPr lang="en-US" altLang="en-US" sz="2000" dirty="0" smtClean="0">
                <a:latin typeface="Palatino Linotype" panose="02040502050505030304" pitchFamily="18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altLang="en-US" sz="2000" i="1" dirty="0" smtClean="0">
                <a:latin typeface="Palatino Linotype" panose="02040502050505030304" pitchFamily="18" charset="0"/>
              </a:rPr>
              <a:t>			Hint: consider Hard Soft Acid Base Theory</a:t>
            </a:r>
          </a:p>
        </p:txBody>
      </p:sp>
    </p:spTree>
    <p:extLst>
      <p:ext uri="{BB962C8B-B14F-4D97-AF65-F5344CB8AC3E}">
        <p14:creationId xmlns:p14="http://schemas.microsoft.com/office/powerpoint/2010/main" val="275462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>
                <a:latin typeface="Palatino Linotype" panose="02040502050505030304" pitchFamily="18" charset="0"/>
              </a:rPr>
              <a:t>Reactivity of Metal Carbonyl Complexes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990600" y="1600200"/>
            <a:ext cx="716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Predict which CO </a:t>
            </a:r>
            <a:r>
              <a:rPr lang="en-US" altLang="en-US" sz="2000" dirty="0" smtClean="0"/>
              <a:t>in each sequence is most </a:t>
            </a:r>
            <a:r>
              <a:rPr lang="en-US" altLang="en-US" sz="2000" dirty="0"/>
              <a:t>reactive toward electrophilic attack: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[V(CO)</a:t>
            </a:r>
            <a:r>
              <a:rPr lang="en-US" altLang="en-US" sz="2000" baseline="-25000" dirty="0"/>
              <a:t>6</a:t>
            </a:r>
            <a:r>
              <a:rPr lang="en-US" altLang="en-US" sz="2000" dirty="0"/>
              <a:t>], [V(CO)</a:t>
            </a:r>
            <a:r>
              <a:rPr lang="en-US" altLang="en-US" sz="2000" baseline="-25000" dirty="0"/>
              <a:t>6</a:t>
            </a:r>
            <a:r>
              <a:rPr lang="en-US" altLang="en-US" sz="2000" dirty="0"/>
              <a:t>]</a:t>
            </a:r>
            <a:r>
              <a:rPr lang="en-US" altLang="en-US" sz="2000" baseline="30000" dirty="0"/>
              <a:t>-</a:t>
            </a:r>
            <a:r>
              <a:rPr lang="en-US" altLang="en-US" sz="2000" dirty="0"/>
              <a:t>, [V(CO)</a:t>
            </a:r>
            <a:r>
              <a:rPr lang="en-US" altLang="en-US" sz="2000" baseline="-25000" dirty="0"/>
              <a:t>6</a:t>
            </a:r>
            <a:r>
              <a:rPr lang="en-US" altLang="en-US" sz="2000" dirty="0"/>
              <a:t>]</a:t>
            </a:r>
            <a:r>
              <a:rPr lang="en-US" altLang="en-US" sz="2000" baseline="30000" dirty="0"/>
              <a:t>2-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[Fe(CO)</a:t>
            </a:r>
            <a:r>
              <a:rPr lang="en-US" altLang="en-US" sz="2000" baseline="-25000" dirty="0"/>
              <a:t>5</a:t>
            </a:r>
            <a:r>
              <a:rPr lang="en-US" altLang="en-US" sz="2000" dirty="0"/>
              <a:t>], [Fe(CO)</a:t>
            </a:r>
            <a:r>
              <a:rPr lang="en-US" altLang="en-US" sz="2000" baseline="-25000" dirty="0"/>
              <a:t>4</a:t>
            </a:r>
            <a:r>
              <a:rPr lang="en-US" altLang="en-US" sz="2000" dirty="0"/>
              <a:t>(PF</a:t>
            </a:r>
            <a:r>
              <a:rPr lang="en-US" altLang="en-US" sz="2000" baseline="-25000" dirty="0"/>
              <a:t>3</a:t>
            </a:r>
            <a:r>
              <a:rPr lang="en-US" altLang="en-US" sz="2000" dirty="0"/>
              <a:t>)], [Fe(CO)</a:t>
            </a:r>
            <a:r>
              <a:rPr lang="en-US" altLang="en-US" sz="2000" baseline="-25000" dirty="0"/>
              <a:t>4</a:t>
            </a:r>
            <a:r>
              <a:rPr lang="en-US" altLang="en-US" sz="2000" dirty="0"/>
              <a:t>(PMe</a:t>
            </a:r>
            <a:r>
              <a:rPr lang="en-US" altLang="en-US" sz="2000" baseline="-25000" dirty="0"/>
              <a:t>3</a:t>
            </a:r>
            <a:r>
              <a:rPr lang="en-US" altLang="en-US" sz="2000" dirty="0"/>
              <a:t>)]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 </a:t>
            </a:r>
          </a:p>
        </p:txBody>
      </p:sp>
      <p:graphicFrame>
        <p:nvGraphicFramePr>
          <p:cNvPr id="19460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2362200" y="3810000"/>
          <a:ext cx="276542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S ChemDraw Drawing" r:id="rId4" imgW="1808480" imgH="1076960" progId="ChemDraw.Document.5.0">
                  <p:embed/>
                </p:oleObj>
              </mc:Choice>
              <mc:Fallback>
                <p:oleObj name="CS ChemDraw Drawing" r:id="rId4" imgW="1808480" imgH="107696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810000"/>
                        <a:ext cx="2765425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93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155</Words>
  <Application>Microsoft Office PowerPoint</Application>
  <PresentationFormat>On-screen Show (4:3)</PresentationFormat>
  <Paragraphs>33</Paragraphs>
  <Slides>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CS ChemDraw Drawing</vt:lpstr>
      <vt:lpstr>Review of Electron Counting</vt:lpstr>
      <vt:lpstr>Spectroscopy of Carbonyl Complexes</vt:lpstr>
      <vt:lpstr>pKa Values of Metal Carbonyl Hydrides</vt:lpstr>
      <vt:lpstr>Reactivity of Metal Carbonyl Complexes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Electron Counting</dc:title>
  <dc:creator>Chris</dc:creator>
  <cp:lastModifiedBy>Chris</cp:lastModifiedBy>
  <cp:revision>3</cp:revision>
  <dcterms:created xsi:type="dcterms:W3CDTF">2015-02-11T15:35:09Z</dcterms:created>
  <dcterms:modified xsi:type="dcterms:W3CDTF">2015-02-27T19:46:21Z</dcterms:modified>
</cp:coreProperties>
</file>