
<file path=[Content_Types].xml><?xml version="1.0" encoding="utf-8"?>
<Types xmlns="http://schemas.openxmlformats.org/package/2006/content-types">
  <Default Extension="xml" ContentType="application/xml"/>
  <Default Extension="jpg" ContentType="image/jpeg"/>
  <Default Extension="jpeg" ContentType="image/jpeg"/>
  <Default Extension="emf" ContentType="image/x-emf"/>
  <Default Extension="rels" ContentType="application/vnd.openxmlformats-package.relationships+xml"/>
  <Default Extension="vml" ContentType="application/vnd.openxmlformats-officedocument.vmlDrawing"/>
  <Default Extension="tif" ContentType="image/tif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embeddings/Microsoft_Equation1.bin" ContentType="application/vnd.openxmlformats-officedocument.oleObject"/>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1" r:id="rId1"/>
  </p:sldMasterIdLst>
  <p:notesMasterIdLst>
    <p:notesMasterId r:id="rId10"/>
  </p:notesMasterIdLst>
  <p:handoutMasterIdLst>
    <p:handoutMasterId r:id="rId11"/>
  </p:handoutMasterIdLst>
  <p:sldIdLst>
    <p:sldId id="256" r:id="rId2"/>
    <p:sldId id="285" r:id="rId3"/>
    <p:sldId id="297" r:id="rId4"/>
    <p:sldId id="298" r:id="rId5"/>
    <p:sldId id="299" r:id="rId6"/>
    <p:sldId id="288" r:id="rId7"/>
    <p:sldId id="277" r:id="rId8"/>
    <p:sldId id="296"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3CC"/>
    <a:srgbClr val="400080"/>
    <a:srgbClr val="FF00FF"/>
    <a:srgbClr val="FFFFFF"/>
    <a:srgbClr val="FF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638" autoAdjust="0"/>
    <p:restoredTop sz="94660"/>
  </p:normalViewPr>
  <p:slideViewPr>
    <p:cSldViewPr snapToObjects="1" showGuides="1">
      <p:cViewPr>
        <p:scale>
          <a:sx n="100" d="100"/>
          <a:sy n="100" d="100"/>
        </p:scale>
        <p:origin x="-80" y="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handoutMaster" Target="handoutMasters/handout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C34C544-0076-5F44-9F00-3EEE83D80FD7}" type="datetimeFigureOut">
              <a:rPr lang="en-US" smtClean="0"/>
              <a:pPr/>
              <a:t>7/17/14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BA018FF-7809-8B47-B2B5-69636841A3C2}" type="slidenum">
              <a:rPr lang="en-US" smtClean="0"/>
              <a:pPr/>
              <a:t>‹#›</a:t>
            </a:fld>
            <a:endParaRPr lang="en-US"/>
          </a:p>
        </p:txBody>
      </p:sp>
    </p:spTree>
    <p:extLst>
      <p:ext uri="{BB962C8B-B14F-4D97-AF65-F5344CB8AC3E}">
        <p14:creationId xmlns:p14="http://schemas.microsoft.com/office/powerpoint/2010/main" val="425845746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4C7A3A-9865-3C44-8CCC-2C3932E73B75}" type="datetimeFigureOut">
              <a:rPr lang="en-US" smtClean="0"/>
              <a:pPr/>
              <a:t>7/17/14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044E77-8D68-0B43-863C-EE86BF29DF67}" type="slidenum">
              <a:rPr lang="en-US" smtClean="0"/>
              <a:pPr/>
              <a:t>‹#›</a:t>
            </a:fld>
            <a:endParaRPr lang="en-US"/>
          </a:p>
        </p:txBody>
      </p:sp>
    </p:spTree>
    <p:extLst>
      <p:ext uri="{BB962C8B-B14F-4D97-AF65-F5344CB8AC3E}">
        <p14:creationId xmlns:p14="http://schemas.microsoft.com/office/powerpoint/2010/main" val="142210660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aseline="30000" dirty="0" smtClean="0"/>
              <a:t>1</a:t>
            </a:r>
            <a:r>
              <a:rPr lang="en-US" sz="1800" dirty="0" smtClean="0"/>
              <a:t>H possess nuclear spin</a:t>
            </a:r>
            <a:r>
              <a:rPr lang="en-US" sz="1800" baseline="0" dirty="0" smtClean="0"/>
              <a:t>. Application of an external magnetic field (B</a:t>
            </a:r>
            <a:r>
              <a:rPr lang="en-US" sz="1800" baseline="-25000" dirty="0" smtClean="0"/>
              <a:t>0</a:t>
            </a:r>
            <a:r>
              <a:rPr lang="en-US" sz="1800" baseline="0" dirty="0" smtClean="0"/>
              <a:t>) results in spins aligning either with (red) or against (blue) B</a:t>
            </a:r>
            <a:r>
              <a:rPr lang="en-US" sz="1800" baseline="-25000" dirty="0" smtClean="0"/>
              <a:t>0 </a:t>
            </a:r>
            <a:r>
              <a:rPr lang="en-US" sz="1800" baseline="0" dirty="0" smtClean="0"/>
              <a:t>(</a:t>
            </a:r>
            <a:r>
              <a:rPr lang="en-US" sz="1800" b="1" baseline="0" dirty="0" smtClean="0"/>
              <a:t>a</a:t>
            </a:r>
            <a:r>
              <a:rPr lang="en-US" sz="1800" baseline="0" dirty="0" smtClean="0"/>
              <a:t>). Furthermore, these spin states </a:t>
            </a:r>
            <a:r>
              <a:rPr lang="en-US" sz="1800" baseline="0" dirty="0" err="1" smtClean="0"/>
              <a:t>precess</a:t>
            </a:r>
            <a:r>
              <a:rPr lang="en-US" sz="1800" baseline="0" dirty="0" smtClean="0"/>
              <a:t> about B</a:t>
            </a:r>
            <a:r>
              <a:rPr lang="en-US" sz="1800" baseline="-25000" dirty="0" smtClean="0"/>
              <a:t>0</a:t>
            </a:r>
            <a:r>
              <a:rPr lang="en-US" sz="1800" baseline="0" dirty="0" smtClean="0"/>
              <a:t> similar to a gyroscope </a:t>
            </a:r>
            <a:r>
              <a:rPr lang="en-US" sz="1800" baseline="0" dirty="0" err="1" smtClean="0"/>
              <a:t>precessing</a:t>
            </a:r>
            <a:r>
              <a:rPr lang="en-US" sz="1800" baseline="0" dirty="0" smtClean="0"/>
              <a:t> about the Earth’s magnetic field. B/c alignment with B</a:t>
            </a:r>
            <a:r>
              <a:rPr lang="en-US" sz="1800" baseline="-25000" dirty="0" smtClean="0"/>
              <a:t>0 </a:t>
            </a:r>
            <a:r>
              <a:rPr lang="en-US" sz="1800" kern="1200" dirty="0" smtClean="0">
                <a:solidFill>
                  <a:schemeClr val="tx1"/>
                </a:solidFill>
                <a:effectLst/>
                <a:latin typeface="+mn-lt"/>
                <a:ea typeface="+mn-ea"/>
                <a:cs typeface="+mn-cs"/>
              </a:rPr>
              <a:t>is lower in energy, there exists a slight population excess (</a:t>
            </a:r>
            <a:r>
              <a:rPr lang="en-US" sz="1800" b="1" kern="1200" dirty="0" smtClean="0">
                <a:solidFill>
                  <a:schemeClr val="tx1"/>
                </a:solidFill>
                <a:effectLst/>
                <a:latin typeface="+mn-lt"/>
                <a:ea typeface="+mn-ea"/>
                <a:cs typeface="+mn-cs"/>
              </a:rPr>
              <a:t>b</a:t>
            </a:r>
            <a:r>
              <a:rPr lang="en-US" sz="1800" kern="1200" dirty="0" smtClean="0">
                <a:solidFill>
                  <a:schemeClr val="tx1"/>
                </a:solidFill>
                <a:effectLst/>
                <a:latin typeface="+mn-lt"/>
                <a:ea typeface="+mn-ea"/>
                <a:cs typeface="+mn-cs"/>
              </a:rPr>
              <a:t>), as defined by the Boltzmann distribution, resulting in bulk magnetization (</a:t>
            </a:r>
            <a:r>
              <a:rPr lang="en-US" sz="1800" kern="1200" dirty="0" err="1" smtClean="0">
                <a:solidFill>
                  <a:schemeClr val="tx1"/>
                </a:solidFill>
                <a:effectLst/>
                <a:latin typeface="+mn-lt"/>
                <a:ea typeface="+mn-ea"/>
                <a:cs typeface="+mn-cs"/>
              </a:rPr>
              <a:t>M</a:t>
            </a:r>
            <a:r>
              <a:rPr lang="en-US" sz="1800" kern="1200" baseline="-25000" dirty="0" err="1" smtClean="0">
                <a:solidFill>
                  <a:schemeClr val="tx1"/>
                </a:solidFill>
                <a:effectLst/>
                <a:latin typeface="+mn-lt"/>
                <a:ea typeface="+mn-ea"/>
                <a:cs typeface="+mn-cs"/>
              </a:rPr>
              <a:t>z</a:t>
            </a:r>
            <a:r>
              <a:rPr lang="en-US" sz="1800" kern="1200" dirty="0" smtClean="0">
                <a:solidFill>
                  <a:schemeClr val="tx1"/>
                </a:solidFill>
                <a:effectLst/>
                <a:latin typeface="+mn-lt"/>
                <a:ea typeface="+mn-ea"/>
                <a:cs typeface="+mn-cs"/>
              </a:rPr>
              <a:t>) aligned with B</a:t>
            </a:r>
            <a:r>
              <a:rPr lang="en-US" sz="1800" kern="1200" baseline="-25000" dirty="0" smtClean="0">
                <a:solidFill>
                  <a:schemeClr val="tx1"/>
                </a:solidFill>
                <a:effectLst/>
                <a:latin typeface="+mn-lt"/>
                <a:ea typeface="+mn-ea"/>
                <a:cs typeface="+mn-cs"/>
              </a:rPr>
              <a:t>0</a:t>
            </a:r>
            <a:r>
              <a:rPr lang="en-US" sz="1800" kern="1200" baseline="0" dirty="0" smtClean="0">
                <a:solidFill>
                  <a:schemeClr val="tx1"/>
                </a:solidFill>
                <a:effectLst/>
                <a:latin typeface="+mn-lt"/>
                <a:ea typeface="+mn-ea"/>
                <a:cs typeface="+mn-cs"/>
              </a:rPr>
              <a:t> (</a:t>
            </a:r>
            <a:r>
              <a:rPr lang="en-US" sz="1800" b="1" kern="1200" baseline="0" dirty="0" smtClean="0">
                <a:solidFill>
                  <a:schemeClr val="tx1"/>
                </a:solidFill>
                <a:effectLst/>
                <a:latin typeface="+mn-lt"/>
                <a:ea typeface="+mn-ea"/>
                <a:cs typeface="+mn-cs"/>
              </a:rPr>
              <a:t>c</a:t>
            </a:r>
            <a:r>
              <a:rPr lang="en-US" sz="1800" kern="1200" baseline="0" dirty="0" smtClean="0">
                <a:solidFill>
                  <a:schemeClr val="tx1"/>
                </a:solidFill>
                <a:effectLst/>
                <a:latin typeface="+mn-lt"/>
                <a:ea typeface="+mn-ea"/>
                <a:cs typeface="+mn-cs"/>
              </a:rPr>
              <a:t>)</a:t>
            </a:r>
            <a:r>
              <a:rPr lang="en-US" sz="1800" kern="1200" dirty="0" smtClean="0">
                <a:solidFill>
                  <a:schemeClr val="tx1"/>
                </a:solidFill>
                <a:effectLst/>
                <a:latin typeface="+mn-lt"/>
                <a:ea typeface="+mn-ea"/>
                <a:cs typeface="+mn-cs"/>
              </a:rPr>
              <a:t>.</a:t>
            </a:r>
            <a:r>
              <a:rPr lang="en-US" sz="1800" dirty="0" smtClean="0">
                <a:effectLst/>
              </a:rPr>
              <a:t> </a:t>
            </a:r>
            <a:r>
              <a:rPr lang="en-US" sz="1800" kern="1200" dirty="0" smtClean="0">
                <a:solidFill>
                  <a:schemeClr val="tx1"/>
                </a:solidFill>
                <a:effectLst/>
                <a:latin typeface="+mn-lt"/>
                <a:ea typeface="+mn-ea"/>
                <a:cs typeface="+mn-cs"/>
              </a:rPr>
              <a:t>Disruption of this distribution through application of a radiofrequency pulse (B</a:t>
            </a:r>
            <a:r>
              <a:rPr lang="en-US" sz="1800" kern="1200" baseline="-25000" dirty="0" smtClean="0">
                <a:solidFill>
                  <a:schemeClr val="tx1"/>
                </a:solidFill>
                <a:effectLst/>
                <a:latin typeface="+mn-lt"/>
                <a:ea typeface="+mn-ea"/>
                <a:cs typeface="+mn-cs"/>
              </a:rPr>
              <a:t>1</a:t>
            </a:r>
            <a:r>
              <a:rPr lang="en-US" sz="1800" kern="1200" baseline="0" dirty="0" smtClean="0">
                <a:solidFill>
                  <a:schemeClr val="tx1"/>
                </a:solidFill>
                <a:effectLst/>
                <a:latin typeface="+mn-lt"/>
                <a:ea typeface="+mn-ea"/>
                <a:cs typeface="+mn-cs"/>
              </a:rPr>
              <a:t>)</a:t>
            </a:r>
            <a:r>
              <a:rPr lang="en-US" sz="1800" kern="1200" dirty="0" smtClean="0">
                <a:solidFill>
                  <a:schemeClr val="tx1"/>
                </a:solidFill>
                <a:effectLst/>
                <a:latin typeface="+mn-lt"/>
                <a:ea typeface="+mn-ea"/>
                <a:cs typeface="+mn-cs"/>
              </a:rPr>
              <a:t> equal to the </a:t>
            </a:r>
            <a:r>
              <a:rPr lang="en-US" sz="1800" kern="1200" dirty="0" err="1" smtClean="0">
                <a:solidFill>
                  <a:schemeClr val="tx1"/>
                </a:solidFill>
                <a:effectLst/>
                <a:latin typeface="+mn-lt"/>
                <a:ea typeface="+mn-ea"/>
                <a:cs typeface="+mn-cs"/>
              </a:rPr>
              <a:t>Larmor</a:t>
            </a:r>
            <a:r>
              <a:rPr lang="en-US" sz="1800" kern="1200" dirty="0" smtClean="0">
                <a:solidFill>
                  <a:schemeClr val="tx1"/>
                </a:solidFill>
                <a:effectLst/>
                <a:latin typeface="+mn-lt"/>
                <a:ea typeface="+mn-ea"/>
                <a:cs typeface="+mn-cs"/>
              </a:rPr>
              <a:t> frequency (</a:t>
            </a:r>
            <a:r>
              <a:rPr lang="en-US" sz="1800" b="1" kern="1200" dirty="0" smtClean="0">
                <a:solidFill>
                  <a:schemeClr val="tx1"/>
                </a:solidFill>
                <a:effectLst/>
                <a:latin typeface="+mn-lt"/>
                <a:ea typeface="+mn-ea"/>
                <a:cs typeface="+mn-cs"/>
              </a:rPr>
              <a:t>d</a:t>
            </a:r>
            <a:r>
              <a:rPr lang="en-US" sz="1800" kern="1200" dirty="0" smtClean="0">
                <a:solidFill>
                  <a:schemeClr val="tx1"/>
                </a:solidFill>
                <a:effectLst/>
                <a:latin typeface="+mn-lt"/>
                <a:ea typeface="+mn-ea"/>
                <a:cs typeface="+mn-cs"/>
              </a:rPr>
              <a:t>) causes the spins, and therefore </a:t>
            </a:r>
            <a:r>
              <a:rPr lang="en-US" sz="1800" kern="1200" dirty="0" err="1" smtClean="0">
                <a:solidFill>
                  <a:schemeClr val="tx1"/>
                </a:solidFill>
                <a:effectLst/>
                <a:latin typeface="+mn-lt"/>
                <a:ea typeface="+mn-ea"/>
                <a:cs typeface="+mn-cs"/>
              </a:rPr>
              <a:t>M</a:t>
            </a:r>
            <a:r>
              <a:rPr lang="en-US" sz="1800" kern="1200" baseline="-25000" dirty="0" err="1" smtClean="0">
                <a:solidFill>
                  <a:schemeClr val="tx1"/>
                </a:solidFill>
                <a:effectLst/>
                <a:latin typeface="+mn-lt"/>
                <a:ea typeface="+mn-ea"/>
                <a:cs typeface="+mn-cs"/>
              </a:rPr>
              <a:t>z</a:t>
            </a:r>
            <a:r>
              <a:rPr lang="en-US" sz="1800" kern="1200" dirty="0" smtClean="0">
                <a:solidFill>
                  <a:schemeClr val="tx1"/>
                </a:solidFill>
                <a:effectLst/>
                <a:latin typeface="+mn-lt"/>
                <a:ea typeface="+mn-ea"/>
                <a:cs typeface="+mn-cs"/>
              </a:rPr>
              <a:t>, to tilt into the plane (</a:t>
            </a:r>
            <a:r>
              <a:rPr lang="en-US" sz="1800" b="1" kern="1200" dirty="0" smtClean="0">
                <a:solidFill>
                  <a:schemeClr val="tx1"/>
                </a:solidFill>
                <a:effectLst/>
                <a:latin typeface="+mn-lt"/>
                <a:ea typeface="+mn-ea"/>
                <a:cs typeface="+mn-cs"/>
              </a:rPr>
              <a:t>e</a:t>
            </a:r>
            <a:r>
              <a:rPr lang="en-US" sz="1800" kern="1200" dirty="0" smtClean="0">
                <a:solidFill>
                  <a:schemeClr val="tx1"/>
                </a:solidFill>
                <a:effectLst/>
                <a:latin typeface="+mn-lt"/>
                <a:ea typeface="+mn-ea"/>
                <a:cs typeface="+mn-cs"/>
              </a:rPr>
              <a:t>) where the oscillating voltage generated from </a:t>
            </a:r>
            <a:r>
              <a:rPr lang="en-US" sz="1800" kern="1200" dirty="0" err="1" smtClean="0">
                <a:solidFill>
                  <a:schemeClr val="tx1"/>
                </a:solidFill>
                <a:effectLst/>
                <a:latin typeface="+mn-lt"/>
                <a:ea typeface="+mn-ea"/>
                <a:cs typeface="+mn-cs"/>
              </a:rPr>
              <a:t>M</a:t>
            </a:r>
            <a:r>
              <a:rPr lang="en-US" sz="1800" kern="1200" baseline="-25000" dirty="0" err="1" smtClean="0">
                <a:solidFill>
                  <a:schemeClr val="tx1"/>
                </a:solidFill>
                <a:effectLst/>
                <a:latin typeface="+mn-lt"/>
                <a:ea typeface="+mn-ea"/>
                <a:cs typeface="+mn-cs"/>
              </a:rPr>
              <a:t>x</a:t>
            </a:r>
            <a:r>
              <a:rPr lang="en-US" sz="1800" kern="1200" dirty="0" smtClean="0">
                <a:solidFill>
                  <a:schemeClr val="tx1"/>
                </a:solidFill>
                <a:effectLst/>
                <a:latin typeface="+mn-lt"/>
                <a:ea typeface="+mn-ea"/>
                <a:cs typeface="+mn-cs"/>
              </a:rPr>
              <a:t> </a:t>
            </a:r>
            <a:r>
              <a:rPr lang="en-US" sz="1800" kern="1200" dirty="0" err="1" smtClean="0">
                <a:solidFill>
                  <a:schemeClr val="tx1"/>
                </a:solidFill>
                <a:effectLst/>
                <a:latin typeface="+mn-lt"/>
                <a:ea typeface="+mn-ea"/>
                <a:cs typeface="+mn-cs"/>
              </a:rPr>
              <a:t>precessing</a:t>
            </a:r>
            <a:r>
              <a:rPr lang="en-US" sz="1800" kern="1200" dirty="0" smtClean="0">
                <a:solidFill>
                  <a:schemeClr val="tx1"/>
                </a:solidFill>
                <a:effectLst/>
                <a:latin typeface="+mn-lt"/>
                <a:ea typeface="+mn-ea"/>
                <a:cs typeface="+mn-cs"/>
              </a:rPr>
              <a:t> about B</a:t>
            </a:r>
            <a:r>
              <a:rPr lang="en-US" sz="1800" kern="1200" baseline="-25000" dirty="0" smtClean="0">
                <a:solidFill>
                  <a:schemeClr val="tx1"/>
                </a:solidFill>
                <a:effectLst/>
                <a:latin typeface="+mn-lt"/>
                <a:ea typeface="+mn-ea"/>
                <a:cs typeface="+mn-cs"/>
              </a:rPr>
              <a:t>0</a:t>
            </a:r>
            <a:r>
              <a:rPr lang="en-US" sz="1800" kern="1200" dirty="0" smtClean="0">
                <a:solidFill>
                  <a:schemeClr val="tx1"/>
                </a:solidFill>
                <a:effectLst/>
                <a:latin typeface="+mn-lt"/>
                <a:ea typeface="+mn-ea"/>
                <a:cs typeface="+mn-cs"/>
              </a:rPr>
              <a:t> may then be measured (</a:t>
            </a:r>
            <a:r>
              <a:rPr lang="en-US" sz="1800" b="1" kern="1200" dirty="0" smtClean="0">
                <a:solidFill>
                  <a:schemeClr val="tx1"/>
                </a:solidFill>
                <a:effectLst/>
                <a:latin typeface="+mn-lt"/>
                <a:ea typeface="+mn-ea"/>
                <a:cs typeface="+mn-cs"/>
              </a:rPr>
              <a:t>f</a:t>
            </a:r>
            <a:r>
              <a:rPr lang="en-US" sz="1800" kern="1200" dirty="0" smtClean="0">
                <a:solidFill>
                  <a:schemeClr val="tx1"/>
                </a:solidFill>
                <a:effectLst/>
                <a:latin typeface="+mn-lt"/>
                <a:ea typeface="+mn-ea"/>
                <a:cs typeface="+mn-cs"/>
              </a:rPr>
              <a:t>)</a:t>
            </a:r>
            <a:r>
              <a:rPr lang="en-US" sz="1800" kern="1200" dirty="0" smtClean="0">
                <a:solidFill>
                  <a:schemeClr val="tx1"/>
                </a:solidFill>
                <a:effectLst/>
                <a:latin typeface="+mn-lt"/>
                <a:ea typeface="+mn-ea"/>
                <a:cs typeface="+mn-cs"/>
              </a:rPr>
              <a:t>.</a:t>
            </a:r>
            <a:endParaRPr lang="en-US" sz="1800" dirty="0"/>
          </a:p>
        </p:txBody>
      </p:sp>
      <p:sp>
        <p:nvSpPr>
          <p:cNvPr id="4" name="Slide Number Placeholder 3"/>
          <p:cNvSpPr>
            <a:spLocks noGrp="1"/>
          </p:cNvSpPr>
          <p:nvPr>
            <p:ph type="sldNum" sz="quarter" idx="10"/>
          </p:nvPr>
        </p:nvSpPr>
        <p:spPr/>
        <p:txBody>
          <a:bodyPr/>
          <a:lstStyle/>
          <a:p>
            <a:fld id="{20044E77-8D68-0B43-863C-EE86BF29DF67}" type="slidenum">
              <a:rPr lang="en-US" smtClean="0"/>
              <a:pPr/>
              <a:t>2</a:t>
            </a:fld>
            <a:endParaRPr lang="en-US"/>
          </a:p>
        </p:txBody>
      </p:sp>
    </p:spTree>
    <p:extLst>
      <p:ext uri="{BB962C8B-B14F-4D97-AF65-F5344CB8AC3E}">
        <p14:creationId xmlns:p14="http://schemas.microsoft.com/office/powerpoint/2010/main" val="3938463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However, following this disruption, nuclear spins relax slowly back to equilibrium, eventually realigning </a:t>
            </a:r>
            <a:r>
              <a:rPr lang="en-US" sz="1200" kern="1200" dirty="0" err="1" smtClean="0">
                <a:solidFill>
                  <a:schemeClr val="tx1"/>
                </a:solidFill>
                <a:effectLst/>
                <a:latin typeface="+mn-lt"/>
                <a:ea typeface="+mn-ea"/>
                <a:cs typeface="+mn-cs"/>
              </a:rPr>
              <a:t>M</a:t>
            </a:r>
            <a:r>
              <a:rPr lang="en-US" sz="1200" kern="1200" baseline="-25000" dirty="0" err="1" smtClean="0">
                <a:solidFill>
                  <a:schemeClr val="tx1"/>
                </a:solidFill>
                <a:effectLst/>
                <a:latin typeface="+mn-lt"/>
                <a:ea typeface="+mn-ea"/>
                <a:cs typeface="+mn-cs"/>
              </a:rPr>
              <a:t>z</a:t>
            </a:r>
            <a:r>
              <a:rPr lang="en-US" sz="1200" kern="1200" dirty="0" smtClean="0">
                <a:solidFill>
                  <a:schemeClr val="tx1"/>
                </a:solidFill>
                <a:effectLst/>
                <a:latin typeface="+mn-lt"/>
                <a:ea typeface="+mn-ea"/>
                <a:cs typeface="+mn-cs"/>
              </a:rPr>
              <a:t> with B</a:t>
            </a:r>
            <a:r>
              <a:rPr lang="en-US" sz="1200" kern="1200" baseline="-25000" dirty="0" smtClean="0">
                <a:solidFill>
                  <a:schemeClr val="tx1"/>
                </a:solidFill>
                <a:effectLst/>
                <a:latin typeface="+mn-lt"/>
                <a:ea typeface="+mn-ea"/>
                <a:cs typeface="+mn-cs"/>
              </a:rPr>
              <a:t>0</a:t>
            </a:r>
            <a:r>
              <a:rPr lang="en-US" sz="1200" kern="1200" dirty="0" smtClean="0">
                <a:solidFill>
                  <a:schemeClr val="tx1"/>
                </a:solidFill>
                <a:effectLst/>
                <a:latin typeface="+mn-lt"/>
                <a:ea typeface="+mn-ea"/>
                <a:cs typeface="+mn-cs"/>
              </a:rPr>
              <a:t>. This return to equilibrium is characterized by both longitudinal and transverse relaxation, with associated time constants T</a:t>
            </a:r>
            <a:r>
              <a:rPr lang="en-US" sz="1200" kern="1200" baseline="-25000" dirty="0" smtClean="0">
                <a:solidFill>
                  <a:schemeClr val="tx1"/>
                </a:solidFill>
                <a:effectLst/>
                <a:latin typeface="+mn-lt"/>
                <a:ea typeface="+mn-ea"/>
                <a:cs typeface="+mn-cs"/>
              </a:rPr>
              <a:t>1</a:t>
            </a:r>
            <a:r>
              <a:rPr lang="en-US" sz="1200" kern="1200" dirty="0" smtClean="0">
                <a:solidFill>
                  <a:schemeClr val="tx1"/>
                </a:solidFill>
                <a:effectLst/>
                <a:latin typeface="+mn-lt"/>
                <a:ea typeface="+mn-ea"/>
                <a:cs typeface="+mn-cs"/>
              </a:rPr>
              <a:t> and T</a:t>
            </a:r>
            <a:r>
              <a:rPr lang="en-US" sz="1200" kern="1200" baseline="-25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 respectively.</a:t>
            </a:r>
            <a:r>
              <a:rPr lang="en-US" sz="1200" dirty="0" smtClean="0">
                <a:effectLst/>
              </a:rPr>
              <a:t> </a:t>
            </a:r>
            <a:r>
              <a:rPr lang="en-US" sz="1200" kern="1200" dirty="0" smtClean="0">
                <a:solidFill>
                  <a:schemeClr val="tx1"/>
                </a:solidFill>
                <a:effectLst/>
                <a:latin typeface="+mn-lt"/>
                <a:ea typeface="+mn-ea"/>
                <a:cs typeface="+mn-cs"/>
              </a:rPr>
              <a:t>Because the human body is largely composed of water, and therefore protons, differences in T</a:t>
            </a:r>
            <a:r>
              <a:rPr lang="en-US" sz="1200" kern="1200" baseline="-25000" dirty="0" smtClean="0">
                <a:solidFill>
                  <a:schemeClr val="tx1"/>
                </a:solidFill>
                <a:effectLst/>
                <a:latin typeface="+mn-lt"/>
                <a:ea typeface="+mn-ea"/>
                <a:cs typeface="+mn-cs"/>
              </a:rPr>
              <a:t>1</a:t>
            </a:r>
            <a:r>
              <a:rPr lang="en-US" sz="1200" kern="1200" dirty="0" smtClean="0">
                <a:solidFill>
                  <a:schemeClr val="tx1"/>
                </a:solidFill>
                <a:effectLst/>
                <a:latin typeface="+mn-lt"/>
                <a:ea typeface="+mn-ea"/>
                <a:cs typeface="+mn-cs"/>
              </a:rPr>
              <a:t> and T</a:t>
            </a:r>
            <a:r>
              <a:rPr lang="en-US" sz="1200" kern="1200" baseline="-25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 among tissues may be exploited through a variety of pulse sequences, forming the basis of contrast in MRI. Because signal intensity is determined by these relaxation mechanisms, agents capable of altering them provide a means to enhance contrast among tissues to a greater extent, illustrating the diagnostic capabilities of MR imaging.</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20044E77-8D68-0B43-863C-EE86BF29DF67}" type="slidenum">
              <a:rPr lang="en-US" smtClean="0"/>
              <a:pPr/>
              <a:t>3</a:t>
            </a:fld>
            <a:endParaRPr lang="en-US"/>
          </a:p>
        </p:txBody>
      </p:sp>
    </p:spTree>
    <p:extLst>
      <p:ext uri="{BB962C8B-B14F-4D97-AF65-F5344CB8AC3E}">
        <p14:creationId xmlns:p14="http://schemas.microsoft.com/office/powerpoint/2010/main" val="3379707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B/c </a:t>
            </a:r>
            <a:r>
              <a:rPr lang="en-US" dirty="0" err="1" smtClean="0"/>
              <a:t>Gd</a:t>
            </a:r>
            <a:r>
              <a:rPr lang="en-US" dirty="0" smtClean="0"/>
              <a:t>(III)</a:t>
            </a:r>
            <a:r>
              <a:rPr lang="en-US" baseline="0" dirty="0" smtClean="0"/>
              <a:t> and </a:t>
            </a:r>
            <a:r>
              <a:rPr lang="en-US" baseline="0" dirty="0" err="1" smtClean="0"/>
              <a:t>Mn</a:t>
            </a:r>
            <a:r>
              <a:rPr lang="en-US" baseline="0" dirty="0" smtClean="0"/>
              <a:t>(II) exhibit long </a:t>
            </a:r>
            <a:r>
              <a:rPr lang="el-GR" baseline="0" dirty="0" smtClean="0"/>
              <a:t>τ</a:t>
            </a:r>
            <a:r>
              <a:rPr lang="en-US" baseline="-25000" dirty="0" smtClean="0"/>
              <a:t>s</a:t>
            </a:r>
            <a:r>
              <a:rPr lang="en-US" baseline="0" dirty="0" smtClean="0"/>
              <a:t> that are similar to the </a:t>
            </a:r>
            <a:r>
              <a:rPr lang="en-US" baseline="30000" dirty="0" smtClean="0"/>
              <a:t>1</a:t>
            </a:r>
            <a:r>
              <a:rPr lang="en-US" baseline="0" dirty="0" smtClean="0"/>
              <a:t>H </a:t>
            </a:r>
            <a:r>
              <a:rPr lang="en-US" baseline="0" dirty="0" err="1" smtClean="0"/>
              <a:t>Larmor</a:t>
            </a:r>
            <a:r>
              <a:rPr lang="en-US" baseline="0" dirty="0" smtClean="0"/>
              <a:t> frequency, these agents effectively relax nearby water protons and therefore function as traditional MR imaging contrast agents. Paramagnetic shift agents, however, have more commonly found use in resolving closely spaced </a:t>
            </a:r>
            <a:r>
              <a:rPr lang="en-US" baseline="30000" dirty="0" smtClean="0"/>
              <a:t>1</a:t>
            </a:r>
            <a:r>
              <a:rPr lang="en-US" baseline="0" dirty="0" smtClean="0"/>
              <a:t>H NMR signals.</a:t>
            </a:r>
            <a:endParaRPr lang="en-US" dirty="0"/>
          </a:p>
        </p:txBody>
      </p:sp>
      <p:sp>
        <p:nvSpPr>
          <p:cNvPr id="4" name="Slide Number Placeholder 3"/>
          <p:cNvSpPr>
            <a:spLocks noGrp="1"/>
          </p:cNvSpPr>
          <p:nvPr>
            <p:ph type="sldNum" sz="quarter" idx="10"/>
          </p:nvPr>
        </p:nvSpPr>
        <p:spPr/>
        <p:txBody>
          <a:bodyPr/>
          <a:lstStyle/>
          <a:p>
            <a:fld id="{20044E77-8D68-0B43-863C-EE86BF29DF67}" type="slidenum">
              <a:rPr lang="en-US" smtClean="0"/>
              <a:pPr/>
              <a:t>4</a:t>
            </a:fld>
            <a:endParaRPr lang="en-US"/>
          </a:p>
        </p:txBody>
      </p:sp>
    </p:spTree>
    <p:extLst>
      <p:ext uri="{BB962C8B-B14F-4D97-AF65-F5344CB8AC3E}">
        <p14:creationId xmlns:p14="http://schemas.microsoft.com/office/powerpoint/2010/main" val="1047684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 new approach to enhance tissue contrast has been recently reported. This technique originally made use of small diamagnetic molecules containing a proton exchange site (either –NH or –OH), which could undergo chemical exchange saturation transfer (CEST) with bulk water protons, thereby affecting their signal intensity indirectly. This process is best illustrated by considering a two pool system,</a:t>
            </a:r>
            <a:r>
              <a:rPr lang="en-US" sz="1200" kern="1200" baseline="0" dirty="0" smtClean="0">
                <a:solidFill>
                  <a:schemeClr val="tx1"/>
                </a:solidFill>
                <a:effectLst/>
                <a:latin typeface="+mn-lt"/>
                <a:ea typeface="+mn-ea"/>
                <a:cs typeface="+mn-cs"/>
              </a:rPr>
              <a:t> where </a:t>
            </a:r>
            <a:r>
              <a:rPr lang="en-US" sz="1200" kern="1200" dirty="0" smtClean="0">
                <a:solidFill>
                  <a:schemeClr val="tx1"/>
                </a:solidFill>
                <a:effectLst/>
                <a:latin typeface="+mn-lt"/>
                <a:ea typeface="+mn-ea"/>
                <a:cs typeface="+mn-cs"/>
              </a:rPr>
              <a:t>pool A represents bulk water protons and pool B contains the protons at the exchange site (</a:t>
            </a:r>
            <a:r>
              <a:rPr lang="en-US" sz="1200" b="1" kern="1200" dirty="0" smtClean="0">
                <a:solidFill>
                  <a:schemeClr val="tx1"/>
                </a:solidFill>
                <a:effectLst/>
                <a:latin typeface="+mn-lt"/>
                <a:ea typeface="+mn-ea"/>
                <a:cs typeface="+mn-cs"/>
              </a:rPr>
              <a:t>a</a:t>
            </a:r>
            <a:r>
              <a:rPr lang="en-US" sz="1200" kern="1200" dirty="0" smtClean="0">
                <a:solidFill>
                  <a:schemeClr val="tx1"/>
                </a:solidFill>
                <a:effectLst/>
                <a:latin typeface="+mn-lt"/>
                <a:ea typeface="+mn-ea"/>
                <a:cs typeface="+mn-cs"/>
              </a:rPr>
              <a:t>). Because both pools resonate at different frequencies, each may be selectively irradiated. Application of a radiofrequency pulse equal to the </a:t>
            </a:r>
            <a:r>
              <a:rPr lang="en-US" sz="1200" kern="1200" dirty="0" err="1" smtClean="0">
                <a:solidFill>
                  <a:schemeClr val="tx1"/>
                </a:solidFill>
                <a:effectLst/>
                <a:latin typeface="+mn-lt"/>
                <a:ea typeface="+mn-ea"/>
                <a:cs typeface="+mn-cs"/>
              </a:rPr>
              <a:t>Larmor</a:t>
            </a:r>
            <a:r>
              <a:rPr lang="en-US" sz="1200" kern="1200" dirty="0" smtClean="0">
                <a:solidFill>
                  <a:schemeClr val="tx1"/>
                </a:solidFill>
                <a:effectLst/>
                <a:latin typeface="+mn-lt"/>
                <a:ea typeface="+mn-ea"/>
                <a:cs typeface="+mn-cs"/>
              </a:rPr>
              <a:t> frequency of pool B alters the Boltzmann distribution of nuclear spins, resulting in saturation once the spins aligned with and against the field are equal (</a:t>
            </a:r>
            <a:r>
              <a:rPr lang="en-US" sz="1200" b="1" kern="1200" dirty="0" smtClean="0">
                <a:solidFill>
                  <a:schemeClr val="tx1"/>
                </a:solidFill>
                <a:effectLst/>
                <a:latin typeface="+mn-lt"/>
                <a:ea typeface="+mn-ea"/>
                <a:cs typeface="+mn-cs"/>
              </a:rPr>
              <a:t>b</a:t>
            </a:r>
            <a:r>
              <a:rPr lang="en-US" sz="1200" kern="1200" dirty="0" smtClean="0">
                <a:solidFill>
                  <a:schemeClr val="tx1"/>
                </a:solidFill>
                <a:effectLst/>
                <a:latin typeface="+mn-lt"/>
                <a:ea typeface="+mn-ea"/>
                <a:cs typeface="+mn-cs"/>
              </a:rPr>
              <a:t>). Because the two pools are in exchange, spins aligned with the field are transferred from pool A to pool B, while spins aligned against the field are transferred from pool B to pool A. Therefore, by selectively saturating the protons in pool B, the indirect saturation of pool A is possible,</a:t>
            </a:r>
            <a:r>
              <a:rPr lang="en-US" sz="1200" kern="1200" baseline="0" dirty="0" smtClean="0">
                <a:solidFill>
                  <a:schemeClr val="tx1"/>
                </a:solidFill>
                <a:effectLst/>
                <a:latin typeface="+mn-lt"/>
                <a:ea typeface="+mn-ea"/>
                <a:cs typeface="+mn-cs"/>
              </a:rPr>
              <a:t> which is manifested as a decrease in the bulk water signal (</a:t>
            </a:r>
            <a:r>
              <a:rPr lang="en-US" sz="1200" b="1" kern="1200" baseline="0" dirty="0" smtClean="0">
                <a:solidFill>
                  <a:schemeClr val="tx1"/>
                </a:solidFill>
                <a:effectLst/>
                <a:latin typeface="+mn-lt"/>
                <a:ea typeface="+mn-ea"/>
                <a:cs typeface="+mn-cs"/>
              </a:rPr>
              <a:t>c</a:t>
            </a:r>
            <a:r>
              <a:rPr lang="en-US" sz="1200" kern="1200" baseline="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20044E77-8D68-0B43-863C-EE86BF29DF67}" type="slidenum">
              <a:rPr lang="en-US" smtClean="0"/>
              <a:pPr/>
              <a:t>6</a:t>
            </a:fld>
            <a:endParaRPr lang="en-US"/>
          </a:p>
        </p:txBody>
      </p:sp>
    </p:spTree>
    <p:extLst>
      <p:ext uri="{BB962C8B-B14F-4D97-AF65-F5344CB8AC3E}">
        <p14:creationId xmlns:p14="http://schemas.microsoft.com/office/powerpoint/2010/main" val="2607444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dirty="0" smtClean="0">
                <a:solidFill>
                  <a:schemeClr val="tx1"/>
                </a:solidFill>
                <a:effectLst/>
                <a:latin typeface="+mn-lt"/>
                <a:ea typeface="+mn-ea"/>
                <a:cs typeface="+mn-cs"/>
              </a:rPr>
              <a:t>In order for exchange to occur, certain criteria must be met. First, the rate of exchange (</a:t>
            </a:r>
            <a:r>
              <a:rPr lang="en-US" sz="1200" i="1" kern="1200" dirty="0" err="1" smtClean="0">
                <a:solidFill>
                  <a:schemeClr val="tx1"/>
                </a:solidFill>
                <a:effectLst/>
                <a:latin typeface="+mn-lt"/>
                <a:ea typeface="+mn-ea"/>
                <a:cs typeface="+mn-cs"/>
              </a:rPr>
              <a:t>k</a:t>
            </a:r>
            <a:r>
              <a:rPr lang="en-US" sz="1200" kern="1200" baseline="-25000" dirty="0" err="1" smtClean="0">
                <a:solidFill>
                  <a:schemeClr val="tx1"/>
                </a:solidFill>
                <a:effectLst/>
                <a:latin typeface="+mn-lt"/>
                <a:ea typeface="+mn-ea"/>
                <a:cs typeface="+mn-cs"/>
              </a:rPr>
              <a:t>ex</a:t>
            </a:r>
            <a:r>
              <a:rPr lang="en-US" sz="1200" kern="1200" dirty="0" smtClean="0">
                <a:solidFill>
                  <a:schemeClr val="tx1"/>
                </a:solidFill>
                <a:effectLst/>
                <a:latin typeface="+mn-lt"/>
                <a:ea typeface="+mn-ea"/>
                <a:cs typeface="+mn-cs"/>
              </a:rPr>
              <a:t>) must be no greater than the frequency difference between the two pools (</a:t>
            </a:r>
            <a:r>
              <a:rPr lang="en-US" sz="1200" kern="1200" dirty="0" err="1" smtClean="0">
                <a:solidFill>
                  <a:schemeClr val="tx1"/>
                </a:solidFill>
                <a:effectLst/>
                <a:latin typeface="+mn-lt"/>
                <a:ea typeface="+mn-ea"/>
                <a:cs typeface="+mn-cs"/>
              </a:rPr>
              <a:t>Δ</a:t>
            </a:r>
            <a:r>
              <a:rPr lang="en-US" sz="1200" i="1" kern="1200" dirty="0" err="1" smtClean="0">
                <a:solidFill>
                  <a:schemeClr val="tx1"/>
                </a:solidFill>
                <a:effectLst/>
                <a:latin typeface="+mn-lt"/>
                <a:ea typeface="+mn-ea"/>
                <a:cs typeface="+mn-cs"/>
              </a:rPr>
              <a:t>ω</a:t>
            </a:r>
            <a:r>
              <a:rPr lang="en-US" sz="1200" kern="1200" dirty="0" smtClean="0">
                <a:solidFill>
                  <a:schemeClr val="tx1"/>
                </a:solidFill>
                <a:effectLst/>
                <a:latin typeface="+mn-lt"/>
                <a:ea typeface="+mn-ea"/>
                <a:cs typeface="+mn-cs"/>
              </a:rPr>
              <a:t>). This limitation has severe consequences in the case of exogenous diamagnetic compounds (blue), whose </a:t>
            </a:r>
            <a:r>
              <a:rPr lang="en-US" sz="1200" kern="1200" dirty="0" err="1" smtClean="0">
                <a:solidFill>
                  <a:schemeClr val="tx1"/>
                </a:solidFill>
                <a:effectLst/>
                <a:latin typeface="+mn-lt"/>
                <a:ea typeface="+mn-ea"/>
                <a:cs typeface="+mn-cs"/>
              </a:rPr>
              <a:t>Δ</a:t>
            </a:r>
            <a:r>
              <a:rPr lang="en-US" sz="1200" i="1" kern="1200" dirty="0" err="1" smtClean="0">
                <a:solidFill>
                  <a:schemeClr val="tx1"/>
                </a:solidFill>
                <a:effectLst/>
                <a:latin typeface="+mn-lt"/>
                <a:ea typeface="+mn-ea"/>
                <a:cs typeface="+mn-cs"/>
              </a:rPr>
              <a:t>ω</a:t>
            </a:r>
            <a:r>
              <a:rPr lang="en-US" sz="1200" kern="1200" dirty="0" smtClean="0">
                <a:solidFill>
                  <a:schemeClr val="tx1"/>
                </a:solidFill>
                <a:effectLst/>
                <a:latin typeface="+mn-lt"/>
                <a:ea typeface="+mn-ea"/>
                <a:cs typeface="+mn-cs"/>
              </a:rPr>
              <a:t> are usually 5 ppm or less, requiring </a:t>
            </a:r>
            <a:r>
              <a:rPr lang="en-US" sz="1200" i="1" kern="1200" dirty="0" err="1" smtClean="0">
                <a:solidFill>
                  <a:schemeClr val="tx1"/>
                </a:solidFill>
                <a:effectLst/>
                <a:latin typeface="+mn-lt"/>
                <a:ea typeface="+mn-ea"/>
                <a:cs typeface="+mn-cs"/>
              </a:rPr>
              <a:t>k</a:t>
            </a:r>
            <a:r>
              <a:rPr lang="en-US" sz="1200" kern="1200" baseline="-25000" dirty="0" err="1" smtClean="0">
                <a:solidFill>
                  <a:schemeClr val="tx1"/>
                </a:solidFill>
                <a:effectLst/>
                <a:latin typeface="+mn-lt"/>
                <a:ea typeface="+mn-ea"/>
                <a:cs typeface="+mn-cs"/>
              </a:rPr>
              <a:t>ex</a:t>
            </a:r>
            <a:r>
              <a:rPr lang="en-US" sz="1200" kern="1200" dirty="0" smtClean="0">
                <a:solidFill>
                  <a:schemeClr val="tx1"/>
                </a:solidFill>
                <a:effectLst/>
                <a:latin typeface="+mn-lt"/>
                <a:ea typeface="+mn-ea"/>
                <a:cs typeface="+mn-cs"/>
              </a:rPr>
              <a:t>. In addition to these two pools exchanging with one another, previously mentioned relaxation modes are also possible (slide 2), further complicating the picture. If these competing pathways occur more rapidly than </a:t>
            </a:r>
            <a:r>
              <a:rPr lang="en-US" sz="1200" i="1" kern="1200" dirty="0" err="1" smtClean="0">
                <a:solidFill>
                  <a:schemeClr val="tx1"/>
                </a:solidFill>
                <a:effectLst/>
                <a:latin typeface="+mn-lt"/>
                <a:ea typeface="+mn-ea"/>
                <a:cs typeface="+mn-cs"/>
              </a:rPr>
              <a:t>k</a:t>
            </a:r>
            <a:r>
              <a:rPr lang="en-US" sz="1200" kern="1200" baseline="-25000" dirty="0" err="1" smtClean="0">
                <a:solidFill>
                  <a:schemeClr val="tx1"/>
                </a:solidFill>
                <a:effectLst/>
                <a:latin typeface="+mn-lt"/>
                <a:ea typeface="+mn-ea"/>
                <a:cs typeface="+mn-cs"/>
              </a:rPr>
              <a:t>ex</a:t>
            </a:r>
            <a:r>
              <a:rPr lang="en-US" sz="1200" kern="1200" dirty="0" smtClean="0">
                <a:solidFill>
                  <a:schemeClr val="tx1"/>
                </a:solidFill>
                <a:effectLst/>
                <a:latin typeface="+mn-lt"/>
                <a:ea typeface="+mn-ea"/>
                <a:cs typeface="+mn-cs"/>
              </a:rPr>
              <a:t>, than exchange is unlikely to occur. Another disadvantage of this class of agents is the fact that the small difference in frequency between the two pools may lead to unwanted direct saturation of the bulk water signal, especially since this signal tends to be broader in a biological setting. Therefore, a greater </a:t>
            </a:r>
            <a:r>
              <a:rPr lang="en-US" sz="1200" kern="1200" dirty="0" err="1" smtClean="0">
                <a:solidFill>
                  <a:schemeClr val="tx1"/>
                </a:solidFill>
                <a:effectLst/>
                <a:latin typeface="+mn-lt"/>
                <a:ea typeface="+mn-ea"/>
                <a:cs typeface="+mn-cs"/>
              </a:rPr>
              <a:t>Δ</a:t>
            </a:r>
            <a:r>
              <a:rPr lang="en-US" sz="1200" i="1" kern="1200" dirty="0" err="1" smtClean="0">
                <a:solidFill>
                  <a:schemeClr val="tx1"/>
                </a:solidFill>
                <a:effectLst/>
                <a:latin typeface="+mn-lt"/>
                <a:ea typeface="+mn-ea"/>
                <a:cs typeface="+mn-cs"/>
              </a:rPr>
              <a:t>ω</a:t>
            </a:r>
            <a:r>
              <a:rPr lang="en-US" sz="1200" kern="1200" dirty="0" smtClean="0">
                <a:solidFill>
                  <a:schemeClr val="tx1"/>
                </a:solidFill>
                <a:effectLst/>
                <a:latin typeface="+mn-lt"/>
                <a:ea typeface="+mn-ea"/>
                <a:cs typeface="+mn-cs"/>
              </a:rPr>
              <a:t> is desirable not only to minimize unwanted direct saturation of bulk water, but to allow a more rapid exchange to occur to avoid competing relaxation mechanisms.</a:t>
            </a:r>
            <a:r>
              <a:rPr lang="en-US" dirty="0" smtClean="0">
                <a:effectLst/>
              </a:rPr>
              <a:t> </a:t>
            </a:r>
            <a:r>
              <a:rPr lang="en-US" sz="1200" kern="1200" dirty="0" smtClean="0">
                <a:solidFill>
                  <a:schemeClr val="tx1"/>
                </a:solidFill>
                <a:effectLst/>
                <a:latin typeface="+mn-lt"/>
                <a:ea typeface="+mn-ea"/>
                <a:cs typeface="+mn-cs"/>
              </a:rPr>
              <a:t>An obvious means to increase </a:t>
            </a:r>
            <a:r>
              <a:rPr lang="en-US" sz="1200" kern="1200" dirty="0" err="1" smtClean="0">
                <a:solidFill>
                  <a:schemeClr val="tx1"/>
                </a:solidFill>
                <a:effectLst/>
                <a:latin typeface="+mn-lt"/>
                <a:ea typeface="+mn-ea"/>
                <a:cs typeface="+mn-cs"/>
              </a:rPr>
              <a:t>Δ</a:t>
            </a:r>
            <a:r>
              <a:rPr lang="en-US" sz="1200" i="1" kern="1200" dirty="0" err="1" smtClean="0">
                <a:solidFill>
                  <a:schemeClr val="tx1"/>
                </a:solidFill>
                <a:effectLst/>
                <a:latin typeface="+mn-lt"/>
                <a:ea typeface="+mn-ea"/>
                <a:cs typeface="+mn-cs"/>
              </a:rPr>
              <a:t>ω</a:t>
            </a:r>
            <a:r>
              <a:rPr lang="en-US" sz="1200" kern="1200" dirty="0" smtClean="0">
                <a:solidFill>
                  <a:schemeClr val="tx1"/>
                </a:solidFill>
                <a:effectLst/>
                <a:latin typeface="+mn-lt"/>
                <a:ea typeface="+mn-ea"/>
                <a:cs typeface="+mn-cs"/>
              </a:rPr>
              <a:t> through the use of a paramagnetic center was quickly realized, taking advantage of previously reported complexes unsuitable as traditional MRI contrast agents (red), namely Ln</a:t>
            </a:r>
            <a:r>
              <a:rPr lang="en-US" sz="1200" kern="1200" baseline="30000" dirty="0" smtClean="0">
                <a:solidFill>
                  <a:schemeClr val="tx1"/>
                </a:solidFill>
                <a:effectLst/>
                <a:latin typeface="+mn-lt"/>
                <a:ea typeface="+mn-ea"/>
                <a:cs typeface="+mn-cs"/>
              </a:rPr>
              <a:t>3+</a:t>
            </a:r>
            <a:r>
              <a:rPr lang="en-US" sz="1200" kern="1200" dirty="0" smtClean="0">
                <a:solidFill>
                  <a:schemeClr val="tx1"/>
                </a:solidFill>
                <a:effectLst/>
                <a:latin typeface="+mn-lt"/>
                <a:ea typeface="+mn-ea"/>
                <a:cs typeface="+mn-cs"/>
              </a:rPr>
              <a:t> complexes with 1,4,7,10-tetraazacyclododecane-1,4,7,10-tetraacetamide (DOTAM), due to the slow exchange rate of the coordinated water.</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a:t>
            </a:r>
            <a:r>
              <a:rPr lang="en-US" sz="1200" kern="1200" baseline="0" dirty="0" smtClean="0">
                <a:solidFill>
                  <a:schemeClr val="tx1"/>
                </a:solidFill>
                <a:effectLst/>
                <a:latin typeface="+mn-lt"/>
                <a:ea typeface="+mn-ea"/>
                <a:cs typeface="+mn-cs"/>
              </a:rPr>
              <a:t> above spectrum is called a Z spectrum. It is generated by monitoring the bulk water signal as one selectively irradiates the sample at varying RF frequencies. Consider the red trace. RF irradiation at c. 50 ppm corresponds to the frequency at which the protons on </a:t>
            </a:r>
            <a:r>
              <a:rPr lang="en-US" sz="1200" kern="1200" baseline="0" dirty="0" err="1" smtClean="0">
                <a:solidFill>
                  <a:schemeClr val="tx1"/>
                </a:solidFill>
                <a:effectLst/>
                <a:latin typeface="+mn-lt"/>
                <a:ea typeface="+mn-ea"/>
                <a:cs typeface="+mn-cs"/>
              </a:rPr>
              <a:t>Eu</a:t>
            </a:r>
            <a:r>
              <a:rPr lang="en-US" sz="1200" kern="1200" baseline="0" dirty="0" smtClean="0">
                <a:solidFill>
                  <a:schemeClr val="tx1"/>
                </a:solidFill>
                <a:effectLst/>
                <a:latin typeface="+mn-lt"/>
                <a:ea typeface="+mn-ea"/>
                <a:cs typeface="+mn-cs"/>
              </a:rPr>
              <a:t>–OH</a:t>
            </a:r>
            <a:r>
              <a:rPr lang="en-US" sz="1200" kern="1200" baseline="-25000" dirty="0" smtClean="0">
                <a:solidFill>
                  <a:schemeClr val="tx1"/>
                </a:solidFill>
                <a:effectLst/>
                <a:latin typeface="+mn-lt"/>
                <a:ea typeface="+mn-ea"/>
                <a:cs typeface="+mn-cs"/>
              </a:rPr>
              <a:t>2</a:t>
            </a:r>
            <a:r>
              <a:rPr lang="en-US" sz="1200" kern="1200" baseline="0" dirty="0" smtClean="0">
                <a:solidFill>
                  <a:schemeClr val="tx1"/>
                </a:solidFill>
                <a:effectLst/>
                <a:latin typeface="+mn-lt"/>
                <a:ea typeface="+mn-ea"/>
                <a:cs typeface="+mn-cs"/>
              </a:rPr>
              <a:t> resonate. Thus, irradiation at this frequency results in a c. 60% decrease in the the bulk water signal. B/c irradiation at 0 ppm corresponds to the bulk water signal, we see it decrease by 100% due to direct saturation.</a:t>
            </a:r>
            <a:endParaRPr lang="en-US" dirty="0"/>
          </a:p>
        </p:txBody>
      </p:sp>
      <p:sp>
        <p:nvSpPr>
          <p:cNvPr id="4" name="Slide Number Placeholder 3"/>
          <p:cNvSpPr>
            <a:spLocks noGrp="1"/>
          </p:cNvSpPr>
          <p:nvPr>
            <p:ph type="sldNum" sz="quarter" idx="10"/>
          </p:nvPr>
        </p:nvSpPr>
        <p:spPr/>
        <p:txBody>
          <a:bodyPr/>
          <a:lstStyle/>
          <a:p>
            <a:fld id="{20044E77-8D68-0B43-863C-EE86BF29DF67}" type="slidenum">
              <a:rPr lang="en-US" smtClean="0"/>
              <a:pPr/>
              <a:t>7</a:t>
            </a:fld>
            <a:endParaRPr lang="en-US"/>
          </a:p>
        </p:txBody>
      </p:sp>
    </p:spTree>
    <p:extLst>
      <p:ext uri="{BB962C8B-B14F-4D97-AF65-F5344CB8AC3E}">
        <p14:creationId xmlns:p14="http://schemas.microsoft.com/office/powerpoint/2010/main" val="16988729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a:t>
            </a:r>
            <a:r>
              <a:rPr lang="en-US" baseline="30000" dirty="0" smtClean="0"/>
              <a:t>3+</a:t>
            </a:r>
            <a:r>
              <a:rPr lang="en-US" baseline="0" dirty="0" smtClean="0"/>
              <a:t> is diamagnetic, whereas Co</a:t>
            </a:r>
            <a:r>
              <a:rPr lang="en-US" baseline="30000" dirty="0" smtClean="0"/>
              <a:t>2+</a:t>
            </a:r>
            <a:r>
              <a:rPr lang="en-US" baseline="0" dirty="0" smtClean="0"/>
              <a:t> is paramagnetic. In the above Co</a:t>
            </a:r>
            <a:r>
              <a:rPr lang="en-US" baseline="30000" dirty="0" smtClean="0"/>
              <a:t>2+</a:t>
            </a:r>
            <a:r>
              <a:rPr lang="en-US" baseline="0" dirty="0" smtClean="0"/>
              <a:t> complex, the </a:t>
            </a:r>
            <a:r>
              <a:rPr lang="en-US" baseline="0" dirty="0" err="1" smtClean="0"/>
              <a:t>exchangable</a:t>
            </a:r>
            <a:r>
              <a:rPr lang="en-US" baseline="0" dirty="0" smtClean="0"/>
              <a:t> protons (blue) on the </a:t>
            </a:r>
            <a:r>
              <a:rPr lang="en-US" baseline="0" dirty="0" err="1" smtClean="0"/>
              <a:t>pyrazole</a:t>
            </a:r>
            <a:r>
              <a:rPr lang="en-US" baseline="0" dirty="0" smtClean="0"/>
              <a:t> are shifted downfield significantly (c. 146 ppm). RF </a:t>
            </a:r>
            <a:r>
              <a:rPr lang="en-US" baseline="0" dirty="0" err="1" smtClean="0"/>
              <a:t>irradiaiton</a:t>
            </a:r>
            <a:r>
              <a:rPr lang="en-US" baseline="0" dirty="0" smtClean="0"/>
              <a:t> at this frequency affords a decrease in the bulk water signal by c. 20%. Oxidation of this complex by O</a:t>
            </a:r>
            <a:r>
              <a:rPr lang="en-US" baseline="-25000" dirty="0" smtClean="0"/>
              <a:t>2</a:t>
            </a:r>
            <a:r>
              <a:rPr lang="en-US" baseline="0" dirty="0" smtClean="0"/>
              <a:t> yields a diamagnetic complex that is CEST inactive. Thus, redox environments may be monitored (tumor microenvironments are hypoxic, and therefore unable to reduce Co</a:t>
            </a:r>
            <a:r>
              <a:rPr lang="en-US" baseline="30000" dirty="0" smtClean="0"/>
              <a:t>2+</a:t>
            </a:r>
            <a:r>
              <a:rPr lang="en-US" baseline="0" dirty="0" smtClean="0"/>
              <a:t> back to Co</a:t>
            </a:r>
            <a:r>
              <a:rPr lang="en-US" baseline="30000" dirty="0" smtClean="0"/>
              <a:t>3+</a:t>
            </a:r>
            <a:r>
              <a:rPr lang="en-US" baseline="0" dirty="0" smtClean="0"/>
              <a:t>).</a:t>
            </a:r>
          </a:p>
          <a:p>
            <a:endParaRPr lang="en-US" baseline="0" dirty="0" smtClean="0"/>
          </a:p>
          <a:p>
            <a:r>
              <a:rPr lang="en-US" baseline="0" dirty="0" smtClean="0"/>
              <a:t>1. [Co(TPT)]</a:t>
            </a:r>
            <a:r>
              <a:rPr lang="en-US" baseline="30000" dirty="0" smtClean="0"/>
              <a:t>3+</a:t>
            </a: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2. [Co(TPT)]</a:t>
            </a:r>
            <a:r>
              <a:rPr lang="en-US" baseline="30000" dirty="0" smtClean="0"/>
              <a:t>3+ </a:t>
            </a:r>
            <a:r>
              <a:rPr lang="en-US" baseline="0" dirty="0" smtClean="0"/>
              <a:t> and 0.25 eq. Na</a:t>
            </a:r>
            <a:r>
              <a:rPr lang="en-US" baseline="-25000" dirty="0" smtClean="0"/>
              <a:t>2</a:t>
            </a:r>
            <a:r>
              <a:rPr lang="en-US" baseline="0" dirty="0" smtClean="0"/>
              <a:t>S</a:t>
            </a:r>
            <a:r>
              <a:rPr lang="en-US" baseline="-25000" dirty="0" smtClean="0"/>
              <a:t>2</a:t>
            </a:r>
            <a:r>
              <a:rPr lang="en-US" baseline="0" dirty="0" smtClean="0"/>
              <a:t>O</a:t>
            </a:r>
            <a:r>
              <a:rPr lang="en-US" baseline="-25000" dirty="0" smtClean="0"/>
              <a:t>4</a:t>
            </a: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3. [Co(TPT)]</a:t>
            </a:r>
            <a:r>
              <a:rPr lang="en-US" baseline="30000" dirty="0" smtClean="0"/>
              <a:t>3+ </a:t>
            </a:r>
            <a:r>
              <a:rPr lang="en-US" baseline="0" dirty="0" smtClean="0"/>
              <a:t> and 0.38 eq. Na</a:t>
            </a:r>
            <a:r>
              <a:rPr lang="en-US" baseline="-25000" dirty="0" smtClean="0"/>
              <a:t>2</a:t>
            </a:r>
            <a:r>
              <a:rPr lang="en-US" baseline="0" dirty="0" smtClean="0"/>
              <a:t>S</a:t>
            </a:r>
            <a:r>
              <a:rPr lang="en-US" baseline="-25000" dirty="0" smtClean="0"/>
              <a:t>2</a:t>
            </a:r>
            <a:r>
              <a:rPr lang="en-US" baseline="0" dirty="0" smtClean="0"/>
              <a:t>O</a:t>
            </a:r>
            <a:r>
              <a:rPr lang="en-US" baseline="-25000" dirty="0" smtClean="0"/>
              <a:t>4</a:t>
            </a: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4. [Co(TPT)]</a:t>
            </a:r>
            <a:r>
              <a:rPr lang="en-US" baseline="30000" dirty="0" smtClean="0"/>
              <a:t>3+ </a:t>
            </a:r>
            <a:r>
              <a:rPr lang="en-US" baseline="0" dirty="0" smtClean="0"/>
              <a:t> and 0.50 eq. Na</a:t>
            </a:r>
            <a:r>
              <a:rPr lang="en-US" baseline="-25000" dirty="0" smtClean="0"/>
              <a:t>2</a:t>
            </a:r>
            <a:r>
              <a:rPr lang="en-US" baseline="0" dirty="0" smtClean="0"/>
              <a:t>S</a:t>
            </a:r>
            <a:r>
              <a:rPr lang="en-US" baseline="-25000" dirty="0" smtClean="0"/>
              <a:t>2</a:t>
            </a:r>
            <a:r>
              <a:rPr lang="en-US" baseline="0" dirty="0" smtClean="0"/>
              <a:t>O</a:t>
            </a:r>
            <a:r>
              <a:rPr lang="en-US" baseline="-25000" dirty="0" smtClean="0"/>
              <a:t>4</a:t>
            </a: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5. [Co(TPT)]</a:t>
            </a:r>
            <a:r>
              <a:rPr lang="en-US" baseline="30000" dirty="0" smtClean="0"/>
              <a:t>3+ </a:t>
            </a:r>
            <a:r>
              <a:rPr lang="en-US" baseline="0" dirty="0" smtClean="0"/>
              <a:t> and 0.75 eq. Na</a:t>
            </a:r>
            <a:r>
              <a:rPr lang="en-US" baseline="-25000" dirty="0" smtClean="0"/>
              <a:t>2</a:t>
            </a:r>
            <a:r>
              <a:rPr lang="en-US" baseline="0" dirty="0" smtClean="0"/>
              <a:t>S</a:t>
            </a:r>
            <a:r>
              <a:rPr lang="en-US" baseline="-25000" dirty="0" smtClean="0"/>
              <a:t>2</a:t>
            </a:r>
            <a:r>
              <a:rPr lang="en-US" baseline="0" dirty="0" smtClean="0"/>
              <a:t>O</a:t>
            </a:r>
            <a:r>
              <a:rPr lang="en-US" baseline="-25000" dirty="0" smtClean="0"/>
              <a:t>4</a:t>
            </a: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6. [Co(TPT)]</a:t>
            </a:r>
            <a:r>
              <a:rPr lang="en-US" baseline="30000" dirty="0" smtClean="0"/>
              <a:t>3+ </a:t>
            </a:r>
            <a:r>
              <a:rPr lang="en-US" baseline="0" dirty="0" smtClean="0"/>
              <a:t> and 1.0 eq. Na</a:t>
            </a:r>
            <a:r>
              <a:rPr lang="en-US" baseline="-25000" dirty="0" smtClean="0"/>
              <a:t>2</a:t>
            </a:r>
            <a:r>
              <a:rPr lang="en-US" baseline="0" dirty="0" smtClean="0"/>
              <a:t>S</a:t>
            </a:r>
            <a:r>
              <a:rPr lang="en-US" baseline="-25000" dirty="0" smtClean="0"/>
              <a:t>2</a:t>
            </a:r>
            <a:r>
              <a:rPr lang="en-US" baseline="0" dirty="0" smtClean="0"/>
              <a:t>O</a:t>
            </a:r>
            <a:r>
              <a:rPr lang="en-US" baseline="-25000" dirty="0" smtClean="0"/>
              <a:t>4</a:t>
            </a: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7. [Co(TPT)]</a:t>
            </a:r>
            <a:r>
              <a:rPr lang="en-US" baseline="30000" dirty="0" smtClean="0"/>
              <a:t>3+ </a:t>
            </a:r>
            <a:r>
              <a:rPr lang="en-US" baseline="0" dirty="0" smtClean="0"/>
              <a:t> and 1.25 eq. Na</a:t>
            </a:r>
            <a:r>
              <a:rPr lang="en-US" baseline="-25000" dirty="0" smtClean="0"/>
              <a:t>2</a:t>
            </a:r>
            <a:r>
              <a:rPr lang="en-US" baseline="0" dirty="0" smtClean="0"/>
              <a:t>S</a:t>
            </a:r>
            <a:r>
              <a:rPr lang="en-US" baseline="-25000" dirty="0" smtClean="0"/>
              <a:t>2</a:t>
            </a:r>
            <a:r>
              <a:rPr lang="en-US" baseline="0" dirty="0" smtClean="0"/>
              <a:t>O</a:t>
            </a:r>
            <a:r>
              <a:rPr lang="en-US" baseline="-25000" dirty="0" smtClean="0"/>
              <a:t>4</a:t>
            </a: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8. [Co(TPT)]</a:t>
            </a:r>
            <a:r>
              <a:rPr lang="en-US" baseline="30000" dirty="0" smtClean="0"/>
              <a:t>2+</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0044E77-8D68-0B43-863C-EE86BF29DF67}" type="slidenum">
              <a:rPr lang="en-US" smtClean="0"/>
              <a:pPr/>
              <a:t>8</a:t>
            </a:fld>
            <a:endParaRPr lang="en-US"/>
          </a:p>
        </p:txBody>
      </p:sp>
    </p:spTree>
    <p:extLst>
      <p:ext uri="{BB962C8B-B14F-4D97-AF65-F5344CB8AC3E}">
        <p14:creationId xmlns:p14="http://schemas.microsoft.com/office/powerpoint/2010/main" val="20914846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D7F0FE0-93D2-E94D-93E4-56608D7B765E}" type="datetime1">
              <a:rPr lang="en-US" smtClean="0"/>
              <a:pPr/>
              <a:t>7/17/14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DF85F5-FB5E-4F79-A561-97039C58DE0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E87A94-0B4F-C041-BBD6-DD74AC45100E}" type="datetime1">
              <a:rPr lang="en-US" smtClean="0"/>
              <a:pPr/>
              <a:t>7/17/14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13C654-43DF-0641-8681-53014E85042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0F7114-4BDA-9245-9212-DF57A742E1C4}" type="datetime1">
              <a:rPr lang="en-US" smtClean="0"/>
              <a:pPr/>
              <a:t>7/17/14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13C654-43DF-0641-8681-53014E85042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A1285B-8FB5-9643-BF54-EF14EC8B23CD}" type="datetime1">
              <a:rPr lang="en-US" smtClean="0"/>
              <a:pPr/>
              <a:t>7/17/14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13C654-43DF-0641-8681-53014E85042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8E7A5C-2B22-4540-AE66-EF3FD067F55F}" type="datetime1">
              <a:rPr lang="en-US" smtClean="0"/>
              <a:pPr/>
              <a:t>7/17/14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13C654-43DF-0641-8681-53014E85042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DBFB75-7880-D14B-8038-57E5DDCA83B4}" type="datetime1">
              <a:rPr lang="en-US" smtClean="0"/>
              <a:pPr/>
              <a:t>7/17/14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13C654-43DF-0641-8681-53014E85042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97D493-131E-3746-8180-54CA59B4019A}" type="datetime1">
              <a:rPr lang="en-US" smtClean="0"/>
              <a:pPr/>
              <a:t>7/17/14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13C654-43DF-0641-8681-53014E85042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DB2E36-AAC4-6040-AD69-1A875B3ACB26}" type="datetime1">
              <a:rPr lang="en-US" smtClean="0"/>
              <a:pPr/>
              <a:t>7/17/14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13C654-43DF-0641-8681-53014E85042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6D64C1-A7C1-EF45-94DD-9807DF39EEE7}" type="datetime1">
              <a:rPr lang="en-US" smtClean="0"/>
              <a:pPr/>
              <a:t>7/17/14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13C654-43DF-0641-8681-53014E85042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08CF3F-9848-5345-8C15-21752C78ACEE}" type="datetime1">
              <a:rPr lang="en-US" smtClean="0"/>
              <a:pPr/>
              <a:t>7/17/14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A4845-A08A-4DF4-8D99-E2E7B6D41C6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7C7044-296D-1446-9231-2A1C2464F186}" type="datetime1">
              <a:rPr lang="en-US" smtClean="0"/>
              <a:pPr/>
              <a:t>7/17/14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13C654-43DF-0641-8681-53014E85042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89D786-7E18-534F-B0C9-A7BC32820EE0}" type="datetime1">
              <a:rPr lang="en-US" smtClean="0"/>
              <a:pPr/>
              <a:t>7/17/14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13C654-43DF-0641-8681-53014E85042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Relationship Id="rId3" Type="http://schemas.openxmlformats.org/officeDocument/2006/relationships/image" Target="../media/image2.t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oleObject" Target="../embeddings/Microsoft_Equation1.bin"/><Relationship Id="rId4" Type="http://schemas.openxmlformats.org/officeDocument/2006/relationships/image" Target="../media/image5.emf"/><Relationship Id="rId1" Type="http://schemas.openxmlformats.org/officeDocument/2006/relationships/vmlDrawing" Target="../drawings/vmlDrawing1.vml"/><Relationship Id="rId2"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emf"/><Relationship Id="rId5" Type="http://schemas.openxmlformats.org/officeDocument/2006/relationships/image" Target="../media/image8.emf"/><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Chemical exchange saturation transfer (CEST): principles and imaging applications</a:t>
            </a:r>
            <a:endParaRPr lang="en-US" dirty="0"/>
          </a:p>
        </p:txBody>
      </p:sp>
      <p:sp>
        <p:nvSpPr>
          <p:cNvPr id="5" name="Slide Number Placeholder 4"/>
          <p:cNvSpPr>
            <a:spLocks noGrp="1"/>
          </p:cNvSpPr>
          <p:nvPr>
            <p:ph type="sldNum" sz="quarter" idx="12"/>
          </p:nvPr>
        </p:nvSpPr>
        <p:spPr/>
        <p:txBody>
          <a:bodyPr/>
          <a:lstStyle/>
          <a:p>
            <a:fld id="{38DF85F5-FB5E-4F79-A561-97039C58DE01}" type="slidenum">
              <a:rPr lang="en-US" smtClean="0"/>
              <a:pPr/>
              <a:t>1</a:t>
            </a:fld>
            <a:endParaRPr lang="en-US"/>
          </a:p>
        </p:txBody>
      </p:sp>
      <p:pic>
        <p:nvPicPr>
          <p:cNvPr id="7" name="Picture 6" descr="IONiC-C.t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937" y="284565"/>
            <a:ext cx="3288792" cy="1022604"/>
          </a:xfrm>
          <a:prstGeom prst="rect">
            <a:avLst/>
          </a:prstGeom>
        </p:spPr>
      </p:pic>
      <p:pic>
        <p:nvPicPr>
          <p:cNvPr id="8" name="Picture 7" descr="VIPErLogo-C.t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5368" y="172141"/>
            <a:ext cx="2023533" cy="1145738"/>
          </a:xfrm>
          <a:prstGeom prst="rect">
            <a:avLst/>
          </a:prstGeom>
        </p:spPr>
      </p:pic>
      <p:sp>
        <p:nvSpPr>
          <p:cNvPr id="11" name="Rectangle 10"/>
          <p:cNvSpPr/>
          <p:nvPr/>
        </p:nvSpPr>
        <p:spPr>
          <a:xfrm>
            <a:off x="457199" y="4394978"/>
            <a:ext cx="8339667" cy="1477328"/>
          </a:xfrm>
          <a:prstGeom prst="rect">
            <a:avLst/>
          </a:prstGeom>
        </p:spPr>
        <p:txBody>
          <a:bodyPr wrap="square">
            <a:spAutoFit/>
          </a:bodyPr>
          <a:lstStyle/>
          <a:p>
            <a:pPr algn="just">
              <a:defRPr/>
            </a:pPr>
            <a:r>
              <a:rPr lang="en-US" dirty="0"/>
              <a:t>This slide show </a:t>
            </a:r>
            <a:r>
              <a:rPr lang="en-US" dirty="0" smtClean="0"/>
              <a:t>was created </a:t>
            </a:r>
            <a:r>
              <a:rPr lang="en-US" dirty="0"/>
              <a:t>by </a:t>
            </a:r>
            <a:r>
              <a:rPr lang="en-US" dirty="0" smtClean="0"/>
              <a:t>Justin Massing, Northwestern University (</a:t>
            </a:r>
            <a:r>
              <a:rPr lang="en-US" dirty="0" err="1" smtClean="0"/>
              <a:t>justin.massing@northwestern.edu</a:t>
            </a:r>
            <a:r>
              <a:rPr lang="en-US" dirty="0" smtClean="0"/>
              <a:t>) </a:t>
            </a:r>
            <a:r>
              <a:rPr lang="en-US" dirty="0"/>
              <a:t>and posted on </a:t>
            </a:r>
            <a:r>
              <a:rPr lang="en-US" dirty="0" err="1"/>
              <a:t>VIPEr</a:t>
            </a:r>
            <a:r>
              <a:rPr lang="en-US" dirty="0"/>
              <a:t> (</a:t>
            </a:r>
            <a:r>
              <a:rPr lang="en-US" dirty="0" err="1"/>
              <a:t>www.ionicviper.org</a:t>
            </a:r>
            <a:r>
              <a:rPr lang="en-US" dirty="0"/>
              <a:t>) on July </a:t>
            </a:r>
            <a:r>
              <a:rPr lang="en-US" dirty="0" smtClean="0"/>
              <a:t>17, </a:t>
            </a:r>
            <a:r>
              <a:rPr lang="en-US" dirty="0"/>
              <a:t>2014</a:t>
            </a:r>
            <a:r>
              <a:rPr lang="en-US" dirty="0" smtClean="0"/>
              <a:t>. This </a:t>
            </a:r>
            <a:r>
              <a:rPr lang="en-US" dirty="0"/>
              <a:t>work is licensed under the Creative Commons Attribution Non-commercial Share Alike License. To view a copy of this license visit http://</a:t>
            </a:r>
            <a:r>
              <a:rPr lang="en-US" dirty="0" err="1"/>
              <a:t>creativecommons.org</a:t>
            </a:r>
            <a:r>
              <a:rPr lang="en-US" dirty="0"/>
              <a:t>/about/license/.</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A13C654-43DF-0641-8681-53014E850424}" type="slidenum">
              <a:rPr lang="en-US" smtClean="0"/>
              <a:pPr/>
              <a:t>2</a:t>
            </a:fld>
            <a:endParaRPr lang="en-US"/>
          </a:p>
        </p:txBody>
      </p:sp>
      <p:grpSp>
        <p:nvGrpSpPr>
          <p:cNvPr id="3" name="Group 2"/>
          <p:cNvGrpSpPr/>
          <p:nvPr/>
        </p:nvGrpSpPr>
        <p:grpSpPr>
          <a:xfrm>
            <a:off x="3657600" y="1630362"/>
            <a:ext cx="1828800" cy="1828800"/>
            <a:chOff x="3657600" y="1630362"/>
            <a:chExt cx="1828800" cy="1828800"/>
          </a:xfrm>
        </p:grpSpPr>
        <p:sp>
          <p:nvSpPr>
            <p:cNvPr id="16" name="Line 10"/>
            <p:cNvSpPr>
              <a:spLocks noChangeShapeType="1"/>
            </p:cNvSpPr>
            <p:nvPr/>
          </p:nvSpPr>
          <p:spPr bwMode="auto">
            <a:xfrm>
              <a:off x="3657600" y="2560637"/>
              <a:ext cx="1828800" cy="0"/>
            </a:xfrm>
            <a:prstGeom prst="line">
              <a:avLst/>
            </a:prstGeom>
            <a:noFill/>
            <a:ln w="12700">
              <a:solidFill>
                <a:schemeClr val="tx1"/>
              </a:solidFill>
              <a:round/>
              <a:headEnd/>
              <a:tailEnd/>
            </a:ln>
            <a:effectLst/>
          </p:spPr>
          <p:txBody>
            <a:bodyPr>
              <a:spAutoFit/>
            </a:bodyPr>
            <a:lstStyle/>
            <a:p>
              <a:endParaRPr lang="en-US"/>
            </a:p>
          </p:txBody>
        </p:sp>
        <p:sp>
          <p:nvSpPr>
            <p:cNvPr id="17" name="Line 11"/>
            <p:cNvSpPr>
              <a:spLocks noChangeShapeType="1"/>
            </p:cNvSpPr>
            <p:nvPr/>
          </p:nvSpPr>
          <p:spPr bwMode="auto">
            <a:xfrm>
              <a:off x="4572000" y="1630362"/>
              <a:ext cx="0" cy="1828800"/>
            </a:xfrm>
            <a:prstGeom prst="line">
              <a:avLst/>
            </a:prstGeom>
            <a:noFill/>
            <a:ln w="12700">
              <a:solidFill>
                <a:schemeClr val="tx1"/>
              </a:solidFill>
              <a:round/>
              <a:headEnd/>
              <a:tailEnd/>
            </a:ln>
            <a:effectLst/>
          </p:spPr>
          <p:txBody>
            <a:bodyPr>
              <a:spAutoFit/>
            </a:bodyPr>
            <a:lstStyle/>
            <a:p>
              <a:endParaRPr lang="en-US"/>
            </a:p>
          </p:txBody>
        </p:sp>
        <p:sp>
          <p:nvSpPr>
            <p:cNvPr id="18" name="Line 12"/>
            <p:cNvSpPr>
              <a:spLocks noChangeShapeType="1"/>
            </p:cNvSpPr>
            <p:nvPr/>
          </p:nvSpPr>
          <p:spPr bwMode="auto">
            <a:xfrm flipV="1">
              <a:off x="3810000" y="2560637"/>
              <a:ext cx="762000" cy="304800"/>
            </a:xfrm>
            <a:prstGeom prst="line">
              <a:avLst/>
            </a:prstGeom>
            <a:noFill/>
            <a:ln w="12700">
              <a:solidFill>
                <a:schemeClr val="tx1"/>
              </a:solidFill>
              <a:round/>
              <a:headEnd/>
              <a:tailEnd/>
            </a:ln>
            <a:effectLst/>
          </p:spPr>
          <p:txBody>
            <a:bodyPr>
              <a:spAutoFit/>
            </a:bodyPr>
            <a:lstStyle/>
            <a:p>
              <a:endParaRPr lang="en-US"/>
            </a:p>
          </p:txBody>
        </p:sp>
        <p:sp>
          <p:nvSpPr>
            <p:cNvPr id="19" name="Line 13"/>
            <p:cNvSpPr>
              <a:spLocks noChangeShapeType="1"/>
            </p:cNvSpPr>
            <p:nvPr/>
          </p:nvSpPr>
          <p:spPr bwMode="auto">
            <a:xfrm flipV="1">
              <a:off x="4572000" y="2179637"/>
              <a:ext cx="762000" cy="381000"/>
            </a:xfrm>
            <a:prstGeom prst="line">
              <a:avLst/>
            </a:prstGeom>
            <a:noFill/>
            <a:ln w="6350">
              <a:solidFill>
                <a:schemeClr val="tx1"/>
              </a:solidFill>
              <a:prstDash val="sysDot"/>
              <a:round/>
              <a:headEnd/>
              <a:tailEnd/>
            </a:ln>
            <a:effectLst/>
          </p:spPr>
          <p:txBody>
            <a:bodyPr>
              <a:spAutoFit/>
            </a:bodyPr>
            <a:lstStyle/>
            <a:p>
              <a:endParaRPr lang="en-US"/>
            </a:p>
          </p:txBody>
        </p:sp>
        <p:cxnSp>
          <p:nvCxnSpPr>
            <p:cNvPr id="25" name="Straight Arrow Connector 24"/>
            <p:cNvCxnSpPr>
              <a:stCxn id="19" idx="0"/>
              <a:endCxn id="17" idx="0"/>
            </p:cNvCxnSpPr>
            <p:nvPr/>
          </p:nvCxnSpPr>
          <p:spPr>
            <a:xfrm rot="5400000" flipH="1" flipV="1">
              <a:off x="4106863" y="2095500"/>
              <a:ext cx="930275" cy="1588"/>
            </a:xfrm>
            <a:prstGeom prst="straightConnector1">
              <a:avLst/>
            </a:prstGeom>
            <a:ln w="76200" cmpd="sng">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87" name="Straight Arrow Connector 86"/>
            <p:cNvCxnSpPr/>
            <p:nvPr/>
          </p:nvCxnSpPr>
          <p:spPr>
            <a:xfrm rot="16200000" flipH="1">
              <a:off x="4344195" y="2772568"/>
              <a:ext cx="457199" cy="1588"/>
            </a:xfrm>
            <a:prstGeom prst="straightConnector1">
              <a:avLst/>
            </a:prstGeom>
            <a:ln w="76200" cmpd="sng">
              <a:solidFill>
                <a:srgbClr val="0000FF"/>
              </a:solidFill>
              <a:tailEnd type="triangle"/>
            </a:ln>
            <a:effectLst/>
          </p:spPr>
          <p:style>
            <a:lnRef idx="2">
              <a:schemeClr val="accent1"/>
            </a:lnRef>
            <a:fillRef idx="0">
              <a:schemeClr val="accent1"/>
            </a:fillRef>
            <a:effectRef idx="1">
              <a:schemeClr val="accent1"/>
            </a:effectRef>
            <a:fontRef idx="minor">
              <a:schemeClr val="tx1"/>
            </a:fontRef>
          </p:style>
        </p:cxnSp>
      </p:grpSp>
      <p:sp>
        <p:nvSpPr>
          <p:cNvPr id="89" name="Title 1"/>
          <p:cNvSpPr>
            <a:spLocks noGrp="1"/>
          </p:cNvSpPr>
          <p:nvPr>
            <p:ph type="title"/>
          </p:nvPr>
        </p:nvSpPr>
        <p:spPr>
          <a:xfrm>
            <a:off x="457200" y="0"/>
            <a:ext cx="8229600" cy="838200"/>
          </a:xfrm>
        </p:spPr>
        <p:txBody>
          <a:bodyPr>
            <a:normAutofit/>
          </a:bodyPr>
          <a:lstStyle/>
          <a:p>
            <a:r>
              <a:rPr lang="en-US" sz="3200" dirty="0" smtClean="0">
                <a:solidFill>
                  <a:srgbClr val="0000FF"/>
                </a:solidFill>
              </a:rPr>
              <a:t>MR signal origin</a:t>
            </a:r>
            <a:endParaRPr lang="en-US" sz="3200" dirty="0">
              <a:solidFill>
                <a:srgbClr val="0000FF"/>
              </a:solidFill>
            </a:endParaRPr>
          </a:p>
        </p:txBody>
      </p:sp>
      <p:cxnSp>
        <p:nvCxnSpPr>
          <p:cNvPr id="90" name="Straight Connector 89"/>
          <p:cNvCxnSpPr/>
          <p:nvPr/>
        </p:nvCxnSpPr>
        <p:spPr>
          <a:xfrm>
            <a:off x="457200" y="762000"/>
            <a:ext cx="82296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grpSp>
        <p:nvGrpSpPr>
          <p:cNvPr id="7" name="Group 6"/>
          <p:cNvGrpSpPr/>
          <p:nvPr/>
        </p:nvGrpSpPr>
        <p:grpSpPr>
          <a:xfrm>
            <a:off x="6477000" y="4267200"/>
            <a:ext cx="1828800" cy="1828800"/>
            <a:chOff x="6477000" y="4267200"/>
            <a:chExt cx="1828800" cy="1828800"/>
          </a:xfrm>
        </p:grpSpPr>
        <p:cxnSp>
          <p:nvCxnSpPr>
            <p:cNvPr id="134" name="Straight Arrow Connector 133"/>
            <p:cNvCxnSpPr>
              <a:stCxn id="112" idx="0"/>
              <a:endCxn id="114" idx="7"/>
            </p:cNvCxnSpPr>
            <p:nvPr/>
          </p:nvCxnSpPr>
          <p:spPr>
            <a:xfrm rot="16200000" flipH="1">
              <a:off x="7353947" y="5234927"/>
              <a:ext cx="613719" cy="538815"/>
            </a:xfrm>
            <a:prstGeom prst="straightConnector1">
              <a:avLst/>
            </a:prstGeom>
            <a:ln>
              <a:solidFill>
                <a:srgbClr val="3366FF"/>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19" name="Straight Arrow Connector 118"/>
            <p:cNvCxnSpPr>
              <a:stCxn id="112" idx="0"/>
              <a:endCxn id="113" idx="7"/>
            </p:cNvCxnSpPr>
            <p:nvPr/>
          </p:nvCxnSpPr>
          <p:spPr>
            <a:xfrm rot="5400000" flipH="1" flipV="1">
              <a:off x="7289804" y="4557065"/>
              <a:ext cx="742006" cy="538815"/>
            </a:xfrm>
            <a:prstGeom prst="straightConnector1">
              <a:avLst/>
            </a:prstGeom>
            <a:ln>
              <a:solidFill>
                <a:srgbClr val="FF6666"/>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0" name="Straight Arrow Connector 129"/>
            <p:cNvCxnSpPr>
              <a:stCxn id="112" idx="0"/>
            </p:cNvCxnSpPr>
            <p:nvPr/>
          </p:nvCxnSpPr>
          <p:spPr>
            <a:xfrm rot="5400000" flipH="1" flipV="1">
              <a:off x="7200900" y="4625975"/>
              <a:ext cx="762001" cy="381000"/>
            </a:xfrm>
            <a:prstGeom prst="straightConnector1">
              <a:avLst/>
            </a:prstGeom>
            <a:ln>
              <a:solidFill>
                <a:srgbClr val="FF6666"/>
              </a:solidFill>
              <a:tailEnd type="triangle"/>
            </a:ln>
            <a:effectLst/>
          </p:spPr>
          <p:style>
            <a:lnRef idx="2">
              <a:schemeClr val="accent1"/>
            </a:lnRef>
            <a:fillRef idx="0">
              <a:schemeClr val="accent1"/>
            </a:fillRef>
            <a:effectRef idx="1">
              <a:schemeClr val="accent1"/>
            </a:effectRef>
            <a:fontRef idx="minor">
              <a:schemeClr val="tx1"/>
            </a:fontRef>
          </p:style>
        </p:cxnSp>
        <p:sp>
          <p:nvSpPr>
            <p:cNvPr id="109" name="Line 10"/>
            <p:cNvSpPr>
              <a:spLocks noChangeShapeType="1"/>
            </p:cNvSpPr>
            <p:nvPr/>
          </p:nvSpPr>
          <p:spPr bwMode="auto">
            <a:xfrm>
              <a:off x="6477000" y="5197475"/>
              <a:ext cx="1828800" cy="0"/>
            </a:xfrm>
            <a:prstGeom prst="line">
              <a:avLst/>
            </a:prstGeom>
            <a:noFill/>
            <a:ln w="12700">
              <a:solidFill>
                <a:schemeClr val="tx1"/>
              </a:solidFill>
              <a:round/>
              <a:headEnd/>
              <a:tailEnd/>
            </a:ln>
            <a:effectLst/>
          </p:spPr>
          <p:txBody>
            <a:bodyPr>
              <a:spAutoFit/>
            </a:bodyPr>
            <a:lstStyle/>
            <a:p>
              <a:endParaRPr lang="en-US"/>
            </a:p>
          </p:txBody>
        </p:sp>
        <p:sp>
          <p:nvSpPr>
            <p:cNvPr id="110" name="Line 11"/>
            <p:cNvSpPr>
              <a:spLocks noChangeShapeType="1"/>
            </p:cNvSpPr>
            <p:nvPr/>
          </p:nvSpPr>
          <p:spPr bwMode="auto">
            <a:xfrm>
              <a:off x="7391400" y="4267200"/>
              <a:ext cx="0" cy="1828800"/>
            </a:xfrm>
            <a:prstGeom prst="line">
              <a:avLst/>
            </a:prstGeom>
            <a:noFill/>
            <a:ln w="12700">
              <a:solidFill>
                <a:schemeClr val="tx1"/>
              </a:solidFill>
              <a:round/>
              <a:headEnd/>
              <a:tailEnd/>
            </a:ln>
            <a:effectLst/>
          </p:spPr>
          <p:txBody>
            <a:bodyPr>
              <a:spAutoFit/>
            </a:bodyPr>
            <a:lstStyle/>
            <a:p>
              <a:endParaRPr lang="en-US"/>
            </a:p>
          </p:txBody>
        </p:sp>
        <p:sp>
          <p:nvSpPr>
            <p:cNvPr id="111" name="Line 12"/>
            <p:cNvSpPr>
              <a:spLocks noChangeShapeType="1"/>
            </p:cNvSpPr>
            <p:nvPr/>
          </p:nvSpPr>
          <p:spPr bwMode="auto">
            <a:xfrm flipV="1">
              <a:off x="6629400" y="5197475"/>
              <a:ext cx="762000" cy="304800"/>
            </a:xfrm>
            <a:prstGeom prst="line">
              <a:avLst/>
            </a:prstGeom>
            <a:noFill/>
            <a:ln w="12700">
              <a:solidFill>
                <a:schemeClr val="tx1"/>
              </a:solidFill>
              <a:round/>
              <a:headEnd/>
              <a:tailEnd/>
            </a:ln>
            <a:effectLst/>
          </p:spPr>
          <p:txBody>
            <a:bodyPr>
              <a:spAutoFit/>
            </a:bodyPr>
            <a:lstStyle/>
            <a:p>
              <a:endParaRPr lang="en-US"/>
            </a:p>
          </p:txBody>
        </p:sp>
        <p:sp>
          <p:nvSpPr>
            <p:cNvPr id="112" name="Line 13"/>
            <p:cNvSpPr>
              <a:spLocks noChangeShapeType="1"/>
            </p:cNvSpPr>
            <p:nvPr/>
          </p:nvSpPr>
          <p:spPr bwMode="auto">
            <a:xfrm flipV="1">
              <a:off x="7391400" y="4816475"/>
              <a:ext cx="762000" cy="381000"/>
            </a:xfrm>
            <a:prstGeom prst="line">
              <a:avLst/>
            </a:prstGeom>
            <a:noFill/>
            <a:ln w="6350">
              <a:solidFill>
                <a:schemeClr val="tx1"/>
              </a:solidFill>
              <a:prstDash val="sysDot"/>
              <a:round/>
              <a:headEnd/>
              <a:tailEnd/>
            </a:ln>
            <a:effectLst/>
          </p:spPr>
          <p:txBody>
            <a:bodyPr>
              <a:spAutoFit/>
            </a:bodyPr>
            <a:lstStyle/>
            <a:p>
              <a:endParaRPr lang="en-US"/>
            </a:p>
          </p:txBody>
        </p:sp>
        <p:sp>
          <p:nvSpPr>
            <p:cNvPr id="113" name="Oval 112"/>
            <p:cNvSpPr/>
            <p:nvPr/>
          </p:nvSpPr>
          <p:spPr>
            <a:xfrm>
              <a:off x="6629400" y="4435475"/>
              <a:ext cx="1524000" cy="136525"/>
            </a:xfrm>
            <a:prstGeom prst="ellipse">
              <a:avLst/>
            </a:prstGeom>
            <a:noFill/>
            <a:ln w="3175" cmpd="sng">
              <a:solidFill>
                <a:schemeClr val="tx1"/>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 name="Oval 113"/>
            <p:cNvSpPr/>
            <p:nvPr/>
          </p:nvSpPr>
          <p:spPr>
            <a:xfrm>
              <a:off x="6629400" y="5791200"/>
              <a:ext cx="1524000" cy="136525"/>
            </a:xfrm>
            <a:prstGeom prst="ellipse">
              <a:avLst/>
            </a:prstGeom>
            <a:noFill/>
            <a:ln w="3175" cmpd="sng">
              <a:solidFill>
                <a:schemeClr val="tx1"/>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0" name="Straight Arrow Connector 119"/>
            <p:cNvCxnSpPr>
              <a:stCxn id="112" idx="0"/>
              <a:endCxn id="113" idx="6"/>
            </p:cNvCxnSpPr>
            <p:nvPr/>
          </p:nvCxnSpPr>
          <p:spPr>
            <a:xfrm rot="5400000" flipH="1" flipV="1">
              <a:off x="7425532" y="4469607"/>
              <a:ext cx="693737" cy="762000"/>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4" name="Straight Arrow Connector 123"/>
            <p:cNvCxnSpPr>
              <a:stCxn id="112" idx="0"/>
              <a:endCxn id="113" idx="5"/>
            </p:cNvCxnSpPr>
            <p:nvPr/>
          </p:nvCxnSpPr>
          <p:spPr>
            <a:xfrm rot="5400000" flipH="1" flipV="1">
              <a:off x="7338073" y="4605334"/>
              <a:ext cx="645469" cy="538815"/>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7" name="Straight Arrow Connector 126"/>
            <p:cNvCxnSpPr>
              <a:stCxn id="112" idx="0"/>
              <a:endCxn id="114" idx="6"/>
            </p:cNvCxnSpPr>
            <p:nvPr/>
          </p:nvCxnSpPr>
          <p:spPr>
            <a:xfrm rot="16200000" flipH="1">
              <a:off x="7441406" y="5147469"/>
              <a:ext cx="661988" cy="762000"/>
            </a:xfrm>
            <a:prstGeom prst="straightConnector1">
              <a:avLst/>
            </a:prstGeom>
            <a:ln>
              <a:solidFill>
                <a:srgbClr val="0000FF"/>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2" name="Straight Arrow Connector 131"/>
            <p:cNvCxnSpPr>
              <a:stCxn id="112" idx="0"/>
            </p:cNvCxnSpPr>
            <p:nvPr/>
          </p:nvCxnSpPr>
          <p:spPr>
            <a:xfrm rot="5400000" flipH="1" flipV="1">
              <a:off x="7259166" y="4684241"/>
              <a:ext cx="645468" cy="381001"/>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6" name="Straight Arrow Connector 135"/>
            <p:cNvCxnSpPr>
              <a:stCxn id="111" idx="1"/>
            </p:cNvCxnSpPr>
            <p:nvPr/>
          </p:nvCxnSpPr>
          <p:spPr>
            <a:xfrm rot="16200000" flipH="1">
              <a:off x="7246938" y="5341936"/>
              <a:ext cx="593727" cy="304803"/>
            </a:xfrm>
            <a:prstGeom prst="straightConnector1">
              <a:avLst/>
            </a:prstGeom>
            <a:ln>
              <a:solidFill>
                <a:srgbClr val="3366FF"/>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9" name="Straight Arrow Connector 138"/>
            <p:cNvCxnSpPr>
              <a:stCxn id="112" idx="0"/>
              <a:endCxn id="114" idx="5"/>
            </p:cNvCxnSpPr>
            <p:nvPr/>
          </p:nvCxnSpPr>
          <p:spPr>
            <a:xfrm rot="16200000" flipH="1">
              <a:off x="7305679" y="5283196"/>
              <a:ext cx="710256" cy="538815"/>
            </a:xfrm>
            <a:prstGeom prst="straightConnector1">
              <a:avLst/>
            </a:prstGeom>
            <a:ln>
              <a:solidFill>
                <a:srgbClr val="0000FF"/>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41" name="Straight Arrow Connector 140"/>
            <p:cNvCxnSpPr>
              <a:stCxn id="112" idx="0"/>
            </p:cNvCxnSpPr>
            <p:nvPr/>
          </p:nvCxnSpPr>
          <p:spPr>
            <a:xfrm rot="16200000" flipH="1">
              <a:off x="7216774" y="5372100"/>
              <a:ext cx="730251" cy="381001"/>
            </a:xfrm>
            <a:prstGeom prst="straightConnector1">
              <a:avLst/>
            </a:prstGeom>
            <a:ln>
              <a:solidFill>
                <a:srgbClr val="0000FF"/>
              </a:solidFill>
              <a:tailEnd type="triangle"/>
            </a:ln>
            <a:effectLst/>
          </p:spPr>
          <p:style>
            <a:lnRef idx="2">
              <a:schemeClr val="accent1"/>
            </a:lnRef>
            <a:fillRef idx="0">
              <a:schemeClr val="accent1"/>
            </a:fillRef>
            <a:effectRef idx="1">
              <a:schemeClr val="accent1"/>
            </a:effectRef>
            <a:fontRef idx="minor">
              <a:schemeClr val="tx1"/>
            </a:fontRef>
          </p:style>
        </p:cxnSp>
      </p:grpSp>
      <p:sp>
        <p:nvSpPr>
          <p:cNvPr id="144" name="Up Arrow 143"/>
          <p:cNvSpPr/>
          <p:nvPr/>
        </p:nvSpPr>
        <p:spPr>
          <a:xfrm>
            <a:off x="304800" y="4191000"/>
            <a:ext cx="457200" cy="1143000"/>
          </a:xfrm>
          <a:prstGeom prst="upArrow">
            <a:avLst/>
          </a:pr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 name="TextBox 144"/>
          <p:cNvSpPr txBox="1"/>
          <p:nvPr/>
        </p:nvSpPr>
        <p:spPr>
          <a:xfrm>
            <a:off x="533400" y="3758624"/>
            <a:ext cx="685800" cy="584776"/>
          </a:xfrm>
          <a:prstGeom prst="rect">
            <a:avLst/>
          </a:prstGeom>
          <a:noFill/>
        </p:spPr>
        <p:txBody>
          <a:bodyPr wrap="square" rtlCol="0">
            <a:spAutoFit/>
          </a:bodyPr>
          <a:lstStyle/>
          <a:p>
            <a:r>
              <a:rPr lang="en-US" sz="3200" b="1" dirty="0" smtClean="0"/>
              <a:t>B</a:t>
            </a:r>
            <a:r>
              <a:rPr lang="en-US" sz="3200" b="1" baseline="-25000" dirty="0" smtClean="0"/>
              <a:t>0</a:t>
            </a:r>
            <a:endParaRPr lang="en-US" sz="3200" b="1" dirty="0"/>
          </a:p>
        </p:txBody>
      </p:sp>
      <p:sp>
        <p:nvSpPr>
          <p:cNvPr id="142" name="Up Arrow 141"/>
          <p:cNvSpPr/>
          <p:nvPr/>
        </p:nvSpPr>
        <p:spPr>
          <a:xfrm>
            <a:off x="304800" y="1524000"/>
            <a:ext cx="457200" cy="1143000"/>
          </a:xfrm>
          <a:prstGeom prst="upArrow">
            <a:avLst/>
          </a:pr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 name="TextBox 142"/>
          <p:cNvSpPr txBox="1"/>
          <p:nvPr/>
        </p:nvSpPr>
        <p:spPr>
          <a:xfrm>
            <a:off x="533400" y="1091624"/>
            <a:ext cx="685800" cy="584776"/>
          </a:xfrm>
          <a:prstGeom prst="rect">
            <a:avLst/>
          </a:prstGeom>
          <a:noFill/>
        </p:spPr>
        <p:txBody>
          <a:bodyPr wrap="square" rtlCol="0">
            <a:spAutoFit/>
          </a:bodyPr>
          <a:lstStyle/>
          <a:p>
            <a:r>
              <a:rPr lang="en-US" sz="3200" b="1" dirty="0" smtClean="0"/>
              <a:t>B</a:t>
            </a:r>
            <a:r>
              <a:rPr lang="en-US" sz="3200" b="1" baseline="-25000" dirty="0" smtClean="0"/>
              <a:t>0</a:t>
            </a:r>
            <a:endParaRPr lang="en-US" sz="3200" b="1" dirty="0"/>
          </a:p>
        </p:txBody>
      </p:sp>
      <p:grpSp>
        <p:nvGrpSpPr>
          <p:cNvPr id="9" name="Group 8"/>
          <p:cNvGrpSpPr/>
          <p:nvPr/>
        </p:nvGrpSpPr>
        <p:grpSpPr>
          <a:xfrm>
            <a:off x="722410" y="1230868"/>
            <a:ext cx="2246122" cy="2198132"/>
            <a:chOff x="722410" y="1230868"/>
            <a:chExt cx="2246122" cy="2198132"/>
          </a:xfrm>
        </p:grpSpPr>
        <p:sp>
          <p:nvSpPr>
            <p:cNvPr id="49" name="Line 10"/>
            <p:cNvSpPr>
              <a:spLocks noChangeShapeType="1"/>
            </p:cNvSpPr>
            <p:nvPr/>
          </p:nvSpPr>
          <p:spPr bwMode="auto">
            <a:xfrm>
              <a:off x="838200" y="2530475"/>
              <a:ext cx="1828800" cy="0"/>
            </a:xfrm>
            <a:prstGeom prst="line">
              <a:avLst/>
            </a:prstGeom>
            <a:noFill/>
            <a:ln w="12700">
              <a:solidFill>
                <a:schemeClr val="tx1"/>
              </a:solidFill>
              <a:round/>
              <a:headEnd/>
              <a:tailEnd/>
            </a:ln>
            <a:effectLst/>
          </p:spPr>
          <p:txBody>
            <a:bodyPr>
              <a:spAutoFit/>
            </a:bodyPr>
            <a:lstStyle/>
            <a:p>
              <a:endParaRPr lang="en-US"/>
            </a:p>
          </p:txBody>
        </p:sp>
        <p:sp>
          <p:nvSpPr>
            <p:cNvPr id="50" name="Line 11"/>
            <p:cNvSpPr>
              <a:spLocks noChangeShapeType="1"/>
            </p:cNvSpPr>
            <p:nvPr/>
          </p:nvSpPr>
          <p:spPr bwMode="auto">
            <a:xfrm>
              <a:off x="1752600" y="1600200"/>
              <a:ext cx="0" cy="1828800"/>
            </a:xfrm>
            <a:prstGeom prst="line">
              <a:avLst/>
            </a:prstGeom>
            <a:noFill/>
            <a:ln w="12700">
              <a:solidFill>
                <a:schemeClr val="tx1"/>
              </a:solidFill>
              <a:round/>
              <a:headEnd/>
              <a:tailEnd/>
            </a:ln>
            <a:effectLst/>
          </p:spPr>
          <p:txBody>
            <a:bodyPr>
              <a:spAutoFit/>
            </a:bodyPr>
            <a:lstStyle/>
            <a:p>
              <a:endParaRPr lang="en-US"/>
            </a:p>
          </p:txBody>
        </p:sp>
        <p:sp>
          <p:nvSpPr>
            <p:cNvPr id="51" name="Line 12"/>
            <p:cNvSpPr>
              <a:spLocks noChangeShapeType="1"/>
            </p:cNvSpPr>
            <p:nvPr/>
          </p:nvSpPr>
          <p:spPr bwMode="auto">
            <a:xfrm flipV="1">
              <a:off x="990600" y="2530475"/>
              <a:ext cx="762000" cy="304800"/>
            </a:xfrm>
            <a:prstGeom prst="line">
              <a:avLst/>
            </a:prstGeom>
            <a:noFill/>
            <a:ln w="12700">
              <a:solidFill>
                <a:schemeClr val="tx1"/>
              </a:solidFill>
              <a:round/>
              <a:headEnd/>
              <a:tailEnd/>
            </a:ln>
            <a:effectLst/>
          </p:spPr>
          <p:txBody>
            <a:bodyPr>
              <a:spAutoFit/>
            </a:bodyPr>
            <a:lstStyle/>
            <a:p>
              <a:endParaRPr lang="en-US"/>
            </a:p>
          </p:txBody>
        </p:sp>
        <p:sp>
          <p:nvSpPr>
            <p:cNvPr id="52" name="Line 13"/>
            <p:cNvSpPr>
              <a:spLocks noChangeShapeType="1"/>
            </p:cNvSpPr>
            <p:nvPr/>
          </p:nvSpPr>
          <p:spPr bwMode="auto">
            <a:xfrm flipV="1">
              <a:off x="1752600" y="2149475"/>
              <a:ext cx="762000" cy="381000"/>
            </a:xfrm>
            <a:prstGeom prst="line">
              <a:avLst/>
            </a:prstGeom>
            <a:noFill/>
            <a:ln w="6350">
              <a:solidFill>
                <a:schemeClr val="tx1"/>
              </a:solidFill>
              <a:prstDash val="sysDot"/>
              <a:round/>
              <a:headEnd/>
              <a:tailEnd/>
            </a:ln>
            <a:effectLst/>
          </p:spPr>
          <p:txBody>
            <a:bodyPr>
              <a:spAutoFit/>
            </a:bodyPr>
            <a:lstStyle/>
            <a:p>
              <a:endParaRPr lang="en-US"/>
            </a:p>
          </p:txBody>
        </p:sp>
        <p:sp>
          <p:nvSpPr>
            <p:cNvPr id="57" name="Oval 56"/>
            <p:cNvSpPr/>
            <p:nvPr/>
          </p:nvSpPr>
          <p:spPr>
            <a:xfrm>
              <a:off x="990600" y="1768475"/>
              <a:ext cx="1524000" cy="136525"/>
            </a:xfrm>
            <a:prstGeom prst="ellipse">
              <a:avLst/>
            </a:prstGeom>
            <a:noFill/>
            <a:ln w="3175" cmpd="sng">
              <a:solidFill>
                <a:schemeClr val="tx1"/>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p:nvPr/>
          </p:nvSpPr>
          <p:spPr>
            <a:xfrm>
              <a:off x="990600" y="3124200"/>
              <a:ext cx="1524000" cy="136525"/>
            </a:xfrm>
            <a:prstGeom prst="ellipse">
              <a:avLst/>
            </a:prstGeom>
            <a:noFill/>
            <a:ln w="3175" cmpd="sng">
              <a:solidFill>
                <a:schemeClr val="tx1"/>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0" name="Straight Arrow Connector 59"/>
            <p:cNvCxnSpPr>
              <a:stCxn id="52" idx="0"/>
              <a:endCxn id="57" idx="2"/>
            </p:cNvCxnSpPr>
            <p:nvPr/>
          </p:nvCxnSpPr>
          <p:spPr>
            <a:xfrm rot="16200000" flipV="1">
              <a:off x="1024732" y="1802607"/>
              <a:ext cx="693737" cy="762000"/>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a:stCxn id="52" idx="0"/>
              <a:endCxn id="57" idx="1"/>
            </p:cNvCxnSpPr>
            <p:nvPr/>
          </p:nvCxnSpPr>
          <p:spPr>
            <a:xfrm rot="16200000" flipV="1">
              <a:off x="1112190" y="1890064"/>
              <a:ext cx="742006" cy="538815"/>
            </a:xfrm>
            <a:prstGeom prst="straightConnector1">
              <a:avLst/>
            </a:prstGeom>
            <a:ln>
              <a:solidFill>
                <a:srgbClr val="FF6666"/>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4" name="Straight Arrow Connector 63"/>
            <p:cNvCxnSpPr>
              <a:stCxn id="52" idx="0"/>
            </p:cNvCxnSpPr>
            <p:nvPr/>
          </p:nvCxnSpPr>
          <p:spPr>
            <a:xfrm rot="16200000" flipV="1">
              <a:off x="1295400" y="2073275"/>
              <a:ext cx="762000" cy="152400"/>
            </a:xfrm>
            <a:prstGeom prst="straightConnector1">
              <a:avLst/>
            </a:prstGeom>
            <a:ln>
              <a:solidFill>
                <a:srgbClr val="FF6666"/>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6" name="Straight Arrow Connector 65"/>
            <p:cNvCxnSpPr>
              <a:stCxn id="52" idx="0"/>
            </p:cNvCxnSpPr>
            <p:nvPr/>
          </p:nvCxnSpPr>
          <p:spPr>
            <a:xfrm rot="5400000" flipH="1" flipV="1">
              <a:off x="1447800" y="2073275"/>
              <a:ext cx="762000" cy="152400"/>
            </a:xfrm>
            <a:prstGeom prst="straightConnector1">
              <a:avLst/>
            </a:prstGeom>
            <a:ln>
              <a:solidFill>
                <a:srgbClr val="FF6666"/>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8" name="Straight Arrow Connector 67"/>
            <p:cNvCxnSpPr>
              <a:stCxn id="52" idx="0"/>
              <a:endCxn id="57" idx="7"/>
            </p:cNvCxnSpPr>
            <p:nvPr/>
          </p:nvCxnSpPr>
          <p:spPr>
            <a:xfrm rot="5400000" flipH="1" flipV="1">
              <a:off x="1651004" y="1890065"/>
              <a:ext cx="742006" cy="538815"/>
            </a:xfrm>
            <a:prstGeom prst="straightConnector1">
              <a:avLst/>
            </a:prstGeom>
            <a:ln>
              <a:solidFill>
                <a:srgbClr val="FF6666"/>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a:stCxn id="52" idx="0"/>
              <a:endCxn id="57" idx="6"/>
            </p:cNvCxnSpPr>
            <p:nvPr/>
          </p:nvCxnSpPr>
          <p:spPr>
            <a:xfrm rot="5400000" flipH="1" flipV="1">
              <a:off x="1786732" y="1802607"/>
              <a:ext cx="693737" cy="762000"/>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a:stCxn id="52" idx="0"/>
              <a:endCxn id="57" idx="3"/>
            </p:cNvCxnSpPr>
            <p:nvPr/>
          </p:nvCxnSpPr>
          <p:spPr>
            <a:xfrm rot="16200000" flipV="1">
              <a:off x="1160459" y="1938333"/>
              <a:ext cx="645469" cy="538815"/>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a:stCxn id="52" idx="0"/>
            </p:cNvCxnSpPr>
            <p:nvPr/>
          </p:nvCxnSpPr>
          <p:spPr>
            <a:xfrm rot="16200000" flipV="1">
              <a:off x="1353666" y="2131541"/>
              <a:ext cx="645469" cy="152400"/>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a:stCxn id="52" idx="0"/>
            </p:cNvCxnSpPr>
            <p:nvPr/>
          </p:nvCxnSpPr>
          <p:spPr>
            <a:xfrm rot="5400000" flipH="1" flipV="1">
              <a:off x="1506066" y="2131541"/>
              <a:ext cx="645469" cy="152400"/>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a:stCxn id="52" idx="0"/>
              <a:endCxn id="57" idx="5"/>
            </p:cNvCxnSpPr>
            <p:nvPr/>
          </p:nvCxnSpPr>
          <p:spPr>
            <a:xfrm rot="5400000" flipH="1" flipV="1">
              <a:off x="1699273" y="1938334"/>
              <a:ext cx="645469" cy="538815"/>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80" name="Straight Arrow Connector 79"/>
            <p:cNvCxnSpPr>
              <a:stCxn id="51" idx="1"/>
              <a:endCxn id="58" idx="2"/>
            </p:cNvCxnSpPr>
            <p:nvPr/>
          </p:nvCxnSpPr>
          <p:spPr>
            <a:xfrm rot="5400000">
              <a:off x="1040606" y="2480469"/>
              <a:ext cx="661988" cy="762000"/>
            </a:xfrm>
            <a:prstGeom prst="straightConnector1">
              <a:avLst/>
            </a:prstGeom>
            <a:ln>
              <a:solidFill>
                <a:srgbClr val="0000FF"/>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82" name="Straight Arrow Connector 81"/>
            <p:cNvCxnSpPr>
              <a:stCxn id="52" idx="0"/>
            </p:cNvCxnSpPr>
            <p:nvPr/>
          </p:nvCxnSpPr>
          <p:spPr>
            <a:xfrm rot="16200000" flipH="1" flipV="1">
              <a:off x="1379537" y="2751137"/>
              <a:ext cx="593725" cy="152400"/>
            </a:xfrm>
            <a:prstGeom prst="straightConnector1">
              <a:avLst/>
            </a:prstGeom>
            <a:ln>
              <a:solidFill>
                <a:srgbClr val="3366FF"/>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84" name="Straight Arrow Connector 83"/>
            <p:cNvCxnSpPr>
              <a:stCxn id="52" idx="0"/>
              <a:endCxn id="58" idx="6"/>
            </p:cNvCxnSpPr>
            <p:nvPr/>
          </p:nvCxnSpPr>
          <p:spPr>
            <a:xfrm rot="16200000" flipH="1">
              <a:off x="1802606" y="2480469"/>
              <a:ext cx="661988" cy="762000"/>
            </a:xfrm>
            <a:prstGeom prst="straightConnector1">
              <a:avLst/>
            </a:prstGeom>
            <a:ln>
              <a:solidFill>
                <a:srgbClr val="0000FF"/>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86" name="Straight Arrow Connector 85"/>
            <p:cNvCxnSpPr>
              <a:stCxn id="52" idx="0"/>
            </p:cNvCxnSpPr>
            <p:nvPr/>
          </p:nvCxnSpPr>
          <p:spPr>
            <a:xfrm rot="16200000" flipH="1">
              <a:off x="1463675" y="2819400"/>
              <a:ext cx="730250" cy="152401"/>
            </a:xfrm>
            <a:prstGeom prst="straightConnector1">
              <a:avLst/>
            </a:prstGeom>
            <a:ln>
              <a:solidFill>
                <a:srgbClr val="0000FF"/>
              </a:solidFill>
              <a:tailEnd type="triangle"/>
            </a:ln>
            <a:effectLst/>
          </p:spPr>
          <p:style>
            <a:lnRef idx="2">
              <a:schemeClr val="accent1"/>
            </a:lnRef>
            <a:fillRef idx="0">
              <a:schemeClr val="accent1"/>
            </a:fillRef>
            <a:effectRef idx="1">
              <a:schemeClr val="accent1"/>
            </a:effectRef>
            <a:fontRef idx="minor">
              <a:schemeClr val="tx1"/>
            </a:fontRef>
          </p:style>
        </p:cxnSp>
        <p:sp>
          <p:nvSpPr>
            <p:cNvPr id="146" name="TextBox 145"/>
            <p:cNvSpPr txBox="1"/>
            <p:nvPr/>
          </p:nvSpPr>
          <p:spPr>
            <a:xfrm>
              <a:off x="1648870" y="1230868"/>
              <a:ext cx="332330" cy="369332"/>
            </a:xfrm>
            <a:prstGeom prst="rect">
              <a:avLst/>
            </a:prstGeom>
            <a:noFill/>
          </p:spPr>
          <p:txBody>
            <a:bodyPr wrap="none" rtlCol="0">
              <a:spAutoFit/>
            </a:bodyPr>
            <a:lstStyle/>
            <a:p>
              <a:r>
                <a:rPr lang="en-US" i="1" dirty="0" err="1" smtClean="0"/>
                <a:t>z</a:t>
              </a:r>
              <a:endParaRPr lang="en-US" i="1" dirty="0"/>
            </a:p>
          </p:txBody>
        </p:sp>
        <p:sp>
          <p:nvSpPr>
            <p:cNvPr id="148" name="TextBox 147"/>
            <p:cNvSpPr txBox="1"/>
            <p:nvPr/>
          </p:nvSpPr>
          <p:spPr>
            <a:xfrm>
              <a:off x="2627410" y="2297668"/>
              <a:ext cx="341122" cy="369332"/>
            </a:xfrm>
            <a:prstGeom prst="rect">
              <a:avLst/>
            </a:prstGeom>
            <a:noFill/>
          </p:spPr>
          <p:txBody>
            <a:bodyPr wrap="none" rtlCol="0">
              <a:spAutoFit/>
            </a:bodyPr>
            <a:lstStyle/>
            <a:p>
              <a:r>
                <a:rPr lang="en-US" i="1" dirty="0" err="1" smtClean="0"/>
                <a:t>x</a:t>
              </a:r>
              <a:endParaRPr lang="en-US" i="1" dirty="0"/>
            </a:p>
          </p:txBody>
        </p:sp>
        <p:sp>
          <p:nvSpPr>
            <p:cNvPr id="149" name="TextBox 148"/>
            <p:cNvSpPr txBox="1"/>
            <p:nvPr/>
          </p:nvSpPr>
          <p:spPr>
            <a:xfrm>
              <a:off x="722410" y="2678668"/>
              <a:ext cx="344390" cy="369332"/>
            </a:xfrm>
            <a:prstGeom prst="rect">
              <a:avLst/>
            </a:prstGeom>
            <a:noFill/>
          </p:spPr>
          <p:txBody>
            <a:bodyPr wrap="none" rtlCol="0">
              <a:spAutoFit/>
            </a:bodyPr>
            <a:lstStyle/>
            <a:p>
              <a:r>
                <a:rPr lang="en-US" i="1" dirty="0" err="1" smtClean="0"/>
                <a:t>y</a:t>
              </a:r>
              <a:endParaRPr lang="en-US" i="1" dirty="0"/>
            </a:p>
          </p:txBody>
        </p:sp>
      </p:grpSp>
      <p:grpSp>
        <p:nvGrpSpPr>
          <p:cNvPr id="4" name="Group 3"/>
          <p:cNvGrpSpPr/>
          <p:nvPr/>
        </p:nvGrpSpPr>
        <p:grpSpPr>
          <a:xfrm>
            <a:off x="6477000" y="1396424"/>
            <a:ext cx="1828800" cy="2062738"/>
            <a:chOff x="6477000" y="1396424"/>
            <a:chExt cx="1828800" cy="2062738"/>
          </a:xfrm>
        </p:grpSpPr>
        <p:sp>
          <p:nvSpPr>
            <p:cNvPr id="91" name="Line 10"/>
            <p:cNvSpPr>
              <a:spLocks noChangeShapeType="1"/>
            </p:cNvSpPr>
            <p:nvPr/>
          </p:nvSpPr>
          <p:spPr bwMode="auto">
            <a:xfrm>
              <a:off x="6477000" y="2560637"/>
              <a:ext cx="1828800" cy="0"/>
            </a:xfrm>
            <a:prstGeom prst="line">
              <a:avLst/>
            </a:prstGeom>
            <a:noFill/>
            <a:ln w="12700">
              <a:solidFill>
                <a:schemeClr val="tx1"/>
              </a:solidFill>
              <a:round/>
              <a:headEnd/>
              <a:tailEnd/>
            </a:ln>
            <a:effectLst/>
          </p:spPr>
          <p:txBody>
            <a:bodyPr>
              <a:spAutoFit/>
            </a:bodyPr>
            <a:lstStyle/>
            <a:p>
              <a:endParaRPr lang="en-US"/>
            </a:p>
          </p:txBody>
        </p:sp>
        <p:sp>
          <p:nvSpPr>
            <p:cNvPr id="92" name="Line 11"/>
            <p:cNvSpPr>
              <a:spLocks noChangeShapeType="1"/>
            </p:cNvSpPr>
            <p:nvPr/>
          </p:nvSpPr>
          <p:spPr bwMode="auto">
            <a:xfrm>
              <a:off x="7391400" y="1630362"/>
              <a:ext cx="0" cy="1828800"/>
            </a:xfrm>
            <a:prstGeom prst="line">
              <a:avLst/>
            </a:prstGeom>
            <a:noFill/>
            <a:ln w="12700">
              <a:solidFill>
                <a:schemeClr val="tx1"/>
              </a:solidFill>
              <a:round/>
              <a:headEnd/>
              <a:tailEnd/>
            </a:ln>
            <a:effectLst/>
          </p:spPr>
          <p:txBody>
            <a:bodyPr>
              <a:spAutoFit/>
            </a:bodyPr>
            <a:lstStyle/>
            <a:p>
              <a:endParaRPr lang="en-US"/>
            </a:p>
          </p:txBody>
        </p:sp>
        <p:sp>
          <p:nvSpPr>
            <p:cNvPr id="93" name="Line 12"/>
            <p:cNvSpPr>
              <a:spLocks noChangeShapeType="1"/>
            </p:cNvSpPr>
            <p:nvPr/>
          </p:nvSpPr>
          <p:spPr bwMode="auto">
            <a:xfrm flipV="1">
              <a:off x="6629400" y="2560637"/>
              <a:ext cx="762000" cy="304800"/>
            </a:xfrm>
            <a:prstGeom prst="line">
              <a:avLst/>
            </a:prstGeom>
            <a:noFill/>
            <a:ln w="12700">
              <a:solidFill>
                <a:schemeClr val="tx1"/>
              </a:solidFill>
              <a:round/>
              <a:headEnd/>
              <a:tailEnd/>
            </a:ln>
            <a:effectLst/>
          </p:spPr>
          <p:txBody>
            <a:bodyPr>
              <a:spAutoFit/>
            </a:bodyPr>
            <a:lstStyle/>
            <a:p>
              <a:endParaRPr lang="en-US"/>
            </a:p>
          </p:txBody>
        </p:sp>
        <p:sp>
          <p:nvSpPr>
            <p:cNvPr id="94" name="Line 13"/>
            <p:cNvSpPr>
              <a:spLocks noChangeShapeType="1"/>
            </p:cNvSpPr>
            <p:nvPr/>
          </p:nvSpPr>
          <p:spPr bwMode="auto">
            <a:xfrm flipV="1">
              <a:off x="7391400" y="2179637"/>
              <a:ext cx="762000" cy="381000"/>
            </a:xfrm>
            <a:prstGeom prst="line">
              <a:avLst/>
            </a:prstGeom>
            <a:noFill/>
            <a:ln w="6350">
              <a:solidFill>
                <a:schemeClr val="tx1"/>
              </a:solidFill>
              <a:prstDash val="sysDot"/>
              <a:round/>
              <a:headEnd/>
              <a:tailEnd/>
            </a:ln>
            <a:effectLst/>
          </p:spPr>
          <p:txBody>
            <a:bodyPr>
              <a:spAutoFit/>
            </a:bodyPr>
            <a:lstStyle/>
            <a:p>
              <a:endParaRPr lang="en-US"/>
            </a:p>
          </p:txBody>
        </p:sp>
        <p:cxnSp>
          <p:nvCxnSpPr>
            <p:cNvPr id="95" name="Straight Arrow Connector 94"/>
            <p:cNvCxnSpPr>
              <a:stCxn id="94" idx="0"/>
            </p:cNvCxnSpPr>
            <p:nvPr/>
          </p:nvCxnSpPr>
          <p:spPr>
            <a:xfrm rot="5400000" flipH="1" flipV="1">
              <a:off x="7010400" y="2179637"/>
              <a:ext cx="762000" cy="1588"/>
            </a:xfrm>
            <a:prstGeom prst="straightConnector1">
              <a:avLst/>
            </a:prstGeom>
            <a:ln w="76200" cmpd="sng">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150" name="TextBox 149"/>
            <p:cNvSpPr txBox="1"/>
            <p:nvPr/>
          </p:nvSpPr>
          <p:spPr>
            <a:xfrm>
              <a:off x="6705600" y="1396424"/>
              <a:ext cx="685800" cy="584776"/>
            </a:xfrm>
            <a:prstGeom prst="rect">
              <a:avLst/>
            </a:prstGeom>
            <a:noFill/>
          </p:spPr>
          <p:txBody>
            <a:bodyPr wrap="square" rtlCol="0">
              <a:spAutoFit/>
            </a:bodyPr>
            <a:lstStyle/>
            <a:p>
              <a:r>
                <a:rPr lang="en-US" sz="3200" b="1" dirty="0" err="1" smtClean="0">
                  <a:solidFill>
                    <a:srgbClr val="FF0000"/>
                  </a:solidFill>
                </a:rPr>
                <a:t>M</a:t>
              </a:r>
              <a:r>
                <a:rPr lang="en-US" sz="3200" b="1" baseline="-25000" dirty="0" err="1" smtClean="0">
                  <a:solidFill>
                    <a:srgbClr val="FF0000"/>
                  </a:solidFill>
                </a:rPr>
                <a:t>z</a:t>
              </a:r>
              <a:endParaRPr lang="en-US" sz="3200" b="1" dirty="0">
                <a:solidFill>
                  <a:srgbClr val="FF0000"/>
                </a:solidFill>
              </a:endParaRPr>
            </a:p>
          </p:txBody>
        </p:sp>
      </p:grpSp>
      <p:grpSp>
        <p:nvGrpSpPr>
          <p:cNvPr id="6" name="Group 5"/>
          <p:cNvGrpSpPr/>
          <p:nvPr/>
        </p:nvGrpSpPr>
        <p:grpSpPr>
          <a:xfrm>
            <a:off x="3656806" y="4267994"/>
            <a:ext cx="2134394" cy="1828800"/>
            <a:chOff x="3656806" y="4267994"/>
            <a:chExt cx="2134394" cy="1828800"/>
          </a:xfrm>
        </p:grpSpPr>
        <p:sp>
          <p:nvSpPr>
            <p:cNvPr id="103" name="Line 10"/>
            <p:cNvSpPr>
              <a:spLocks noChangeShapeType="1"/>
            </p:cNvSpPr>
            <p:nvPr/>
          </p:nvSpPr>
          <p:spPr bwMode="auto">
            <a:xfrm>
              <a:off x="3656806" y="5198269"/>
              <a:ext cx="1828800" cy="0"/>
            </a:xfrm>
            <a:prstGeom prst="line">
              <a:avLst/>
            </a:prstGeom>
            <a:noFill/>
            <a:ln w="12700">
              <a:solidFill>
                <a:schemeClr val="tx1"/>
              </a:solidFill>
              <a:round/>
              <a:headEnd/>
              <a:tailEnd/>
            </a:ln>
            <a:effectLst/>
          </p:spPr>
          <p:txBody>
            <a:bodyPr wrap="square">
              <a:spAutoFit/>
            </a:bodyPr>
            <a:lstStyle/>
            <a:p>
              <a:endParaRPr lang="en-US"/>
            </a:p>
          </p:txBody>
        </p:sp>
        <p:sp>
          <p:nvSpPr>
            <p:cNvPr id="104" name="Line 11"/>
            <p:cNvSpPr>
              <a:spLocks noChangeShapeType="1"/>
            </p:cNvSpPr>
            <p:nvPr/>
          </p:nvSpPr>
          <p:spPr bwMode="auto">
            <a:xfrm>
              <a:off x="4571206" y="4267994"/>
              <a:ext cx="0" cy="1828800"/>
            </a:xfrm>
            <a:prstGeom prst="line">
              <a:avLst/>
            </a:prstGeom>
            <a:noFill/>
            <a:ln w="12700">
              <a:solidFill>
                <a:schemeClr val="tx1"/>
              </a:solidFill>
              <a:round/>
              <a:headEnd/>
              <a:tailEnd/>
            </a:ln>
            <a:effectLst/>
          </p:spPr>
          <p:txBody>
            <a:bodyPr wrap="square">
              <a:spAutoFit/>
            </a:bodyPr>
            <a:lstStyle/>
            <a:p>
              <a:endParaRPr lang="en-US"/>
            </a:p>
          </p:txBody>
        </p:sp>
        <p:sp>
          <p:nvSpPr>
            <p:cNvPr id="105" name="Line 12"/>
            <p:cNvSpPr>
              <a:spLocks noChangeShapeType="1"/>
            </p:cNvSpPr>
            <p:nvPr/>
          </p:nvSpPr>
          <p:spPr bwMode="auto">
            <a:xfrm flipV="1">
              <a:off x="3809206" y="5198269"/>
              <a:ext cx="762000" cy="304800"/>
            </a:xfrm>
            <a:prstGeom prst="line">
              <a:avLst/>
            </a:prstGeom>
            <a:noFill/>
            <a:ln w="12700">
              <a:solidFill>
                <a:schemeClr val="tx1"/>
              </a:solidFill>
              <a:round/>
              <a:headEnd/>
              <a:tailEnd/>
            </a:ln>
            <a:effectLst/>
          </p:spPr>
          <p:txBody>
            <a:bodyPr wrap="square">
              <a:spAutoFit/>
            </a:bodyPr>
            <a:lstStyle/>
            <a:p>
              <a:endParaRPr lang="en-US"/>
            </a:p>
          </p:txBody>
        </p:sp>
        <p:sp>
          <p:nvSpPr>
            <p:cNvPr id="106" name="Line 13"/>
            <p:cNvSpPr>
              <a:spLocks noChangeShapeType="1"/>
            </p:cNvSpPr>
            <p:nvPr/>
          </p:nvSpPr>
          <p:spPr bwMode="auto">
            <a:xfrm flipV="1">
              <a:off x="4571206" y="4817269"/>
              <a:ext cx="762000" cy="381000"/>
            </a:xfrm>
            <a:prstGeom prst="line">
              <a:avLst/>
            </a:prstGeom>
            <a:noFill/>
            <a:ln w="6350">
              <a:solidFill>
                <a:schemeClr val="tx1"/>
              </a:solidFill>
              <a:prstDash val="sysDot"/>
              <a:round/>
              <a:headEnd/>
              <a:tailEnd/>
            </a:ln>
            <a:effectLst/>
          </p:spPr>
          <p:txBody>
            <a:bodyPr wrap="square">
              <a:spAutoFit/>
            </a:bodyPr>
            <a:lstStyle/>
            <a:p>
              <a:endParaRPr lang="en-US"/>
            </a:p>
          </p:txBody>
        </p:sp>
        <p:cxnSp>
          <p:nvCxnSpPr>
            <p:cNvPr id="107" name="Straight Arrow Connector 106"/>
            <p:cNvCxnSpPr>
              <a:stCxn id="106" idx="0"/>
            </p:cNvCxnSpPr>
            <p:nvPr/>
          </p:nvCxnSpPr>
          <p:spPr>
            <a:xfrm rot="5400000" flipH="1" flipV="1">
              <a:off x="4951809" y="4816872"/>
              <a:ext cx="794" cy="762000"/>
            </a:xfrm>
            <a:prstGeom prst="straightConnector1">
              <a:avLst/>
            </a:prstGeom>
            <a:ln w="76200" cmpd="sng">
              <a:solidFill>
                <a:srgbClr val="660066"/>
              </a:solidFill>
              <a:tailEnd type="triangle"/>
            </a:ln>
            <a:effectLst/>
          </p:spPr>
          <p:style>
            <a:lnRef idx="2">
              <a:schemeClr val="accent1"/>
            </a:lnRef>
            <a:fillRef idx="0">
              <a:schemeClr val="accent1"/>
            </a:fillRef>
            <a:effectRef idx="1">
              <a:schemeClr val="accent1"/>
            </a:effectRef>
            <a:fontRef idx="minor">
              <a:schemeClr val="tx1"/>
            </a:fontRef>
          </p:style>
        </p:cxnSp>
        <p:sp>
          <p:nvSpPr>
            <p:cNvPr id="152" name="TextBox 151"/>
            <p:cNvSpPr txBox="1"/>
            <p:nvPr/>
          </p:nvSpPr>
          <p:spPr>
            <a:xfrm>
              <a:off x="5105400" y="5206424"/>
              <a:ext cx="685800" cy="584776"/>
            </a:xfrm>
            <a:prstGeom prst="rect">
              <a:avLst/>
            </a:prstGeom>
            <a:noFill/>
          </p:spPr>
          <p:txBody>
            <a:bodyPr wrap="square" rtlCol="0">
              <a:spAutoFit/>
            </a:bodyPr>
            <a:lstStyle/>
            <a:p>
              <a:r>
                <a:rPr lang="en-US" sz="3200" b="1" dirty="0" err="1" smtClean="0">
                  <a:solidFill>
                    <a:srgbClr val="660066"/>
                  </a:solidFill>
                </a:rPr>
                <a:t>M</a:t>
              </a:r>
              <a:r>
                <a:rPr lang="en-US" sz="3200" b="1" baseline="-25000" dirty="0" err="1" smtClean="0">
                  <a:solidFill>
                    <a:srgbClr val="660066"/>
                  </a:solidFill>
                </a:rPr>
                <a:t>x</a:t>
              </a:r>
              <a:endParaRPr lang="en-US" sz="3200" b="1" dirty="0">
                <a:solidFill>
                  <a:srgbClr val="660066"/>
                </a:solidFill>
              </a:endParaRPr>
            </a:p>
          </p:txBody>
        </p:sp>
      </p:grpSp>
      <p:sp>
        <p:nvSpPr>
          <p:cNvPr id="153" name="TextBox 152"/>
          <p:cNvSpPr txBox="1"/>
          <p:nvPr/>
        </p:nvSpPr>
        <p:spPr>
          <a:xfrm>
            <a:off x="0" y="6581001"/>
            <a:ext cx="7924800" cy="276999"/>
          </a:xfrm>
          <a:prstGeom prst="rect">
            <a:avLst/>
          </a:prstGeom>
          <a:noFill/>
        </p:spPr>
        <p:txBody>
          <a:bodyPr wrap="square" rtlCol="0">
            <a:spAutoFit/>
          </a:bodyPr>
          <a:lstStyle/>
          <a:p>
            <a:r>
              <a:rPr lang="en-US" sz="1200" dirty="0" smtClean="0"/>
              <a:t>Wilkinson, P. University Instrumentation Center, University of New Hampshire, Durham, NH. </a:t>
            </a:r>
            <a:r>
              <a:rPr lang="en-US" sz="1200" dirty="0" err="1" smtClean="0"/>
              <a:t>Powerpoint</a:t>
            </a:r>
            <a:r>
              <a:rPr lang="en-US" sz="1200" dirty="0" smtClean="0"/>
              <a:t> presentation, 2009.</a:t>
            </a:r>
            <a:endParaRPr lang="en-US" sz="1200" dirty="0"/>
          </a:p>
        </p:txBody>
      </p:sp>
      <p:grpSp>
        <p:nvGrpSpPr>
          <p:cNvPr id="8" name="Group 7"/>
          <p:cNvGrpSpPr/>
          <p:nvPr/>
        </p:nvGrpSpPr>
        <p:grpSpPr>
          <a:xfrm>
            <a:off x="762000" y="4038600"/>
            <a:ext cx="1905000" cy="2057400"/>
            <a:chOff x="762000" y="4038600"/>
            <a:chExt cx="1905000" cy="2057400"/>
          </a:xfrm>
        </p:grpSpPr>
        <p:sp>
          <p:nvSpPr>
            <p:cNvPr id="100" name="Line 12"/>
            <p:cNvSpPr>
              <a:spLocks noChangeShapeType="1"/>
            </p:cNvSpPr>
            <p:nvPr/>
          </p:nvSpPr>
          <p:spPr bwMode="auto">
            <a:xfrm flipV="1">
              <a:off x="990600" y="4877594"/>
              <a:ext cx="1524000" cy="685006"/>
            </a:xfrm>
            <a:prstGeom prst="line">
              <a:avLst/>
            </a:prstGeom>
            <a:noFill/>
            <a:ln w="38100" cmpd="sng">
              <a:solidFill>
                <a:schemeClr val="tx1"/>
              </a:solidFill>
              <a:round/>
              <a:headEnd type="triangle"/>
              <a:tailEnd type="none"/>
            </a:ln>
            <a:effectLst/>
          </p:spPr>
          <p:txBody>
            <a:bodyPr wrap="square">
              <a:spAutoFit/>
            </a:bodyPr>
            <a:lstStyle/>
            <a:p>
              <a:endParaRPr lang="en-US"/>
            </a:p>
          </p:txBody>
        </p:sp>
        <p:sp>
          <p:nvSpPr>
            <p:cNvPr id="98" name="Line 10"/>
            <p:cNvSpPr>
              <a:spLocks noChangeShapeType="1"/>
            </p:cNvSpPr>
            <p:nvPr/>
          </p:nvSpPr>
          <p:spPr bwMode="auto">
            <a:xfrm>
              <a:off x="838200" y="5197475"/>
              <a:ext cx="1828800" cy="0"/>
            </a:xfrm>
            <a:prstGeom prst="line">
              <a:avLst/>
            </a:prstGeom>
            <a:noFill/>
            <a:ln w="12700">
              <a:solidFill>
                <a:schemeClr val="tx1"/>
              </a:solidFill>
              <a:round/>
              <a:headEnd/>
              <a:tailEnd/>
            </a:ln>
            <a:effectLst/>
          </p:spPr>
          <p:txBody>
            <a:bodyPr>
              <a:spAutoFit/>
            </a:bodyPr>
            <a:lstStyle/>
            <a:p>
              <a:endParaRPr lang="en-US"/>
            </a:p>
          </p:txBody>
        </p:sp>
        <p:sp>
          <p:nvSpPr>
            <p:cNvPr id="99" name="Line 11"/>
            <p:cNvSpPr>
              <a:spLocks noChangeShapeType="1"/>
            </p:cNvSpPr>
            <p:nvPr/>
          </p:nvSpPr>
          <p:spPr bwMode="auto">
            <a:xfrm>
              <a:off x="1752600" y="4267200"/>
              <a:ext cx="0" cy="1828800"/>
            </a:xfrm>
            <a:prstGeom prst="line">
              <a:avLst/>
            </a:prstGeom>
            <a:noFill/>
            <a:ln w="12700">
              <a:solidFill>
                <a:schemeClr val="tx1"/>
              </a:solidFill>
              <a:round/>
              <a:headEnd/>
              <a:tailEnd/>
            </a:ln>
            <a:effectLst/>
          </p:spPr>
          <p:txBody>
            <a:bodyPr>
              <a:spAutoFit/>
            </a:bodyPr>
            <a:lstStyle/>
            <a:p>
              <a:endParaRPr lang="en-US"/>
            </a:p>
          </p:txBody>
        </p:sp>
        <p:cxnSp>
          <p:nvCxnSpPr>
            <p:cNvPr id="102" name="Straight Arrow Connector 101"/>
            <p:cNvCxnSpPr/>
            <p:nvPr/>
          </p:nvCxnSpPr>
          <p:spPr>
            <a:xfrm rot="5400000" flipH="1" flipV="1">
              <a:off x="1371600" y="4816475"/>
              <a:ext cx="762000" cy="1588"/>
            </a:xfrm>
            <a:prstGeom prst="straightConnector1">
              <a:avLst/>
            </a:prstGeom>
            <a:ln w="76200" cmpd="sng">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151" name="TextBox 150"/>
            <p:cNvSpPr txBox="1"/>
            <p:nvPr/>
          </p:nvSpPr>
          <p:spPr>
            <a:xfrm>
              <a:off x="1066800" y="4038600"/>
              <a:ext cx="685800" cy="584776"/>
            </a:xfrm>
            <a:prstGeom prst="rect">
              <a:avLst/>
            </a:prstGeom>
            <a:noFill/>
          </p:spPr>
          <p:txBody>
            <a:bodyPr wrap="square" rtlCol="0">
              <a:spAutoFit/>
            </a:bodyPr>
            <a:lstStyle/>
            <a:p>
              <a:r>
                <a:rPr lang="en-US" sz="3200" b="1" dirty="0" err="1" smtClean="0">
                  <a:solidFill>
                    <a:srgbClr val="FF0000"/>
                  </a:solidFill>
                </a:rPr>
                <a:t>M</a:t>
              </a:r>
              <a:r>
                <a:rPr lang="en-US" sz="3200" b="1" baseline="-25000" dirty="0" err="1" smtClean="0">
                  <a:solidFill>
                    <a:srgbClr val="FF0000"/>
                  </a:solidFill>
                </a:rPr>
                <a:t>z</a:t>
              </a:r>
              <a:endParaRPr lang="en-US" sz="3200" b="1" dirty="0">
                <a:solidFill>
                  <a:srgbClr val="FF0000"/>
                </a:solidFill>
              </a:endParaRPr>
            </a:p>
          </p:txBody>
        </p:sp>
        <p:sp>
          <p:nvSpPr>
            <p:cNvPr id="73" name="Oval 72"/>
            <p:cNvSpPr/>
            <p:nvPr/>
          </p:nvSpPr>
          <p:spPr>
            <a:xfrm>
              <a:off x="990600" y="4436269"/>
              <a:ext cx="1524001" cy="1491457"/>
            </a:xfrm>
            <a:prstGeom prst="ellipse">
              <a:avLst/>
            </a:prstGeom>
            <a:noFill/>
            <a:ln w="3175" cmpd="sng">
              <a:solidFill>
                <a:schemeClr val="tx1"/>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TextBox 96"/>
            <p:cNvSpPr txBox="1"/>
            <p:nvPr/>
          </p:nvSpPr>
          <p:spPr>
            <a:xfrm>
              <a:off x="762000" y="5435024"/>
              <a:ext cx="685800" cy="584776"/>
            </a:xfrm>
            <a:prstGeom prst="rect">
              <a:avLst/>
            </a:prstGeom>
            <a:noFill/>
          </p:spPr>
          <p:txBody>
            <a:bodyPr wrap="square" rtlCol="0">
              <a:spAutoFit/>
            </a:bodyPr>
            <a:lstStyle/>
            <a:p>
              <a:r>
                <a:rPr lang="en-US" sz="3200" b="1" dirty="0" smtClean="0"/>
                <a:t>B</a:t>
              </a:r>
              <a:r>
                <a:rPr lang="en-US" sz="3200" b="1" baseline="-25000" dirty="0" smtClean="0"/>
                <a:t>1</a:t>
              </a:r>
              <a:endParaRPr lang="en-US" sz="3200" b="1" dirty="0"/>
            </a:p>
          </p:txBody>
        </p:sp>
      </p:grpSp>
      <p:sp>
        <p:nvSpPr>
          <p:cNvPr id="10" name="TextBox 9"/>
          <p:cNvSpPr txBox="1"/>
          <p:nvPr/>
        </p:nvSpPr>
        <p:spPr>
          <a:xfrm>
            <a:off x="1447800" y="3276600"/>
            <a:ext cx="840674" cy="584776"/>
          </a:xfrm>
          <a:prstGeom prst="rect">
            <a:avLst/>
          </a:prstGeom>
          <a:noFill/>
        </p:spPr>
        <p:txBody>
          <a:bodyPr wrap="square" rtlCol="0">
            <a:spAutoFit/>
          </a:bodyPr>
          <a:lstStyle/>
          <a:p>
            <a:r>
              <a:rPr lang="en-US" sz="3200" dirty="0" smtClean="0"/>
              <a:t>(a)</a:t>
            </a:r>
            <a:endParaRPr lang="en-US" sz="3200" dirty="0"/>
          </a:p>
        </p:txBody>
      </p:sp>
      <p:sp>
        <p:nvSpPr>
          <p:cNvPr id="83" name="TextBox 82"/>
          <p:cNvSpPr txBox="1"/>
          <p:nvPr/>
        </p:nvSpPr>
        <p:spPr>
          <a:xfrm>
            <a:off x="4264726" y="3276600"/>
            <a:ext cx="840674" cy="584776"/>
          </a:xfrm>
          <a:prstGeom prst="rect">
            <a:avLst/>
          </a:prstGeom>
          <a:noFill/>
        </p:spPr>
        <p:txBody>
          <a:bodyPr wrap="square" rtlCol="0">
            <a:spAutoFit/>
          </a:bodyPr>
          <a:lstStyle/>
          <a:p>
            <a:r>
              <a:rPr lang="en-US" sz="3200" dirty="0" smtClean="0"/>
              <a:t>(b)</a:t>
            </a:r>
            <a:endParaRPr lang="en-US" sz="3200" dirty="0"/>
          </a:p>
        </p:txBody>
      </p:sp>
      <p:sp>
        <p:nvSpPr>
          <p:cNvPr id="85" name="TextBox 84"/>
          <p:cNvSpPr txBox="1"/>
          <p:nvPr/>
        </p:nvSpPr>
        <p:spPr>
          <a:xfrm>
            <a:off x="7084126" y="3276600"/>
            <a:ext cx="840674" cy="584776"/>
          </a:xfrm>
          <a:prstGeom prst="rect">
            <a:avLst/>
          </a:prstGeom>
          <a:noFill/>
        </p:spPr>
        <p:txBody>
          <a:bodyPr wrap="square" rtlCol="0">
            <a:spAutoFit/>
          </a:bodyPr>
          <a:lstStyle/>
          <a:p>
            <a:r>
              <a:rPr lang="en-US" sz="3200" dirty="0" smtClean="0"/>
              <a:t>(c)</a:t>
            </a:r>
            <a:endParaRPr lang="en-US" sz="3200" dirty="0"/>
          </a:p>
        </p:txBody>
      </p:sp>
      <p:sp>
        <p:nvSpPr>
          <p:cNvPr id="88" name="TextBox 87"/>
          <p:cNvSpPr txBox="1"/>
          <p:nvPr/>
        </p:nvSpPr>
        <p:spPr>
          <a:xfrm>
            <a:off x="1447800" y="5927726"/>
            <a:ext cx="840674" cy="584776"/>
          </a:xfrm>
          <a:prstGeom prst="rect">
            <a:avLst/>
          </a:prstGeom>
          <a:noFill/>
        </p:spPr>
        <p:txBody>
          <a:bodyPr wrap="square" rtlCol="0">
            <a:spAutoFit/>
          </a:bodyPr>
          <a:lstStyle/>
          <a:p>
            <a:r>
              <a:rPr lang="en-US" sz="3200" dirty="0" smtClean="0"/>
              <a:t>(d)</a:t>
            </a:r>
            <a:endParaRPr lang="en-US" sz="3200" dirty="0"/>
          </a:p>
        </p:txBody>
      </p:sp>
      <p:sp>
        <p:nvSpPr>
          <p:cNvPr id="96" name="TextBox 95"/>
          <p:cNvSpPr txBox="1"/>
          <p:nvPr/>
        </p:nvSpPr>
        <p:spPr>
          <a:xfrm>
            <a:off x="4267200" y="5943600"/>
            <a:ext cx="840674" cy="584776"/>
          </a:xfrm>
          <a:prstGeom prst="rect">
            <a:avLst/>
          </a:prstGeom>
          <a:noFill/>
        </p:spPr>
        <p:txBody>
          <a:bodyPr wrap="square" rtlCol="0">
            <a:spAutoFit/>
          </a:bodyPr>
          <a:lstStyle/>
          <a:p>
            <a:r>
              <a:rPr lang="en-US" sz="3200" dirty="0" smtClean="0"/>
              <a:t>(e)</a:t>
            </a:r>
            <a:endParaRPr lang="en-US" sz="3200" dirty="0"/>
          </a:p>
        </p:txBody>
      </p:sp>
      <p:sp>
        <p:nvSpPr>
          <p:cNvPr id="101" name="TextBox 100"/>
          <p:cNvSpPr txBox="1"/>
          <p:nvPr/>
        </p:nvSpPr>
        <p:spPr>
          <a:xfrm>
            <a:off x="7084126" y="5943600"/>
            <a:ext cx="840674" cy="584776"/>
          </a:xfrm>
          <a:prstGeom prst="rect">
            <a:avLst/>
          </a:prstGeom>
          <a:noFill/>
        </p:spPr>
        <p:txBody>
          <a:bodyPr wrap="square" rtlCol="0">
            <a:spAutoFit/>
          </a:bodyPr>
          <a:lstStyle/>
          <a:p>
            <a:r>
              <a:rPr lang="en-US" sz="3200" dirty="0" smtClean="0"/>
              <a:t>(f)</a:t>
            </a:r>
            <a:endParaRPr lang="en-US" sz="3200"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95400"/>
            <a:ext cx="4038600" cy="4525963"/>
          </a:xfrm>
        </p:spPr>
        <p:txBody>
          <a:bodyPr/>
          <a:lstStyle/>
          <a:p>
            <a:r>
              <a:rPr lang="en-US" dirty="0" smtClean="0">
                <a:solidFill>
                  <a:srgbClr val="FF0000"/>
                </a:solidFill>
              </a:rPr>
              <a:t>Longitudinal relaxation</a:t>
            </a:r>
          </a:p>
          <a:p>
            <a:pPr lvl="1"/>
            <a:r>
              <a:rPr lang="en-US" dirty="0" smtClean="0">
                <a:solidFill>
                  <a:srgbClr val="FF0000"/>
                </a:solidFill>
              </a:rPr>
              <a:t>Reestablishes </a:t>
            </a:r>
            <a:r>
              <a:rPr lang="en-US" dirty="0" smtClean="0">
                <a:solidFill>
                  <a:srgbClr val="FF0000"/>
                </a:solidFill>
              </a:rPr>
              <a:t>equilibrium</a:t>
            </a:r>
          </a:p>
          <a:p>
            <a:pPr lvl="1"/>
            <a:r>
              <a:rPr lang="en-US" dirty="0" smtClean="0">
                <a:solidFill>
                  <a:srgbClr val="FF0000"/>
                </a:solidFill>
              </a:rPr>
              <a:t>Rate = 1/T</a:t>
            </a:r>
            <a:r>
              <a:rPr lang="en-US" baseline="-25000" dirty="0" smtClean="0">
                <a:solidFill>
                  <a:srgbClr val="FF0000"/>
                </a:solidFill>
              </a:rPr>
              <a:t>1</a:t>
            </a:r>
            <a:endParaRPr lang="en-US" dirty="0" smtClean="0">
              <a:solidFill>
                <a:srgbClr val="FF0000"/>
              </a:solidFill>
            </a:endParaRPr>
          </a:p>
          <a:p>
            <a:r>
              <a:rPr lang="en-US" dirty="0" smtClean="0">
                <a:solidFill>
                  <a:srgbClr val="0000FF"/>
                </a:solidFill>
              </a:rPr>
              <a:t>Transverse relaxation</a:t>
            </a:r>
          </a:p>
          <a:p>
            <a:pPr lvl="1"/>
            <a:r>
              <a:rPr lang="en-US" dirty="0" smtClean="0">
                <a:solidFill>
                  <a:srgbClr val="0000FF"/>
                </a:solidFill>
              </a:rPr>
              <a:t>Loss of </a:t>
            </a:r>
            <a:r>
              <a:rPr lang="en-US" dirty="0" err="1" smtClean="0">
                <a:solidFill>
                  <a:srgbClr val="0000FF"/>
                </a:solidFill>
              </a:rPr>
              <a:t>M</a:t>
            </a:r>
            <a:r>
              <a:rPr lang="en-US" baseline="-25000" dirty="0" err="1" smtClean="0">
                <a:solidFill>
                  <a:srgbClr val="0000FF"/>
                </a:solidFill>
              </a:rPr>
              <a:t>x</a:t>
            </a:r>
            <a:endParaRPr lang="en-US" dirty="0" smtClean="0">
              <a:solidFill>
                <a:srgbClr val="0000FF"/>
              </a:solidFill>
            </a:endParaRPr>
          </a:p>
          <a:p>
            <a:pPr lvl="1"/>
            <a:r>
              <a:rPr lang="en-US" dirty="0" smtClean="0">
                <a:solidFill>
                  <a:srgbClr val="0000FF"/>
                </a:solidFill>
              </a:rPr>
              <a:t>Rate = 1/T</a:t>
            </a:r>
            <a:r>
              <a:rPr lang="en-US" baseline="-25000" dirty="0" smtClean="0">
                <a:solidFill>
                  <a:srgbClr val="0000FF"/>
                </a:solidFill>
              </a:rPr>
              <a:t>2</a:t>
            </a:r>
            <a:endParaRPr lang="en-US" dirty="0" smtClean="0">
              <a:solidFill>
                <a:srgbClr val="0000FF"/>
              </a:solidFill>
            </a:endParaRPr>
          </a:p>
        </p:txBody>
      </p:sp>
      <p:sp>
        <p:nvSpPr>
          <p:cNvPr id="49" name="Content Placeholder 48"/>
          <p:cNvSpPr>
            <a:spLocks noGrp="1"/>
          </p:cNvSpPr>
          <p:nvPr>
            <p:ph sz="half" idx="2"/>
          </p:nvPr>
        </p:nvSpPr>
        <p:spPr>
          <a:xfrm>
            <a:off x="4648200" y="1575376"/>
            <a:ext cx="4038600" cy="4525963"/>
          </a:xfrm>
        </p:spPr>
        <p:txBody>
          <a:bodyPr/>
          <a:lstStyle/>
          <a:p>
            <a:endParaRPr lang="en-US" dirty="0"/>
          </a:p>
        </p:txBody>
      </p:sp>
      <p:sp>
        <p:nvSpPr>
          <p:cNvPr id="23" name="Slide Number Placeholder 22"/>
          <p:cNvSpPr>
            <a:spLocks noGrp="1"/>
          </p:cNvSpPr>
          <p:nvPr>
            <p:ph type="sldNum" sz="quarter" idx="12"/>
          </p:nvPr>
        </p:nvSpPr>
        <p:spPr/>
        <p:txBody>
          <a:bodyPr/>
          <a:lstStyle/>
          <a:p>
            <a:fld id="{EA13C654-43DF-0641-8681-53014E850424}" type="slidenum">
              <a:rPr lang="en-US" smtClean="0"/>
              <a:pPr/>
              <a:t>3</a:t>
            </a:fld>
            <a:endParaRPr lang="en-US"/>
          </a:p>
        </p:txBody>
      </p:sp>
      <p:grpSp>
        <p:nvGrpSpPr>
          <p:cNvPr id="2" name="Group 1"/>
          <p:cNvGrpSpPr/>
          <p:nvPr/>
        </p:nvGrpSpPr>
        <p:grpSpPr>
          <a:xfrm>
            <a:off x="4774630" y="1295400"/>
            <a:ext cx="3638352" cy="3471008"/>
            <a:chOff x="4774630" y="1862992"/>
            <a:chExt cx="3638352" cy="3471008"/>
          </a:xfrm>
        </p:grpSpPr>
        <p:sp>
          <p:nvSpPr>
            <p:cNvPr id="25" name="Line 10"/>
            <p:cNvSpPr>
              <a:spLocks noChangeShapeType="1"/>
            </p:cNvSpPr>
            <p:nvPr/>
          </p:nvSpPr>
          <p:spPr bwMode="auto">
            <a:xfrm>
              <a:off x="5498927" y="3902268"/>
              <a:ext cx="2914055" cy="0"/>
            </a:xfrm>
            <a:prstGeom prst="line">
              <a:avLst/>
            </a:prstGeom>
            <a:noFill/>
            <a:ln w="12700">
              <a:solidFill>
                <a:schemeClr val="tx1"/>
              </a:solidFill>
              <a:round/>
              <a:headEnd/>
              <a:tailEnd/>
            </a:ln>
            <a:effectLst/>
          </p:spPr>
          <p:txBody>
            <a:bodyPr wrap="square">
              <a:spAutoFit/>
            </a:bodyPr>
            <a:lstStyle/>
            <a:p>
              <a:endParaRPr lang="en-US"/>
            </a:p>
          </p:txBody>
        </p:sp>
        <p:sp>
          <p:nvSpPr>
            <p:cNvPr id="26" name="Line 11"/>
            <p:cNvSpPr>
              <a:spLocks noChangeShapeType="1"/>
            </p:cNvSpPr>
            <p:nvPr/>
          </p:nvSpPr>
          <p:spPr bwMode="auto">
            <a:xfrm>
              <a:off x="6955954" y="2419945"/>
              <a:ext cx="0" cy="2914055"/>
            </a:xfrm>
            <a:prstGeom prst="line">
              <a:avLst/>
            </a:prstGeom>
            <a:noFill/>
            <a:ln w="12700">
              <a:solidFill>
                <a:schemeClr val="tx1"/>
              </a:solidFill>
              <a:round/>
              <a:headEnd/>
              <a:tailEnd/>
            </a:ln>
            <a:effectLst/>
          </p:spPr>
          <p:txBody>
            <a:bodyPr wrap="square">
              <a:spAutoFit/>
            </a:bodyPr>
            <a:lstStyle/>
            <a:p>
              <a:endParaRPr lang="en-US"/>
            </a:p>
          </p:txBody>
        </p:sp>
        <p:sp>
          <p:nvSpPr>
            <p:cNvPr id="27" name="Line 12"/>
            <p:cNvSpPr>
              <a:spLocks noChangeShapeType="1"/>
            </p:cNvSpPr>
            <p:nvPr/>
          </p:nvSpPr>
          <p:spPr bwMode="auto">
            <a:xfrm flipV="1">
              <a:off x="5741764" y="3902268"/>
              <a:ext cx="1214189" cy="485676"/>
            </a:xfrm>
            <a:prstGeom prst="line">
              <a:avLst/>
            </a:prstGeom>
            <a:noFill/>
            <a:ln w="12700">
              <a:solidFill>
                <a:schemeClr val="tx1"/>
              </a:solidFill>
              <a:round/>
              <a:headEnd/>
              <a:tailEnd/>
            </a:ln>
            <a:effectLst/>
          </p:spPr>
          <p:txBody>
            <a:bodyPr wrap="square">
              <a:spAutoFit/>
            </a:bodyPr>
            <a:lstStyle/>
            <a:p>
              <a:endParaRPr lang="en-US"/>
            </a:p>
          </p:txBody>
        </p:sp>
        <p:sp>
          <p:nvSpPr>
            <p:cNvPr id="28" name="Line 13"/>
            <p:cNvSpPr>
              <a:spLocks noChangeShapeType="1"/>
            </p:cNvSpPr>
            <p:nvPr/>
          </p:nvSpPr>
          <p:spPr bwMode="auto">
            <a:xfrm flipV="1">
              <a:off x="6955954" y="3295174"/>
              <a:ext cx="1214189" cy="607095"/>
            </a:xfrm>
            <a:prstGeom prst="line">
              <a:avLst/>
            </a:prstGeom>
            <a:noFill/>
            <a:ln w="6350">
              <a:solidFill>
                <a:schemeClr val="tx1"/>
              </a:solidFill>
              <a:prstDash val="sysDot"/>
              <a:round/>
              <a:headEnd/>
              <a:tailEnd/>
            </a:ln>
            <a:effectLst/>
          </p:spPr>
          <p:txBody>
            <a:bodyPr wrap="square">
              <a:spAutoFit/>
            </a:bodyPr>
            <a:lstStyle/>
            <a:p>
              <a:endParaRPr lang="en-US"/>
            </a:p>
          </p:txBody>
        </p:sp>
        <p:cxnSp>
          <p:nvCxnSpPr>
            <p:cNvPr id="29" name="Straight Arrow Connector 28"/>
            <p:cNvCxnSpPr>
              <a:stCxn id="28" idx="0"/>
            </p:cNvCxnSpPr>
            <p:nvPr/>
          </p:nvCxnSpPr>
          <p:spPr>
            <a:xfrm rot="5400000" flipH="1" flipV="1">
              <a:off x="6348859" y="3295174"/>
              <a:ext cx="1214189" cy="2530"/>
            </a:xfrm>
            <a:prstGeom prst="straightConnector1">
              <a:avLst/>
            </a:prstGeom>
            <a:ln w="76200" cmpd="sng">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30" name="Up Arrow 29"/>
            <p:cNvSpPr/>
            <p:nvPr/>
          </p:nvSpPr>
          <p:spPr>
            <a:xfrm>
              <a:off x="4774630" y="2219168"/>
              <a:ext cx="728514" cy="1821284"/>
            </a:xfrm>
            <a:prstGeom prst="upArrow">
              <a:avLst/>
            </a:pr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TextBox 30"/>
            <p:cNvSpPr txBox="1"/>
            <p:nvPr/>
          </p:nvSpPr>
          <p:spPr>
            <a:xfrm>
              <a:off x="5357466" y="1862992"/>
              <a:ext cx="586134" cy="584776"/>
            </a:xfrm>
            <a:prstGeom prst="rect">
              <a:avLst/>
            </a:prstGeom>
            <a:noFill/>
          </p:spPr>
          <p:txBody>
            <a:bodyPr wrap="square" rtlCol="0">
              <a:spAutoFit/>
            </a:bodyPr>
            <a:lstStyle/>
            <a:p>
              <a:r>
                <a:rPr lang="en-US" sz="3200" b="1" dirty="0" smtClean="0"/>
                <a:t>B</a:t>
              </a:r>
              <a:r>
                <a:rPr lang="en-US" sz="3200" b="1" baseline="-25000" dirty="0" smtClean="0"/>
                <a:t>0</a:t>
              </a:r>
              <a:endParaRPr lang="en-US" sz="3200" b="1" dirty="0"/>
            </a:p>
          </p:txBody>
        </p:sp>
        <p:sp>
          <p:nvSpPr>
            <p:cNvPr id="32" name="TextBox 31"/>
            <p:cNvSpPr txBox="1"/>
            <p:nvPr/>
          </p:nvSpPr>
          <p:spPr>
            <a:xfrm>
              <a:off x="6248400" y="2243992"/>
              <a:ext cx="960858" cy="584776"/>
            </a:xfrm>
            <a:prstGeom prst="rect">
              <a:avLst/>
            </a:prstGeom>
            <a:noFill/>
          </p:spPr>
          <p:txBody>
            <a:bodyPr wrap="square" rtlCol="0">
              <a:spAutoFit/>
            </a:bodyPr>
            <a:lstStyle/>
            <a:p>
              <a:r>
                <a:rPr lang="en-US" sz="3200" b="1" dirty="0" err="1" smtClean="0">
                  <a:solidFill>
                    <a:srgbClr val="FF0000"/>
                  </a:solidFill>
                </a:rPr>
                <a:t>M</a:t>
              </a:r>
              <a:r>
                <a:rPr lang="en-US" sz="3200" b="1" baseline="-25000" dirty="0" err="1" smtClean="0">
                  <a:solidFill>
                    <a:srgbClr val="FF0000"/>
                  </a:solidFill>
                </a:rPr>
                <a:t>z</a:t>
              </a:r>
              <a:endParaRPr lang="en-US" sz="3200" b="1" dirty="0">
                <a:solidFill>
                  <a:srgbClr val="FF0000"/>
                </a:solidFill>
              </a:endParaRPr>
            </a:p>
          </p:txBody>
        </p:sp>
        <p:cxnSp>
          <p:nvCxnSpPr>
            <p:cNvPr id="33" name="Straight Arrow Connector 32"/>
            <p:cNvCxnSpPr>
              <a:stCxn id="28" idx="0"/>
            </p:cNvCxnSpPr>
            <p:nvPr/>
          </p:nvCxnSpPr>
          <p:spPr>
            <a:xfrm rot="5400000" flipH="1" flipV="1">
              <a:off x="7380920" y="3477302"/>
              <a:ext cx="2530" cy="849933"/>
            </a:xfrm>
            <a:prstGeom prst="straightConnector1">
              <a:avLst/>
            </a:prstGeom>
            <a:ln w="76200" cmpd="sng">
              <a:solidFill>
                <a:srgbClr val="0000FF"/>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stCxn id="28" idx="0"/>
            </p:cNvCxnSpPr>
            <p:nvPr/>
          </p:nvCxnSpPr>
          <p:spPr>
            <a:xfrm rot="5400000" flipH="1" flipV="1">
              <a:off x="6775091" y="2870207"/>
              <a:ext cx="1212924" cy="851198"/>
            </a:xfrm>
            <a:prstGeom prst="straightConnector1">
              <a:avLst/>
            </a:prstGeom>
            <a:ln w="76200" cmpd="sng">
              <a:solidFill>
                <a:srgbClr val="660066"/>
              </a:solidFill>
              <a:tailEnd type="triangle"/>
            </a:ln>
            <a:effectLst/>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7620000" y="3895568"/>
              <a:ext cx="728513" cy="584776"/>
            </a:xfrm>
            <a:prstGeom prst="rect">
              <a:avLst/>
            </a:prstGeom>
            <a:noFill/>
          </p:spPr>
          <p:txBody>
            <a:bodyPr wrap="square" rtlCol="0">
              <a:spAutoFit/>
            </a:bodyPr>
            <a:lstStyle/>
            <a:p>
              <a:r>
                <a:rPr lang="en-US" sz="3200" b="1" dirty="0" err="1" smtClean="0">
                  <a:solidFill>
                    <a:srgbClr val="0000FF"/>
                  </a:solidFill>
                </a:rPr>
                <a:t>M</a:t>
              </a:r>
              <a:r>
                <a:rPr lang="en-US" sz="3200" b="1" baseline="-25000" dirty="0" err="1" smtClean="0">
                  <a:solidFill>
                    <a:srgbClr val="0000FF"/>
                  </a:solidFill>
                </a:rPr>
                <a:t>x</a:t>
              </a:r>
              <a:endParaRPr lang="en-US" sz="3200" b="1" baseline="-25000" dirty="0" smtClean="0">
                <a:solidFill>
                  <a:srgbClr val="0000FF"/>
                </a:solidFill>
              </a:endParaRPr>
            </a:p>
          </p:txBody>
        </p:sp>
        <p:cxnSp>
          <p:nvCxnSpPr>
            <p:cNvPr id="43" name="Straight Connector 42"/>
            <p:cNvCxnSpPr/>
            <p:nvPr/>
          </p:nvCxnSpPr>
          <p:spPr>
            <a:xfrm rot="5400000">
              <a:off x="7204040" y="3292456"/>
              <a:ext cx="1206224" cy="1588"/>
            </a:xfrm>
            <a:prstGeom prst="line">
              <a:avLst/>
            </a:prstGeom>
            <a:ln>
              <a:solidFill>
                <a:srgbClr val="0000FF"/>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flipV="1">
              <a:off x="6957218" y="2689346"/>
              <a:ext cx="849142" cy="792"/>
            </a:xfrm>
            <a:prstGeom prst="line">
              <a:avLst/>
            </a:prstGeom>
            <a:ln>
              <a:solidFill>
                <a:srgbClr val="FF0000"/>
              </a:solidFill>
              <a:prstDash val="sysDash"/>
            </a:ln>
            <a:effectLst/>
          </p:spPr>
          <p:style>
            <a:lnRef idx="2">
              <a:schemeClr val="accent1"/>
            </a:lnRef>
            <a:fillRef idx="0">
              <a:schemeClr val="accent1"/>
            </a:fillRef>
            <a:effectRef idx="1">
              <a:schemeClr val="accent1"/>
            </a:effectRef>
            <a:fontRef idx="minor">
              <a:schemeClr val="tx1"/>
            </a:fontRef>
          </p:style>
        </p:cxnSp>
      </p:grpSp>
      <p:sp>
        <p:nvSpPr>
          <p:cNvPr id="50" name="Title 1"/>
          <p:cNvSpPr>
            <a:spLocks noGrp="1"/>
          </p:cNvSpPr>
          <p:nvPr>
            <p:ph type="title"/>
          </p:nvPr>
        </p:nvSpPr>
        <p:spPr>
          <a:xfrm>
            <a:off x="457200" y="0"/>
            <a:ext cx="8229600" cy="838200"/>
          </a:xfrm>
        </p:spPr>
        <p:txBody>
          <a:bodyPr>
            <a:normAutofit/>
          </a:bodyPr>
          <a:lstStyle/>
          <a:p>
            <a:r>
              <a:rPr lang="en-US" sz="3200" dirty="0" smtClean="0">
                <a:solidFill>
                  <a:srgbClr val="0000FF"/>
                </a:solidFill>
              </a:rPr>
              <a:t>Relaxation mechanisms</a:t>
            </a:r>
            <a:endParaRPr lang="en-US" sz="3200" dirty="0">
              <a:solidFill>
                <a:srgbClr val="0000FF"/>
              </a:solidFill>
            </a:endParaRPr>
          </a:p>
        </p:txBody>
      </p:sp>
      <p:cxnSp>
        <p:nvCxnSpPr>
          <p:cNvPr id="51" name="Straight Connector 50"/>
          <p:cNvCxnSpPr/>
          <p:nvPr/>
        </p:nvCxnSpPr>
        <p:spPr>
          <a:xfrm>
            <a:off x="457200" y="762000"/>
            <a:ext cx="82296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pic>
        <p:nvPicPr>
          <p:cNvPr id="21" name="Picture 20"/>
          <p:cNvPicPr>
            <a:picLocks noChangeAspect="1"/>
          </p:cNvPicPr>
          <p:nvPr/>
        </p:nvPicPr>
        <p:blipFill rotWithShape="1">
          <a:blip r:embed="rId3"/>
          <a:srcRect l="26593" r="31204"/>
          <a:stretch/>
        </p:blipFill>
        <p:spPr>
          <a:xfrm rot="16200000">
            <a:off x="3896784" y="3365236"/>
            <a:ext cx="1350433" cy="4525963"/>
          </a:xfrm>
          <a:prstGeom prst="rect">
            <a:avLst/>
          </a:prstGeom>
        </p:spPr>
      </p:pic>
      <p:sp>
        <p:nvSpPr>
          <p:cNvPr id="24" name="TextBox 23"/>
          <p:cNvSpPr txBox="1"/>
          <p:nvPr/>
        </p:nvSpPr>
        <p:spPr>
          <a:xfrm>
            <a:off x="0" y="6396335"/>
            <a:ext cx="8170144" cy="461665"/>
          </a:xfrm>
          <a:prstGeom prst="rect">
            <a:avLst/>
          </a:prstGeom>
          <a:noFill/>
        </p:spPr>
        <p:txBody>
          <a:bodyPr wrap="square" rtlCol="0">
            <a:spAutoFit/>
          </a:bodyPr>
          <a:lstStyle/>
          <a:p>
            <a:r>
              <a:rPr lang="en-US" sz="1200" dirty="0" smtClean="0"/>
              <a:t>London Evening Standard. http://www.thisislondon.co.uk/health/article-23719642-how-much-do-body-mots-tell-us.do (accessed Nov 2010)</a:t>
            </a:r>
            <a:endParaRPr lang="en-US" sz="1200" dirty="0"/>
          </a:p>
        </p:txBody>
      </p:sp>
    </p:spTree>
    <p:extLst>
      <p:ext uri="{BB962C8B-B14F-4D97-AF65-F5344CB8AC3E}">
        <p14:creationId xmlns:p14="http://schemas.microsoft.com/office/powerpoint/2010/main" val="31923706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A13C654-43DF-0641-8681-53014E850424}" type="slidenum">
              <a:rPr lang="en-US" smtClean="0"/>
              <a:pPr/>
              <a:t>4</a:t>
            </a:fld>
            <a:endParaRPr lang="en-US"/>
          </a:p>
        </p:txBody>
      </p:sp>
      <p:sp>
        <p:nvSpPr>
          <p:cNvPr id="6" name="Title 1"/>
          <p:cNvSpPr txBox="1">
            <a:spLocks/>
          </p:cNvSpPr>
          <p:nvPr/>
        </p:nvSpPr>
        <p:spPr>
          <a:xfrm>
            <a:off x="304800" y="0"/>
            <a:ext cx="8534400" cy="838200"/>
          </a:xfrm>
          <a:prstGeom prst="rect">
            <a:avLst/>
          </a:prstGeom>
        </p:spPr>
        <p:txBody>
          <a:bodyPr vert="horz" lIns="91440" tIns="45720" rIns="91440" bIns="45720" rtlCol="0" anchor="ctr">
            <a:normAutofit fontScale="92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rgbClr val="0000FF"/>
                </a:solidFill>
              </a:rPr>
              <a:t>Paramagnetic properties of metal ions and </a:t>
            </a:r>
            <a:r>
              <a:rPr lang="en-US" sz="3200" baseline="30000" dirty="0" smtClean="0">
                <a:solidFill>
                  <a:srgbClr val="0000FF"/>
                </a:solidFill>
              </a:rPr>
              <a:t>1</a:t>
            </a:r>
            <a:r>
              <a:rPr lang="en-US" sz="3200" dirty="0" smtClean="0">
                <a:solidFill>
                  <a:srgbClr val="0000FF"/>
                </a:solidFill>
              </a:rPr>
              <a:t>H NMR</a:t>
            </a:r>
            <a:endParaRPr lang="en-US" sz="3200" dirty="0">
              <a:solidFill>
                <a:srgbClr val="0000FF"/>
              </a:solidFill>
            </a:endParaRPr>
          </a:p>
        </p:txBody>
      </p:sp>
      <p:cxnSp>
        <p:nvCxnSpPr>
          <p:cNvPr id="7" name="Straight Connector 6"/>
          <p:cNvCxnSpPr/>
          <p:nvPr/>
        </p:nvCxnSpPr>
        <p:spPr>
          <a:xfrm>
            <a:off x="457200" y="762000"/>
            <a:ext cx="82296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grpSp>
        <p:nvGrpSpPr>
          <p:cNvPr id="25" name="Group 24"/>
          <p:cNvGrpSpPr/>
          <p:nvPr/>
        </p:nvGrpSpPr>
        <p:grpSpPr>
          <a:xfrm>
            <a:off x="4572000" y="1583204"/>
            <a:ext cx="4419600" cy="4224992"/>
            <a:chOff x="4572000" y="1600200"/>
            <a:chExt cx="4419600" cy="4224992"/>
          </a:xfrm>
        </p:grpSpPr>
        <p:sp>
          <p:nvSpPr>
            <p:cNvPr id="21" name="TextBox 20"/>
            <p:cNvSpPr txBox="1"/>
            <p:nvPr/>
          </p:nvSpPr>
          <p:spPr>
            <a:xfrm>
              <a:off x="4572000" y="1600200"/>
              <a:ext cx="4419600" cy="1938992"/>
            </a:xfrm>
            <a:prstGeom prst="rect">
              <a:avLst/>
            </a:prstGeom>
            <a:noFill/>
          </p:spPr>
          <p:txBody>
            <a:bodyPr wrap="square" rtlCol="0">
              <a:spAutoFit/>
            </a:bodyPr>
            <a:lstStyle/>
            <a:p>
              <a:r>
                <a:rPr lang="en-US" sz="2400" b="1" dirty="0" smtClean="0">
                  <a:solidFill>
                    <a:srgbClr val="9933CC"/>
                  </a:solidFill>
                </a:rPr>
                <a:t>Relaxation agents:</a:t>
              </a:r>
            </a:p>
            <a:p>
              <a:pPr marL="285750" indent="-285750">
                <a:buFontTx/>
                <a:buChar char="-"/>
              </a:pPr>
              <a:r>
                <a:rPr lang="en-US" sz="2400" dirty="0" smtClean="0"/>
                <a:t>Slow electron spin relaxation (long </a:t>
              </a:r>
              <a:r>
                <a:rPr lang="el-GR" sz="2400" dirty="0" smtClean="0"/>
                <a:t>τ</a:t>
              </a:r>
              <a:r>
                <a:rPr lang="en-US" sz="2400" baseline="-25000" dirty="0" smtClean="0"/>
                <a:t>s</a:t>
              </a:r>
              <a:r>
                <a:rPr lang="en-US" sz="2400" dirty="0" smtClean="0"/>
                <a:t>) more in tune with proton </a:t>
              </a:r>
              <a:r>
                <a:rPr lang="en-US" sz="2400" dirty="0" err="1" smtClean="0"/>
                <a:t>Larmor</a:t>
              </a:r>
              <a:r>
                <a:rPr lang="en-US" sz="2400" dirty="0" smtClean="0"/>
                <a:t> frequency</a:t>
              </a:r>
            </a:p>
            <a:p>
              <a:pPr marL="285750" indent="-285750">
                <a:buFontTx/>
                <a:buChar char="-"/>
              </a:pPr>
              <a:r>
                <a:rPr lang="en-US" sz="2400" dirty="0" smtClean="0"/>
                <a:t>Broad proton resonances</a:t>
              </a:r>
              <a:endParaRPr lang="en-US" sz="2400" dirty="0"/>
            </a:p>
          </p:txBody>
        </p:sp>
        <p:sp>
          <p:nvSpPr>
            <p:cNvPr id="22" name="TextBox 21"/>
            <p:cNvSpPr txBox="1"/>
            <p:nvPr/>
          </p:nvSpPr>
          <p:spPr>
            <a:xfrm>
              <a:off x="4572000" y="3886200"/>
              <a:ext cx="4419600" cy="1938992"/>
            </a:xfrm>
            <a:prstGeom prst="rect">
              <a:avLst/>
            </a:prstGeom>
            <a:noFill/>
          </p:spPr>
          <p:txBody>
            <a:bodyPr wrap="square" rtlCol="0">
              <a:spAutoFit/>
            </a:bodyPr>
            <a:lstStyle/>
            <a:p>
              <a:r>
                <a:rPr lang="en-US" sz="2400" b="1" dirty="0" smtClean="0">
                  <a:solidFill>
                    <a:srgbClr val="FF0000"/>
                  </a:solidFill>
                </a:rPr>
                <a:t>Shift agents:</a:t>
              </a:r>
            </a:p>
            <a:p>
              <a:pPr marL="285750" indent="-285750">
                <a:buFontTx/>
                <a:buChar char="-"/>
              </a:pPr>
              <a:r>
                <a:rPr lang="en-US" sz="2400" dirty="0" smtClean="0"/>
                <a:t>Rapid electron spin relaxation (short </a:t>
              </a:r>
              <a:r>
                <a:rPr lang="el-GR" sz="2400" dirty="0" smtClean="0"/>
                <a:t>τ</a:t>
              </a:r>
              <a:r>
                <a:rPr lang="en-US" sz="2400" baseline="-25000" dirty="0" smtClean="0"/>
                <a:t>s</a:t>
              </a:r>
              <a:r>
                <a:rPr lang="en-US" sz="2400" dirty="0" smtClean="0"/>
                <a:t>)</a:t>
              </a:r>
            </a:p>
            <a:p>
              <a:pPr marL="285750" indent="-285750">
                <a:buFontTx/>
                <a:buChar char="-"/>
              </a:pPr>
              <a:r>
                <a:rPr lang="en-US" sz="2400" dirty="0" smtClean="0"/>
                <a:t>Sharp proton resonances that are highly shifted</a:t>
              </a:r>
            </a:p>
          </p:txBody>
        </p:sp>
      </p:grpSp>
      <p:sp>
        <p:nvSpPr>
          <p:cNvPr id="24" name="TextBox 23"/>
          <p:cNvSpPr txBox="1"/>
          <p:nvPr/>
        </p:nvSpPr>
        <p:spPr>
          <a:xfrm>
            <a:off x="0" y="6553200"/>
            <a:ext cx="6781800" cy="276999"/>
          </a:xfrm>
          <a:prstGeom prst="rect">
            <a:avLst/>
          </a:prstGeom>
          <a:noFill/>
        </p:spPr>
        <p:txBody>
          <a:bodyPr wrap="square" rtlCol="0">
            <a:spAutoFit/>
          </a:bodyPr>
          <a:lstStyle/>
          <a:p>
            <a:r>
              <a:rPr lang="en-US" sz="1200" dirty="0" err="1" smtClean="0"/>
              <a:t>Bertini</a:t>
            </a:r>
            <a:r>
              <a:rPr lang="en-US" sz="1200" dirty="0" smtClean="0"/>
              <a:t>, I.; </a:t>
            </a:r>
            <a:r>
              <a:rPr lang="en-US" sz="1200" dirty="0" err="1" smtClean="0"/>
              <a:t>Turano</a:t>
            </a:r>
            <a:r>
              <a:rPr lang="en-US" sz="1200" dirty="0" smtClean="0"/>
              <a:t>, P.; Villa, A. J. </a:t>
            </a:r>
            <a:r>
              <a:rPr lang="en-US" sz="1200" i="1" dirty="0" smtClean="0"/>
              <a:t>Chem. Rev..</a:t>
            </a:r>
            <a:r>
              <a:rPr lang="en-US" sz="1200" dirty="0" smtClean="0"/>
              <a:t> </a:t>
            </a:r>
            <a:r>
              <a:rPr lang="en-US" sz="1200" b="1" dirty="0" smtClean="0"/>
              <a:t>1993</a:t>
            </a:r>
            <a:r>
              <a:rPr lang="en-US" sz="1200" b="1" dirty="0" smtClean="0"/>
              <a:t>,</a:t>
            </a:r>
            <a:r>
              <a:rPr lang="en-US" sz="1200" dirty="0" smtClean="0"/>
              <a:t> </a:t>
            </a:r>
            <a:r>
              <a:rPr lang="en-US" sz="1200" i="1" dirty="0" smtClean="0"/>
              <a:t>93,</a:t>
            </a:r>
            <a:r>
              <a:rPr lang="en-US" sz="1200" dirty="0" smtClean="0"/>
              <a:t> 2833-2932.</a:t>
            </a:r>
            <a:endParaRPr lang="en-US" sz="1200" dirty="0"/>
          </a:p>
        </p:txBody>
      </p:sp>
      <p:pic>
        <p:nvPicPr>
          <p:cNvPr id="26" name="Picture 25" descr="Untitled 3.001.jpg"/>
          <p:cNvPicPr>
            <a:picLocks noChangeAspect="1"/>
          </p:cNvPicPr>
          <p:nvPr/>
        </p:nvPicPr>
        <p:blipFill rotWithShape="1">
          <a:blip r:embed="rId3">
            <a:extLst>
              <a:ext uri="{28A0092B-C50C-407E-A947-70E740481C1C}">
                <a14:useLocalDpi xmlns:a14="http://schemas.microsoft.com/office/drawing/2010/main" val="0"/>
              </a:ext>
            </a:extLst>
          </a:blip>
          <a:srcRect l="9306" t="12222" r="50694" b="12407"/>
          <a:stretch/>
        </p:blipFill>
        <p:spPr>
          <a:xfrm>
            <a:off x="304800" y="985044"/>
            <a:ext cx="3886200" cy="5491956"/>
          </a:xfrm>
          <a:prstGeom prst="rect">
            <a:avLst/>
          </a:prstGeom>
        </p:spPr>
      </p:pic>
    </p:spTree>
    <p:extLst>
      <p:ext uri="{BB962C8B-B14F-4D97-AF65-F5344CB8AC3E}">
        <p14:creationId xmlns:p14="http://schemas.microsoft.com/office/powerpoint/2010/main" val="133311441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A13C654-43DF-0641-8681-53014E850424}" type="slidenum">
              <a:rPr lang="en-US" smtClean="0"/>
              <a:pPr/>
              <a:t>5</a:t>
            </a:fld>
            <a:endParaRPr lang="en-US"/>
          </a:p>
        </p:txBody>
      </p:sp>
      <p:sp>
        <p:nvSpPr>
          <p:cNvPr id="6" name="Title 1"/>
          <p:cNvSpPr txBox="1">
            <a:spLocks/>
          </p:cNvSpPr>
          <p:nvPr/>
        </p:nvSpPr>
        <p:spPr>
          <a:xfrm>
            <a:off x="304800" y="0"/>
            <a:ext cx="8534400" cy="8382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rgbClr val="0000FF"/>
                </a:solidFill>
              </a:rPr>
              <a:t>Paramagnetic induced </a:t>
            </a:r>
            <a:r>
              <a:rPr lang="en-US" sz="3200" baseline="30000" dirty="0" smtClean="0">
                <a:solidFill>
                  <a:srgbClr val="0000FF"/>
                </a:solidFill>
              </a:rPr>
              <a:t>1</a:t>
            </a:r>
            <a:r>
              <a:rPr lang="en-US" sz="3200" dirty="0" smtClean="0">
                <a:solidFill>
                  <a:srgbClr val="0000FF"/>
                </a:solidFill>
              </a:rPr>
              <a:t>H shifts</a:t>
            </a:r>
            <a:endParaRPr lang="en-US" sz="3200" dirty="0">
              <a:solidFill>
                <a:srgbClr val="0000FF"/>
              </a:solidFill>
            </a:endParaRPr>
          </a:p>
        </p:txBody>
      </p:sp>
      <p:cxnSp>
        <p:nvCxnSpPr>
          <p:cNvPr id="7" name="Straight Connector 6"/>
          <p:cNvCxnSpPr/>
          <p:nvPr/>
        </p:nvCxnSpPr>
        <p:spPr>
          <a:xfrm>
            <a:off x="457200" y="762000"/>
            <a:ext cx="82296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457200" y="2961585"/>
            <a:ext cx="8229599" cy="830997"/>
          </a:xfrm>
          <a:prstGeom prst="rect">
            <a:avLst/>
          </a:prstGeom>
          <a:noFill/>
          <a:ln w="19050" cmpd="sng">
            <a:solidFill>
              <a:srgbClr val="0000FF"/>
            </a:solidFill>
          </a:ln>
        </p:spPr>
        <p:txBody>
          <a:bodyPr wrap="square" rtlCol="0">
            <a:spAutoFit/>
          </a:bodyPr>
          <a:lstStyle/>
          <a:p>
            <a:pPr algn="just"/>
            <a:r>
              <a:rPr lang="en-US" sz="2400" dirty="0" err="1" smtClean="0"/>
              <a:t>Pseudocontact</a:t>
            </a:r>
            <a:r>
              <a:rPr lang="en-US" sz="2400" dirty="0" smtClean="0"/>
              <a:t> shifts originate due to through-space dipolar interactions between unpaired electrons and the nucleus.</a:t>
            </a:r>
            <a:endParaRPr lang="en-US" sz="2400" dirty="0"/>
          </a:p>
        </p:txBody>
      </p:sp>
      <p:sp>
        <p:nvSpPr>
          <p:cNvPr id="13" name="TextBox 12"/>
          <p:cNvSpPr txBox="1"/>
          <p:nvPr/>
        </p:nvSpPr>
        <p:spPr>
          <a:xfrm>
            <a:off x="457200" y="4417367"/>
            <a:ext cx="8229599" cy="1938992"/>
          </a:xfrm>
          <a:prstGeom prst="rect">
            <a:avLst/>
          </a:prstGeom>
          <a:noFill/>
          <a:ln w="19050" cmpd="sng">
            <a:solidFill>
              <a:srgbClr val="FF0000"/>
            </a:solidFill>
          </a:ln>
        </p:spPr>
        <p:txBody>
          <a:bodyPr wrap="square" rtlCol="0">
            <a:spAutoFit/>
          </a:bodyPr>
          <a:lstStyle/>
          <a:p>
            <a:pPr algn="just"/>
            <a:r>
              <a:rPr lang="en-US" sz="2400" dirty="0" smtClean="0"/>
              <a:t>Contact shifts originate from through-bond interactions between unpaired electrons and the nucleus in question. </a:t>
            </a:r>
            <a:r>
              <a:rPr lang="en-US" sz="2400" dirty="0" smtClean="0">
                <a:solidFill>
                  <a:srgbClr val="FF0000"/>
                </a:solidFill>
              </a:rPr>
              <a:t>This phenomenon is more significant for transition metals than for lanthanides owing to the increased covalent bonding between ligands and the valence </a:t>
            </a:r>
            <a:r>
              <a:rPr lang="en-US" sz="2400" i="1" dirty="0" smtClean="0">
                <a:solidFill>
                  <a:srgbClr val="FF0000"/>
                </a:solidFill>
              </a:rPr>
              <a:t>d</a:t>
            </a:r>
            <a:r>
              <a:rPr lang="en-US" sz="2400" dirty="0" smtClean="0">
                <a:solidFill>
                  <a:srgbClr val="FF0000"/>
                </a:solidFill>
              </a:rPr>
              <a:t> orbitals.</a:t>
            </a:r>
            <a:endParaRPr lang="en-US" sz="2400" dirty="0">
              <a:solidFill>
                <a:srgbClr val="FF0000"/>
              </a:solidFill>
            </a:endParaRPr>
          </a:p>
        </p:txBody>
      </p:sp>
      <p:grpSp>
        <p:nvGrpSpPr>
          <p:cNvPr id="17" name="Group 16"/>
          <p:cNvGrpSpPr/>
          <p:nvPr/>
        </p:nvGrpSpPr>
        <p:grpSpPr>
          <a:xfrm>
            <a:off x="1930400" y="1524000"/>
            <a:ext cx="5283200" cy="812800"/>
            <a:chOff x="1930400" y="1524000"/>
            <a:chExt cx="5283200" cy="812800"/>
          </a:xfrm>
        </p:grpSpPr>
        <p:graphicFrame>
          <p:nvGraphicFramePr>
            <p:cNvPr id="11" name="Object 10"/>
            <p:cNvGraphicFramePr>
              <a:graphicFrameLocks noChangeAspect="1"/>
            </p:cNvGraphicFramePr>
            <p:nvPr>
              <p:extLst>
                <p:ext uri="{D42A27DB-BD31-4B8C-83A1-F6EECF244321}">
                  <p14:modId xmlns:p14="http://schemas.microsoft.com/office/powerpoint/2010/main" val="3240330989"/>
                </p:ext>
              </p:extLst>
            </p:nvPr>
          </p:nvGraphicFramePr>
          <p:xfrm>
            <a:off x="1930400" y="1524000"/>
            <a:ext cx="5283200" cy="812800"/>
          </p:xfrm>
          <a:graphic>
            <a:graphicData uri="http://schemas.openxmlformats.org/presentationml/2006/ole">
              <mc:AlternateContent xmlns:mc="http://schemas.openxmlformats.org/markup-compatibility/2006">
                <mc:Choice xmlns:v="urn:schemas-microsoft-com:vml" Requires="v">
                  <p:oleObj spid="_x0000_s1032" name="Equation" r:id="rId3" imgW="1651000" imgH="254000" progId="Equation.3">
                    <p:embed/>
                  </p:oleObj>
                </mc:Choice>
                <mc:Fallback>
                  <p:oleObj name="Equation" r:id="rId3" imgW="1651000" imgH="254000" progId="Equation.3">
                    <p:embed/>
                    <p:pic>
                      <p:nvPicPr>
                        <p:cNvPr id="0" name=""/>
                        <p:cNvPicPr/>
                        <p:nvPr/>
                      </p:nvPicPr>
                      <p:blipFill>
                        <a:blip r:embed="rId4"/>
                        <a:stretch>
                          <a:fillRect/>
                        </a:stretch>
                      </p:blipFill>
                      <p:spPr>
                        <a:xfrm>
                          <a:off x="1930400" y="1524000"/>
                          <a:ext cx="5283200" cy="812800"/>
                        </a:xfrm>
                        <a:prstGeom prst="rect">
                          <a:avLst/>
                        </a:prstGeom>
                      </p:spPr>
                    </p:pic>
                  </p:oleObj>
                </mc:Fallback>
              </mc:AlternateContent>
            </a:graphicData>
          </a:graphic>
        </p:graphicFrame>
        <p:sp>
          <p:nvSpPr>
            <p:cNvPr id="14" name="Rectangle 13"/>
            <p:cNvSpPr/>
            <p:nvPr/>
          </p:nvSpPr>
          <p:spPr>
            <a:xfrm>
              <a:off x="4343400" y="1600200"/>
              <a:ext cx="1200150" cy="685800"/>
            </a:xfrm>
            <a:prstGeom prst="rect">
              <a:avLst/>
            </a:prstGeom>
            <a:noFill/>
            <a:ln w="190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5953125" y="1600200"/>
              <a:ext cx="1200150" cy="685800"/>
            </a:xfrm>
            <a:prstGeom prst="rect">
              <a:avLst/>
            </a:prstGeom>
            <a:noFill/>
            <a:ln w="1905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144109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525963"/>
          </a:xfrm>
          <a:effectLst/>
        </p:spPr>
        <p:txBody>
          <a:bodyPr/>
          <a:lstStyle/>
          <a:p>
            <a:endParaRPr lang="en-US" dirty="0"/>
          </a:p>
        </p:txBody>
      </p:sp>
      <p:cxnSp>
        <p:nvCxnSpPr>
          <p:cNvPr id="39" name="Straight Connector 38"/>
          <p:cNvCxnSpPr/>
          <p:nvPr/>
        </p:nvCxnSpPr>
        <p:spPr>
          <a:xfrm>
            <a:off x="304800" y="2208212"/>
            <a:ext cx="762000" cy="1588"/>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304800" y="1598612"/>
            <a:ext cx="762000" cy="1588"/>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1676400" y="2206624"/>
            <a:ext cx="762000" cy="1588"/>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1676400" y="1598612"/>
            <a:ext cx="762000" cy="1588"/>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a:off x="3505200" y="2209800"/>
            <a:ext cx="762000" cy="1588"/>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a:off x="3505200" y="1600200"/>
            <a:ext cx="762000" cy="1588"/>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4876800" y="2208212"/>
            <a:ext cx="762000" cy="1588"/>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a:off x="4876800" y="1600200"/>
            <a:ext cx="762000" cy="1588"/>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a:off x="6705600" y="2205036"/>
            <a:ext cx="762000" cy="1588"/>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a:off x="6705600" y="1595436"/>
            <a:ext cx="762000" cy="1588"/>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a:off x="8077200" y="2203448"/>
            <a:ext cx="762000" cy="1588"/>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a:off x="8077200" y="1595436"/>
            <a:ext cx="762000" cy="1588"/>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7" name="Straight Arrow Connector 76"/>
          <p:cNvCxnSpPr/>
          <p:nvPr/>
        </p:nvCxnSpPr>
        <p:spPr>
          <a:xfrm rot="5400000">
            <a:off x="1828800" y="1601391"/>
            <a:ext cx="456406" cy="794"/>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9" name="Straight Arrow Connector 78"/>
          <p:cNvCxnSpPr/>
          <p:nvPr/>
        </p:nvCxnSpPr>
        <p:spPr>
          <a:xfrm rot="5400000">
            <a:off x="457200" y="1599406"/>
            <a:ext cx="456406" cy="794"/>
          </a:xfrm>
          <a:prstGeom prst="straightConnector1">
            <a:avLst/>
          </a:prstGeom>
          <a:ln>
            <a:solidFill>
              <a:srgbClr val="0000FF"/>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80" name="Straight Arrow Connector 79"/>
          <p:cNvCxnSpPr/>
          <p:nvPr/>
        </p:nvCxnSpPr>
        <p:spPr>
          <a:xfrm rot="5400000">
            <a:off x="5029200" y="1599406"/>
            <a:ext cx="456406" cy="794"/>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81" name="Straight Arrow Connector 80"/>
          <p:cNvCxnSpPr/>
          <p:nvPr/>
        </p:nvCxnSpPr>
        <p:spPr>
          <a:xfrm rot="16200000" flipV="1">
            <a:off x="457994" y="2209800"/>
            <a:ext cx="456406" cy="794"/>
          </a:xfrm>
          <a:prstGeom prst="straightConnector1">
            <a:avLst/>
          </a:prstGeom>
          <a:ln>
            <a:solidFill>
              <a:srgbClr val="0000FF"/>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82" name="Straight Arrow Connector 81"/>
          <p:cNvCxnSpPr/>
          <p:nvPr/>
        </p:nvCxnSpPr>
        <p:spPr>
          <a:xfrm rot="16200000" flipV="1">
            <a:off x="610394" y="2209006"/>
            <a:ext cx="456406" cy="794"/>
          </a:xfrm>
          <a:prstGeom prst="straightConnector1">
            <a:avLst/>
          </a:prstGeom>
          <a:ln>
            <a:solidFill>
              <a:srgbClr val="0000FF"/>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83" name="Straight Arrow Connector 82"/>
          <p:cNvCxnSpPr/>
          <p:nvPr/>
        </p:nvCxnSpPr>
        <p:spPr>
          <a:xfrm rot="16200000" flipV="1">
            <a:off x="762794" y="2209006"/>
            <a:ext cx="456406" cy="794"/>
          </a:xfrm>
          <a:prstGeom prst="straightConnector1">
            <a:avLst/>
          </a:prstGeom>
          <a:ln>
            <a:solidFill>
              <a:srgbClr val="0000FF"/>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84" name="Straight Arrow Connector 83"/>
          <p:cNvCxnSpPr/>
          <p:nvPr/>
        </p:nvCxnSpPr>
        <p:spPr>
          <a:xfrm rot="16200000" flipV="1">
            <a:off x="153194" y="2209006"/>
            <a:ext cx="456406" cy="794"/>
          </a:xfrm>
          <a:prstGeom prst="straightConnector1">
            <a:avLst/>
          </a:prstGeom>
          <a:ln>
            <a:solidFill>
              <a:srgbClr val="0000FF"/>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85" name="Straight Arrow Connector 84"/>
          <p:cNvCxnSpPr/>
          <p:nvPr/>
        </p:nvCxnSpPr>
        <p:spPr>
          <a:xfrm rot="16200000" flipV="1">
            <a:off x="304800" y="2209800"/>
            <a:ext cx="456406" cy="794"/>
          </a:xfrm>
          <a:prstGeom prst="straightConnector1">
            <a:avLst/>
          </a:prstGeom>
          <a:ln>
            <a:solidFill>
              <a:srgbClr val="0000FF"/>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86" name="Straight Arrow Connector 85"/>
          <p:cNvCxnSpPr/>
          <p:nvPr/>
        </p:nvCxnSpPr>
        <p:spPr>
          <a:xfrm rot="16200000" flipV="1">
            <a:off x="1828800" y="2209800"/>
            <a:ext cx="456406" cy="794"/>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87" name="Straight Arrow Connector 86"/>
          <p:cNvCxnSpPr/>
          <p:nvPr/>
        </p:nvCxnSpPr>
        <p:spPr>
          <a:xfrm rot="16200000" flipV="1">
            <a:off x="1981200" y="2209006"/>
            <a:ext cx="456406" cy="794"/>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88" name="Straight Arrow Connector 87"/>
          <p:cNvCxnSpPr/>
          <p:nvPr/>
        </p:nvCxnSpPr>
        <p:spPr>
          <a:xfrm rot="16200000" flipV="1">
            <a:off x="2133600" y="2209006"/>
            <a:ext cx="456406" cy="794"/>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89" name="Straight Arrow Connector 88"/>
          <p:cNvCxnSpPr/>
          <p:nvPr/>
        </p:nvCxnSpPr>
        <p:spPr>
          <a:xfrm rot="16200000" flipV="1">
            <a:off x="1524000" y="2209006"/>
            <a:ext cx="456406" cy="794"/>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90" name="Straight Arrow Connector 89"/>
          <p:cNvCxnSpPr/>
          <p:nvPr/>
        </p:nvCxnSpPr>
        <p:spPr>
          <a:xfrm rot="16200000" flipV="1">
            <a:off x="1675606" y="2209800"/>
            <a:ext cx="456406" cy="794"/>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91" name="Straight Arrow Connector 90"/>
          <p:cNvCxnSpPr/>
          <p:nvPr/>
        </p:nvCxnSpPr>
        <p:spPr>
          <a:xfrm rot="16200000" flipV="1">
            <a:off x="5029200" y="2209801"/>
            <a:ext cx="456406" cy="794"/>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92" name="Straight Arrow Connector 91"/>
          <p:cNvCxnSpPr/>
          <p:nvPr/>
        </p:nvCxnSpPr>
        <p:spPr>
          <a:xfrm rot="16200000" flipV="1">
            <a:off x="5181600" y="2209007"/>
            <a:ext cx="456406" cy="794"/>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93" name="Straight Arrow Connector 92"/>
          <p:cNvCxnSpPr/>
          <p:nvPr/>
        </p:nvCxnSpPr>
        <p:spPr>
          <a:xfrm rot="16200000" flipV="1">
            <a:off x="5334000" y="2209007"/>
            <a:ext cx="456406" cy="794"/>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94" name="Straight Arrow Connector 93"/>
          <p:cNvCxnSpPr/>
          <p:nvPr/>
        </p:nvCxnSpPr>
        <p:spPr>
          <a:xfrm rot="16200000" flipV="1">
            <a:off x="4724400" y="2209007"/>
            <a:ext cx="456406" cy="794"/>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95" name="Straight Arrow Connector 94"/>
          <p:cNvCxnSpPr/>
          <p:nvPr/>
        </p:nvCxnSpPr>
        <p:spPr>
          <a:xfrm rot="16200000" flipV="1">
            <a:off x="4876006" y="2209801"/>
            <a:ext cx="456406" cy="794"/>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96" name="Straight Arrow Connector 95"/>
          <p:cNvCxnSpPr/>
          <p:nvPr/>
        </p:nvCxnSpPr>
        <p:spPr>
          <a:xfrm rot="16200000" flipV="1">
            <a:off x="3659188" y="2209800"/>
            <a:ext cx="456406" cy="794"/>
          </a:xfrm>
          <a:prstGeom prst="straightConnector1">
            <a:avLst/>
          </a:prstGeom>
          <a:ln>
            <a:solidFill>
              <a:srgbClr val="0000FF"/>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97" name="Straight Arrow Connector 96"/>
          <p:cNvCxnSpPr/>
          <p:nvPr/>
        </p:nvCxnSpPr>
        <p:spPr>
          <a:xfrm rot="16200000" flipV="1">
            <a:off x="3886200" y="2209006"/>
            <a:ext cx="456406" cy="794"/>
          </a:xfrm>
          <a:prstGeom prst="straightConnector1">
            <a:avLst/>
          </a:prstGeom>
          <a:ln>
            <a:solidFill>
              <a:srgbClr val="0000FF"/>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00" name="Straight Arrow Connector 99"/>
          <p:cNvCxnSpPr/>
          <p:nvPr/>
        </p:nvCxnSpPr>
        <p:spPr>
          <a:xfrm rot="16200000" flipV="1">
            <a:off x="3429795" y="2209800"/>
            <a:ext cx="456406" cy="794"/>
          </a:xfrm>
          <a:prstGeom prst="straightConnector1">
            <a:avLst/>
          </a:prstGeom>
          <a:ln>
            <a:solidFill>
              <a:srgbClr val="0000FF"/>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01" name="Straight Arrow Connector 100"/>
          <p:cNvCxnSpPr/>
          <p:nvPr/>
        </p:nvCxnSpPr>
        <p:spPr>
          <a:xfrm rot="5400000">
            <a:off x="3659187" y="1600200"/>
            <a:ext cx="456406" cy="794"/>
          </a:xfrm>
          <a:prstGeom prst="straightConnector1">
            <a:avLst/>
          </a:prstGeom>
          <a:ln>
            <a:solidFill>
              <a:srgbClr val="0000FF"/>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02" name="Straight Arrow Connector 101"/>
          <p:cNvCxnSpPr/>
          <p:nvPr/>
        </p:nvCxnSpPr>
        <p:spPr>
          <a:xfrm rot="5400000">
            <a:off x="3886199" y="1599406"/>
            <a:ext cx="456406" cy="794"/>
          </a:xfrm>
          <a:prstGeom prst="straightConnector1">
            <a:avLst/>
          </a:prstGeom>
          <a:ln>
            <a:solidFill>
              <a:srgbClr val="0000FF"/>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03" name="Straight Arrow Connector 102"/>
          <p:cNvCxnSpPr/>
          <p:nvPr/>
        </p:nvCxnSpPr>
        <p:spPr>
          <a:xfrm rot="5400000">
            <a:off x="3429794" y="1600200"/>
            <a:ext cx="456406" cy="794"/>
          </a:xfrm>
          <a:prstGeom prst="straightConnector1">
            <a:avLst/>
          </a:prstGeom>
          <a:ln>
            <a:solidFill>
              <a:srgbClr val="0000FF"/>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04" name="Straight Arrow Connector 103"/>
          <p:cNvCxnSpPr/>
          <p:nvPr/>
        </p:nvCxnSpPr>
        <p:spPr>
          <a:xfrm rot="5400000">
            <a:off x="6859588" y="1600200"/>
            <a:ext cx="456406" cy="794"/>
          </a:xfrm>
          <a:prstGeom prst="straightConnector1">
            <a:avLst/>
          </a:prstGeom>
          <a:ln>
            <a:solidFill>
              <a:srgbClr val="0000FF"/>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05" name="Straight Arrow Connector 104"/>
          <p:cNvCxnSpPr/>
          <p:nvPr/>
        </p:nvCxnSpPr>
        <p:spPr>
          <a:xfrm rot="5400000">
            <a:off x="7086600" y="1599406"/>
            <a:ext cx="456406" cy="794"/>
          </a:xfrm>
          <a:prstGeom prst="straightConnector1">
            <a:avLst/>
          </a:prstGeom>
          <a:ln>
            <a:solidFill>
              <a:srgbClr val="0000FF"/>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06" name="Straight Arrow Connector 105"/>
          <p:cNvCxnSpPr/>
          <p:nvPr/>
        </p:nvCxnSpPr>
        <p:spPr>
          <a:xfrm rot="5400000">
            <a:off x="6630195" y="1600200"/>
            <a:ext cx="456406" cy="794"/>
          </a:xfrm>
          <a:prstGeom prst="straightConnector1">
            <a:avLst/>
          </a:prstGeom>
          <a:ln>
            <a:solidFill>
              <a:srgbClr val="0000FF"/>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07" name="Straight Arrow Connector 106"/>
          <p:cNvCxnSpPr/>
          <p:nvPr/>
        </p:nvCxnSpPr>
        <p:spPr>
          <a:xfrm rot="16200000" flipV="1">
            <a:off x="6859587" y="2209800"/>
            <a:ext cx="456406" cy="794"/>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08" name="Straight Arrow Connector 107"/>
          <p:cNvCxnSpPr/>
          <p:nvPr/>
        </p:nvCxnSpPr>
        <p:spPr>
          <a:xfrm rot="16200000" flipV="1">
            <a:off x="7086599" y="2209006"/>
            <a:ext cx="456406" cy="794"/>
          </a:xfrm>
          <a:prstGeom prst="straightConnector1">
            <a:avLst/>
          </a:prstGeom>
          <a:ln>
            <a:solidFill>
              <a:srgbClr val="0000FF"/>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09" name="Straight Arrow Connector 108"/>
          <p:cNvCxnSpPr/>
          <p:nvPr/>
        </p:nvCxnSpPr>
        <p:spPr>
          <a:xfrm rot="16200000" flipV="1">
            <a:off x="6630194" y="2209800"/>
            <a:ext cx="456406" cy="794"/>
          </a:xfrm>
          <a:prstGeom prst="straightConnector1">
            <a:avLst/>
          </a:prstGeom>
          <a:ln>
            <a:solidFill>
              <a:srgbClr val="0000FF"/>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10" name="Straight Arrow Connector 109"/>
          <p:cNvCxnSpPr/>
          <p:nvPr/>
        </p:nvCxnSpPr>
        <p:spPr>
          <a:xfrm rot="16200000" flipV="1">
            <a:off x="8153400" y="2209801"/>
            <a:ext cx="456406" cy="794"/>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11" name="Straight Arrow Connector 110"/>
          <p:cNvCxnSpPr/>
          <p:nvPr/>
        </p:nvCxnSpPr>
        <p:spPr>
          <a:xfrm rot="16200000" flipV="1">
            <a:off x="8458994" y="2209007"/>
            <a:ext cx="456406" cy="794"/>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12" name="Straight Arrow Connector 111"/>
          <p:cNvCxnSpPr/>
          <p:nvPr/>
        </p:nvCxnSpPr>
        <p:spPr>
          <a:xfrm rot="16200000" flipV="1">
            <a:off x="8001000" y="2209801"/>
            <a:ext cx="456406" cy="794"/>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13" name="Straight Arrow Connector 112"/>
          <p:cNvCxnSpPr/>
          <p:nvPr/>
        </p:nvCxnSpPr>
        <p:spPr>
          <a:xfrm rot="16200000" flipV="1">
            <a:off x="8306594" y="2209006"/>
            <a:ext cx="456406" cy="794"/>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18" name="Straight Arrow Connector 117"/>
          <p:cNvCxnSpPr/>
          <p:nvPr/>
        </p:nvCxnSpPr>
        <p:spPr>
          <a:xfrm rot="5400000">
            <a:off x="8154194" y="1600201"/>
            <a:ext cx="456406" cy="794"/>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19" name="Straight Arrow Connector 118"/>
          <p:cNvCxnSpPr/>
          <p:nvPr/>
        </p:nvCxnSpPr>
        <p:spPr>
          <a:xfrm rot="5400000">
            <a:off x="8306594" y="1599406"/>
            <a:ext cx="456406" cy="794"/>
          </a:xfrm>
          <a:prstGeom prst="straightConnector1">
            <a:avLst/>
          </a:prstGeom>
          <a:ln>
            <a:solidFill>
              <a:srgbClr val="0000FF"/>
            </a:solidFill>
            <a:tailEnd type="triangle"/>
          </a:ln>
          <a:effectLst/>
        </p:spPr>
        <p:style>
          <a:lnRef idx="2">
            <a:schemeClr val="accent1"/>
          </a:lnRef>
          <a:fillRef idx="0">
            <a:schemeClr val="accent1"/>
          </a:fillRef>
          <a:effectRef idx="1">
            <a:schemeClr val="accent1"/>
          </a:effectRef>
          <a:fontRef idx="minor">
            <a:schemeClr val="tx1"/>
          </a:fontRef>
        </p:style>
      </p:cxnSp>
      <p:sp>
        <p:nvSpPr>
          <p:cNvPr id="120" name="Isosceles Triangle 119"/>
          <p:cNvSpPr/>
          <p:nvPr/>
        </p:nvSpPr>
        <p:spPr>
          <a:xfrm>
            <a:off x="685800" y="2971801"/>
            <a:ext cx="45719" cy="2971799"/>
          </a:xfrm>
          <a:prstGeom prst="triangle">
            <a:avLst/>
          </a:pr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 name="Isosceles Triangle 120"/>
          <p:cNvSpPr/>
          <p:nvPr/>
        </p:nvSpPr>
        <p:spPr>
          <a:xfrm>
            <a:off x="2057400" y="2971800"/>
            <a:ext cx="45719" cy="2971799"/>
          </a:xfrm>
          <a:prstGeom prst="triangle">
            <a:avLst/>
          </a:pr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 name="Isosceles Triangle 121"/>
          <p:cNvSpPr/>
          <p:nvPr/>
        </p:nvSpPr>
        <p:spPr>
          <a:xfrm>
            <a:off x="3864133" y="5791200"/>
            <a:ext cx="45719" cy="151605"/>
          </a:xfrm>
          <a:prstGeom prst="triangle">
            <a:avLst/>
          </a:pr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 name="Isosceles Triangle 122"/>
          <p:cNvSpPr/>
          <p:nvPr/>
        </p:nvSpPr>
        <p:spPr>
          <a:xfrm>
            <a:off x="5257800" y="2971006"/>
            <a:ext cx="45719" cy="2971799"/>
          </a:xfrm>
          <a:prstGeom prst="triangle">
            <a:avLst/>
          </a:pr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Isosceles Triangle 124"/>
          <p:cNvSpPr/>
          <p:nvPr/>
        </p:nvSpPr>
        <p:spPr>
          <a:xfrm>
            <a:off x="8458200" y="4724400"/>
            <a:ext cx="45719" cy="1219199"/>
          </a:xfrm>
          <a:prstGeom prst="triangle">
            <a:avLst/>
          </a:pr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 name="Isosceles Triangle 125"/>
          <p:cNvSpPr/>
          <p:nvPr/>
        </p:nvSpPr>
        <p:spPr>
          <a:xfrm>
            <a:off x="7086600" y="5791995"/>
            <a:ext cx="45719" cy="151605"/>
          </a:xfrm>
          <a:prstGeom prst="triangle">
            <a:avLst/>
          </a:pr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8" name="Straight Connector 127"/>
          <p:cNvCxnSpPr/>
          <p:nvPr/>
        </p:nvCxnSpPr>
        <p:spPr>
          <a:xfrm>
            <a:off x="381000" y="5942805"/>
            <a:ext cx="2057400" cy="1588"/>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4" name="Straight Connector 133"/>
          <p:cNvCxnSpPr/>
          <p:nvPr/>
        </p:nvCxnSpPr>
        <p:spPr>
          <a:xfrm>
            <a:off x="3581400" y="5943600"/>
            <a:ext cx="2057400" cy="1588"/>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5" name="Straight Connector 134"/>
          <p:cNvCxnSpPr/>
          <p:nvPr/>
        </p:nvCxnSpPr>
        <p:spPr>
          <a:xfrm>
            <a:off x="6781800" y="5942012"/>
            <a:ext cx="2057400" cy="1588"/>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6" name="TextBox 135"/>
          <p:cNvSpPr txBox="1"/>
          <p:nvPr/>
        </p:nvSpPr>
        <p:spPr>
          <a:xfrm>
            <a:off x="304800" y="5955268"/>
            <a:ext cx="838200" cy="369332"/>
          </a:xfrm>
          <a:prstGeom prst="rect">
            <a:avLst/>
          </a:prstGeom>
          <a:noFill/>
        </p:spPr>
        <p:txBody>
          <a:bodyPr wrap="square" rtlCol="0">
            <a:spAutoFit/>
          </a:bodyPr>
          <a:lstStyle/>
          <a:p>
            <a:r>
              <a:rPr lang="en-US" dirty="0" smtClean="0">
                <a:solidFill>
                  <a:srgbClr val="0000FF"/>
                </a:solidFill>
              </a:rPr>
              <a:t>Pool B</a:t>
            </a:r>
            <a:endParaRPr lang="en-US" dirty="0">
              <a:solidFill>
                <a:srgbClr val="0000FF"/>
              </a:solidFill>
            </a:endParaRPr>
          </a:p>
        </p:txBody>
      </p:sp>
      <p:sp>
        <p:nvSpPr>
          <p:cNvPr id="137" name="TextBox 136"/>
          <p:cNvSpPr txBox="1"/>
          <p:nvPr/>
        </p:nvSpPr>
        <p:spPr>
          <a:xfrm>
            <a:off x="6705600" y="5943600"/>
            <a:ext cx="914400" cy="369332"/>
          </a:xfrm>
          <a:prstGeom prst="rect">
            <a:avLst/>
          </a:prstGeom>
          <a:noFill/>
        </p:spPr>
        <p:txBody>
          <a:bodyPr wrap="square" rtlCol="0">
            <a:spAutoFit/>
          </a:bodyPr>
          <a:lstStyle/>
          <a:p>
            <a:r>
              <a:rPr lang="en-US" dirty="0" smtClean="0">
                <a:solidFill>
                  <a:srgbClr val="0000FF"/>
                </a:solidFill>
              </a:rPr>
              <a:t>Pool B</a:t>
            </a:r>
            <a:endParaRPr lang="en-US" dirty="0">
              <a:solidFill>
                <a:srgbClr val="0000FF"/>
              </a:solidFill>
            </a:endParaRPr>
          </a:p>
        </p:txBody>
      </p:sp>
      <p:sp>
        <p:nvSpPr>
          <p:cNvPr id="138" name="TextBox 137"/>
          <p:cNvSpPr txBox="1"/>
          <p:nvPr/>
        </p:nvSpPr>
        <p:spPr>
          <a:xfrm>
            <a:off x="3505200" y="5943600"/>
            <a:ext cx="838200" cy="369332"/>
          </a:xfrm>
          <a:prstGeom prst="rect">
            <a:avLst/>
          </a:prstGeom>
          <a:noFill/>
        </p:spPr>
        <p:txBody>
          <a:bodyPr wrap="square" rtlCol="0">
            <a:spAutoFit/>
          </a:bodyPr>
          <a:lstStyle/>
          <a:p>
            <a:r>
              <a:rPr lang="en-US" dirty="0" smtClean="0">
                <a:solidFill>
                  <a:srgbClr val="0000FF"/>
                </a:solidFill>
              </a:rPr>
              <a:t>Pool B</a:t>
            </a:r>
            <a:endParaRPr lang="en-US" dirty="0">
              <a:solidFill>
                <a:srgbClr val="0000FF"/>
              </a:solidFill>
            </a:endParaRPr>
          </a:p>
        </p:txBody>
      </p:sp>
      <p:sp>
        <p:nvSpPr>
          <p:cNvPr id="139" name="TextBox 138"/>
          <p:cNvSpPr txBox="1"/>
          <p:nvPr/>
        </p:nvSpPr>
        <p:spPr>
          <a:xfrm>
            <a:off x="1676400" y="5943600"/>
            <a:ext cx="914400" cy="369332"/>
          </a:xfrm>
          <a:prstGeom prst="rect">
            <a:avLst/>
          </a:prstGeom>
          <a:noFill/>
        </p:spPr>
        <p:txBody>
          <a:bodyPr wrap="square" rtlCol="0">
            <a:spAutoFit/>
          </a:bodyPr>
          <a:lstStyle/>
          <a:p>
            <a:r>
              <a:rPr lang="en-US" dirty="0" smtClean="0">
                <a:solidFill>
                  <a:srgbClr val="FF0000"/>
                </a:solidFill>
              </a:rPr>
              <a:t>Pool A</a:t>
            </a:r>
            <a:endParaRPr lang="en-US" dirty="0">
              <a:solidFill>
                <a:srgbClr val="FF0000"/>
              </a:solidFill>
            </a:endParaRPr>
          </a:p>
        </p:txBody>
      </p:sp>
      <p:sp>
        <p:nvSpPr>
          <p:cNvPr id="140" name="TextBox 139"/>
          <p:cNvSpPr txBox="1"/>
          <p:nvPr/>
        </p:nvSpPr>
        <p:spPr>
          <a:xfrm>
            <a:off x="4876800" y="5943600"/>
            <a:ext cx="914400" cy="369332"/>
          </a:xfrm>
          <a:prstGeom prst="rect">
            <a:avLst/>
          </a:prstGeom>
          <a:noFill/>
        </p:spPr>
        <p:txBody>
          <a:bodyPr wrap="square" rtlCol="0">
            <a:spAutoFit/>
          </a:bodyPr>
          <a:lstStyle/>
          <a:p>
            <a:r>
              <a:rPr lang="en-US" dirty="0" smtClean="0">
                <a:solidFill>
                  <a:srgbClr val="FF0000"/>
                </a:solidFill>
              </a:rPr>
              <a:t>Pool A</a:t>
            </a:r>
            <a:endParaRPr lang="en-US" dirty="0">
              <a:solidFill>
                <a:srgbClr val="FF0000"/>
              </a:solidFill>
            </a:endParaRPr>
          </a:p>
        </p:txBody>
      </p:sp>
      <p:sp>
        <p:nvSpPr>
          <p:cNvPr id="141" name="TextBox 140"/>
          <p:cNvSpPr txBox="1"/>
          <p:nvPr/>
        </p:nvSpPr>
        <p:spPr>
          <a:xfrm>
            <a:off x="8077200" y="5943600"/>
            <a:ext cx="914400" cy="369332"/>
          </a:xfrm>
          <a:prstGeom prst="rect">
            <a:avLst/>
          </a:prstGeom>
          <a:noFill/>
        </p:spPr>
        <p:txBody>
          <a:bodyPr wrap="square" rtlCol="0">
            <a:spAutoFit/>
          </a:bodyPr>
          <a:lstStyle/>
          <a:p>
            <a:r>
              <a:rPr lang="en-US" dirty="0" smtClean="0">
                <a:solidFill>
                  <a:srgbClr val="FF0000"/>
                </a:solidFill>
              </a:rPr>
              <a:t>Pool A</a:t>
            </a:r>
            <a:endParaRPr lang="en-US" dirty="0">
              <a:solidFill>
                <a:srgbClr val="FF0000"/>
              </a:solidFill>
            </a:endParaRPr>
          </a:p>
        </p:txBody>
      </p:sp>
      <p:sp>
        <p:nvSpPr>
          <p:cNvPr id="142" name="Freeform 141"/>
          <p:cNvSpPr/>
          <p:nvPr/>
        </p:nvSpPr>
        <p:spPr>
          <a:xfrm>
            <a:off x="3581400" y="3822700"/>
            <a:ext cx="676628" cy="880533"/>
          </a:xfrm>
          <a:custGeom>
            <a:avLst/>
            <a:gdLst>
              <a:gd name="connsiteX0" fmla="*/ 251178 w 676628"/>
              <a:gd name="connsiteY0" fmla="*/ 0 h 880533"/>
              <a:gd name="connsiteX1" fmla="*/ 636411 w 676628"/>
              <a:gd name="connsiteY1" fmla="*/ 25400 h 880533"/>
              <a:gd name="connsiteX2" fmla="*/ 9878 w 676628"/>
              <a:gd name="connsiteY2" fmla="*/ 135467 h 880533"/>
              <a:gd name="connsiteX3" fmla="*/ 577145 w 676628"/>
              <a:gd name="connsiteY3" fmla="*/ 182033 h 880533"/>
              <a:gd name="connsiteX4" fmla="*/ 73378 w 676628"/>
              <a:gd name="connsiteY4" fmla="*/ 254000 h 880533"/>
              <a:gd name="connsiteX5" fmla="*/ 509411 w 676628"/>
              <a:gd name="connsiteY5" fmla="*/ 296333 h 880533"/>
              <a:gd name="connsiteX6" fmla="*/ 128411 w 676628"/>
              <a:gd name="connsiteY6" fmla="*/ 368300 h 880533"/>
              <a:gd name="connsiteX7" fmla="*/ 462845 w 676628"/>
              <a:gd name="connsiteY7" fmla="*/ 397933 h 880533"/>
              <a:gd name="connsiteX8" fmla="*/ 187678 w 676628"/>
              <a:gd name="connsiteY8" fmla="*/ 457200 h 880533"/>
              <a:gd name="connsiteX9" fmla="*/ 433211 w 676628"/>
              <a:gd name="connsiteY9" fmla="*/ 482600 h 880533"/>
              <a:gd name="connsiteX10" fmla="*/ 213078 w 676628"/>
              <a:gd name="connsiteY10" fmla="*/ 524933 h 880533"/>
              <a:gd name="connsiteX11" fmla="*/ 395111 w 676628"/>
              <a:gd name="connsiteY11" fmla="*/ 575733 h 880533"/>
              <a:gd name="connsiteX12" fmla="*/ 242711 w 676628"/>
              <a:gd name="connsiteY12" fmla="*/ 609600 h 880533"/>
              <a:gd name="connsiteX13" fmla="*/ 348545 w 676628"/>
              <a:gd name="connsiteY13" fmla="*/ 651933 h 880533"/>
              <a:gd name="connsiteX14" fmla="*/ 263878 w 676628"/>
              <a:gd name="connsiteY14" fmla="*/ 685800 h 880533"/>
              <a:gd name="connsiteX15" fmla="*/ 340078 w 676628"/>
              <a:gd name="connsiteY15" fmla="*/ 732367 h 880533"/>
              <a:gd name="connsiteX16" fmla="*/ 340078 w 676628"/>
              <a:gd name="connsiteY16" fmla="*/ 880533 h 88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6628" h="880533">
                <a:moveTo>
                  <a:pt x="251178" y="0"/>
                </a:moveTo>
                <a:cubicBezTo>
                  <a:pt x="463903" y="1411"/>
                  <a:pt x="676628" y="2822"/>
                  <a:pt x="636411" y="25400"/>
                </a:cubicBezTo>
                <a:cubicBezTo>
                  <a:pt x="596194" y="47978"/>
                  <a:pt x="19756" y="109362"/>
                  <a:pt x="9878" y="135467"/>
                </a:cubicBezTo>
                <a:cubicBezTo>
                  <a:pt x="0" y="161573"/>
                  <a:pt x="566562" y="162278"/>
                  <a:pt x="577145" y="182033"/>
                </a:cubicBezTo>
                <a:cubicBezTo>
                  <a:pt x="587728" y="201788"/>
                  <a:pt x="84667" y="234950"/>
                  <a:pt x="73378" y="254000"/>
                </a:cubicBezTo>
                <a:cubicBezTo>
                  <a:pt x="62089" y="273050"/>
                  <a:pt x="500239" y="277283"/>
                  <a:pt x="509411" y="296333"/>
                </a:cubicBezTo>
                <a:cubicBezTo>
                  <a:pt x="518583" y="315383"/>
                  <a:pt x="136172" y="351367"/>
                  <a:pt x="128411" y="368300"/>
                </a:cubicBezTo>
                <a:cubicBezTo>
                  <a:pt x="120650" y="385233"/>
                  <a:pt x="452967" y="383116"/>
                  <a:pt x="462845" y="397933"/>
                </a:cubicBezTo>
                <a:cubicBezTo>
                  <a:pt x="472723" y="412750"/>
                  <a:pt x="192617" y="443089"/>
                  <a:pt x="187678" y="457200"/>
                </a:cubicBezTo>
                <a:cubicBezTo>
                  <a:pt x="182739" y="471311"/>
                  <a:pt x="428978" y="471311"/>
                  <a:pt x="433211" y="482600"/>
                </a:cubicBezTo>
                <a:cubicBezTo>
                  <a:pt x="437444" y="493889"/>
                  <a:pt x="219428" y="509411"/>
                  <a:pt x="213078" y="524933"/>
                </a:cubicBezTo>
                <a:cubicBezTo>
                  <a:pt x="206728" y="540455"/>
                  <a:pt x="390172" y="561622"/>
                  <a:pt x="395111" y="575733"/>
                </a:cubicBezTo>
                <a:cubicBezTo>
                  <a:pt x="400050" y="589844"/>
                  <a:pt x="250472" y="596900"/>
                  <a:pt x="242711" y="609600"/>
                </a:cubicBezTo>
                <a:cubicBezTo>
                  <a:pt x="234950" y="622300"/>
                  <a:pt x="345017" y="639233"/>
                  <a:pt x="348545" y="651933"/>
                </a:cubicBezTo>
                <a:cubicBezTo>
                  <a:pt x="352073" y="664633"/>
                  <a:pt x="265289" y="672394"/>
                  <a:pt x="263878" y="685800"/>
                </a:cubicBezTo>
                <a:cubicBezTo>
                  <a:pt x="262467" y="699206"/>
                  <a:pt x="327378" y="699912"/>
                  <a:pt x="340078" y="732367"/>
                </a:cubicBezTo>
                <a:cubicBezTo>
                  <a:pt x="352778" y="764823"/>
                  <a:pt x="340078" y="880533"/>
                  <a:pt x="340078" y="880533"/>
                </a:cubicBezTo>
              </a:path>
            </a:pathLst>
          </a:custGeom>
          <a:ln>
            <a:solidFill>
              <a:srgbClr val="0000FF"/>
            </a:solidFill>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3" name="Freeform 142"/>
          <p:cNvSpPr/>
          <p:nvPr/>
        </p:nvSpPr>
        <p:spPr>
          <a:xfrm>
            <a:off x="6781800" y="3810000"/>
            <a:ext cx="676628" cy="880533"/>
          </a:xfrm>
          <a:custGeom>
            <a:avLst/>
            <a:gdLst>
              <a:gd name="connsiteX0" fmla="*/ 251178 w 676628"/>
              <a:gd name="connsiteY0" fmla="*/ 0 h 880533"/>
              <a:gd name="connsiteX1" fmla="*/ 636411 w 676628"/>
              <a:gd name="connsiteY1" fmla="*/ 25400 h 880533"/>
              <a:gd name="connsiteX2" fmla="*/ 9878 w 676628"/>
              <a:gd name="connsiteY2" fmla="*/ 135467 h 880533"/>
              <a:gd name="connsiteX3" fmla="*/ 577145 w 676628"/>
              <a:gd name="connsiteY3" fmla="*/ 182033 h 880533"/>
              <a:gd name="connsiteX4" fmla="*/ 73378 w 676628"/>
              <a:gd name="connsiteY4" fmla="*/ 254000 h 880533"/>
              <a:gd name="connsiteX5" fmla="*/ 509411 w 676628"/>
              <a:gd name="connsiteY5" fmla="*/ 296333 h 880533"/>
              <a:gd name="connsiteX6" fmla="*/ 128411 w 676628"/>
              <a:gd name="connsiteY6" fmla="*/ 368300 h 880533"/>
              <a:gd name="connsiteX7" fmla="*/ 462845 w 676628"/>
              <a:gd name="connsiteY7" fmla="*/ 397933 h 880533"/>
              <a:gd name="connsiteX8" fmla="*/ 187678 w 676628"/>
              <a:gd name="connsiteY8" fmla="*/ 457200 h 880533"/>
              <a:gd name="connsiteX9" fmla="*/ 433211 w 676628"/>
              <a:gd name="connsiteY9" fmla="*/ 482600 h 880533"/>
              <a:gd name="connsiteX10" fmla="*/ 213078 w 676628"/>
              <a:gd name="connsiteY10" fmla="*/ 524933 h 880533"/>
              <a:gd name="connsiteX11" fmla="*/ 395111 w 676628"/>
              <a:gd name="connsiteY11" fmla="*/ 575733 h 880533"/>
              <a:gd name="connsiteX12" fmla="*/ 242711 w 676628"/>
              <a:gd name="connsiteY12" fmla="*/ 609600 h 880533"/>
              <a:gd name="connsiteX13" fmla="*/ 348545 w 676628"/>
              <a:gd name="connsiteY13" fmla="*/ 651933 h 880533"/>
              <a:gd name="connsiteX14" fmla="*/ 263878 w 676628"/>
              <a:gd name="connsiteY14" fmla="*/ 685800 h 880533"/>
              <a:gd name="connsiteX15" fmla="*/ 340078 w 676628"/>
              <a:gd name="connsiteY15" fmla="*/ 732367 h 880533"/>
              <a:gd name="connsiteX16" fmla="*/ 340078 w 676628"/>
              <a:gd name="connsiteY16" fmla="*/ 880533 h 88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6628" h="880533">
                <a:moveTo>
                  <a:pt x="251178" y="0"/>
                </a:moveTo>
                <a:cubicBezTo>
                  <a:pt x="463903" y="1411"/>
                  <a:pt x="676628" y="2822"/>
                  <a:pt x="636411" y="25400"/>
                </a:cubicBezTo>
                <a:cubicBezTo>
                  <a:pt x="596194" y="47978"/>
                  <a:pt x="19756" y="109362"/>
                  <a:pt x="9878" y="135467"/>
                </a:cubicBezTo>
                <a:cubicBezTo>
                  <a:pt x="0" y="161573"/>
                  <a:pt x="566562" y="162278"/>
                  <a:pt x="577145" y="182033"/>
                </a:cubicBezTo>
                <a:cubicBezTo>
                  <a:pt x="587728" y="201788"/>
                  <a:pt x="84667" y="234950"/>
                  <a:pt x="73378" y="254000"/>
                </a:cubicBezTo>
                <a:cubicBezTo>
                  <a:pt x="62089" y="273050"/>
                  <a:pt x="500239" y="277283"/>
                  <a:pt x="509411" y="296333"/>
                </a:cubicBezTo>
                <a:cubicBezTo>
                  <a:pt x="518583" y="315383"/>
                  <a:pt x="136172" y="351367"/>
                  <a:pt x="128411" y="368300"/>
                </a:cubicBezTo>
                <a:cubicBezTo>
                  <a:pt x="120650" y="385233"/>
                  <a:pt x="452967" y="383116"/>
                  <a:pt x="462845" y="397933"/>
                </a:cubicBezTo>
                <a:cubicBezTo>
                  <a:pt x="472723" y="412750"/>
                  <a:pt x="192617" y="443089"/>
                  <a:pt x="187678" y="457200"/>
                </a:cubicBezTo>
                <a:cubicBezTo>
                  <a:pt x="182739" y="471311"/>
                  <a:pt x="428978" y="471311"/>
                  <a:pt x="433211" y="482600"/>
                </a:cubicBezTo>
                <a:cubicBezTo>
                  <a:pt x="437444" y="493889"/>
                  <a:pt x="219428" y="509411"/>
                  <a:pt x="213078" y="524933"/>
                </a:cubicBezTo>
                <a:cubicBezTo>
                  <a:pt x="206728" y="540455"/>
                  <a:pt x="390172" y="561622"/>
                  <a:pt x="395111" y="575733"/>
                </a:cubicBezTo>
                <a:cubicBezTo>
                  <a:pt x="400050" y="589844"/>
                  <a:pt x="250472" y="596900"/>
                  <a:pt x="242711" y="609600"/>
                </a:cubicBezTo>
                <a:cubicBezTo>
                  <a:pt x="234950" y="622300"/>
                  <a:pt x="345017" y="639233"/>
                  <a:pt x="348545" y="651933"/>
                </a:cubicBezTo>
                <a:cubicBezTo>
                  <a:pt x="352073" y="664633"/>
                  <a:pt x="265289" y="672394"/>
                  <a:pt x="263878" y="685800"/>
                </a:cubicBezTo>
                <a:cubicBezTo>
                  <a:pt x="262467" y="699206"/>
                  <a:pt x="327378" y="699912"/>
                  <a:pt x="340078" y="732367"/>
                </a:cubicBezTo>
                <a:cubicBezTo>
                  <a:pt x="352778" y="764823"/>
                  <a:pt x="340078" y="880533"/>
                  <a:pt x="340078" y="880533"/>
                </a:cubicBezTo>
              </a:path>
            </a:pathLst>
          </a:custGeom>
          <a:ln>
            <a:solidFill>
              <a:srgbClr val="0000FF"/>
            </a:solidFill>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49" name="Straight Arrow Connector 148"/>
          <p:cNvCxnSpPr/>
          <p:nvPr/>
        </p:nvCxnSpPr>
        <p:spPr>
          <a:xfrm>
            <a:off x="7620000" y="1828800"/>
            <a:ext cx="381000" cy="1588"/>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50" name="Straight Arrow Connector 149"/>
          <p:cNvCxnSpPr/>
          <p:nvPr/>
        </p:nvCxnSpPr>
        <p:spPr>
          <a:xfrm flipH="1">
            <a:off x="7620000" y="1905000"/>
            <a:ext cx="381000" cy="1588"/>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51" name="Title 1"/>
          <p:cNvSpPr>
            <a:spLocks noGrp="1"/>
          </p:cNvSpPr>
          <p:nvPr>
            <p:ph type="title"/>
          </p:nvPr>
        </p:nvSpPr>
        <p:spPr>
          <a:xfrm>
            <a:off x="304800" y="0"/>
            <a:ext cx="8534400" cy="838200"/>
          </a:xfrm>
        </p:spPr>
        <p:txBody>
          <a:bodyPr>
            <a:normAutofit/>
          </a:bodyPr>
          <a:lstStyle/>
          <a:p>
            <a:r>
              <a:rPr lang="en-US" sz="3200" dirty="0" smtClean="0">
                <a:solidFill>
                  <a:srgbClr val="0000FF"/>
                </a:solidFill>
              </a:rPr>
              <a:t>Chemical exchange saturation transfer (CEST)</a:t>
            </a:r>
            <a:endParaRPr lang="en-US" sz="3200" dirty="0">
              <a:solidFill>
                <a:srgbClr val="0000FF"/>
              </a:solidFill>
            </a:endParaRPr>
          </a:p>
        </p:txBody>
      </p:sp>
      <p:cxnSp>
        <p:nvCxnSpPr>
          <p:cNvPr id="152" name="Straight Connector 151"/>
          <p:cNvCxnSpPr/>
          <p:nvPr/>
        </p:nvCxnSpPr>
        <p:spPr>
          <a:xfrm>
            <a:off x="457200" y="762000"/>
            <a:ext cx="82296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sp>
        <p:nvSpPr>
          <p:cNvPr id="153" name="TextBox 152"/>
          <p:cNvSpPr txBox="1"/>
          <p:nvPr/>
        </p:nvSpPr>
        <p:spPr>
          <a:xfrm>
            <a:off x="0" y="6553200"/>
            <a:ext cx="4495800" cy="276999"/>
          </a:xfrm>
          <a:prstGeom prst="rect">
            <a:avLst/>
          </a:prstGeom>
          <a:noFill/>
        </p:spPr>
        <p:txBody>
          <a:bodyPr wrap="square" rtlCol="0">
            <a:spAutoFit/>
          </a:bodyPr>
          <a:lstStyle/>
          <a:p>
            <a:r>
              <a:rPr lang="en-US" sz="1200" dirty="0" smtClean="0"/>
              <a:t>Sherry. A. D.; Woods, M.  </a:t>
            </a:r>
            <a:r>
              <a:rPr lang="en-US" sz="1200" i="1" dirty="0" err="1" smtClean="0"/>
              <a:t>Annu</a:t>
            </a:r>
            <a:r>
              <a:rPr lang="en-US" sz="1200" i="1" dirty="0" smtClean="0"/>
              <a:t>. Rev. Biomed. Eng.</a:t>
            </a:r>
            <a:r>
              <a:rPr lang="en-US" sz="1200" dirty="0" smtClean="0"/>
              <a:t> </a:t>
            </a:r>
            <a:r>
              <a:rPr lang="en-US" sz="1200" b="1" dirty="0" smtClean="0"/>
              <a:t>2008,</a:t>
            </a:r>
            <a:r>
              <a:rPr lang="en-US" sz="1200" dirty="0" smtClean="0"/>
              <a:t> </a:t>
            </a:r>
            <a:r>
              <a:rPr lang="en-US" sz="1200" i="1" dirty="0" smtClean="0"/>
              <a:t>10,</a:t>
            </a:r>
            <a:r>
              <a:rPr lang="en-US" sz="1200" dirty="0" smtClean="0"/>
              <a:t> 391-411.</a:t>
            </a:r>
            <a:endParaRPr lang="en-US" sz="1200" dirty="0"/>
          </a:p>
        </p:txBody>
      </p:sp>
      <p:sp>
        <p:nvSpPr>
          <p:cNvPr id="154" name="Right Arrow 153"/>
          <p:cNvSpPr/>
          <p:nvPr/>
        </p:nvSpPr>
        <p:spPr>
          <a:xfrm>
            <a:off x="2514600" y="4419600"/>
            <a:ext cx="990600" cy="457200"/>
          </a:xfrm>
          <a:prstGeom prst="rightArrow">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 name="Right Arrow 154"/>
          <p:cNvSpPr/>
          <p:nvPr/>
        </p:nvSpPr>
        <p:spPr>
          <a:xfrm>
            <a:off x="5715000" y="4419600"/>
            <a:ext cx="990600" cy="457200"/>
          </a:xfrm>
          <a:prstGeom prst="rightArrow">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 name="TextBox 155"/>
          <p:cNvSpPr txBox="1"/>
          <p:nvPr/>
        </p:nvSpPr>
        <p:spPr>
          <a:xfrm>
            <a:off x="2285206" y="3733800"/>
            <a:ext cx="1219994" cy="646331"/>
          </a:xfrm>
          <a:prstGeom prst="rect">
            <a:avLst/>
          </a:prstGeom>
          <a:noFill/>
        </p:spPr>
        <p:txBody>
          <a:bodyPr wrap="square" rtlCol="0">
            <a:spAutoFit/>
          </a:bodyPr>
          <a:lstStyle/>
          <a:p>
            <a:pPr algn="ctr"/>
            <a:r>
              <a:rPr lang="en-US" dirty="0" smtClean="0"/>
              <a:t>RF</a:t>
            </a:r>
          </a:p>
          <a:p>
            <a:pPr algn="ctr"/>
            <a:r>
              <a:rPr lang="en-US" dirty="0" smtClean="0"/>
              <a:t>pulse</a:t>
            </a:r>
            <a:endParaRPr lang="en-US" dirty="0"/>
          </a:p>
        </p:txBody>
      </p:sp>
      <p:sp>
        <p:nvSpPr>
          <p:cNvPr id="158" name="TextBox 157"/>
          <p:cNvSpPr txBox="1"/>
          <p:nvPr/>
        </p:nvSpPr>
        <p:spPr>
          <a:xfrm>
            <a:off x="5638006" y="3733800"/>
            <a:ext cx="1219994" cy="646331"/>
          </a:xfrm>
          <a:prstGeom prst="rect">
            <a:avLst/>
          </a:prstGeom>
          <a:noFill/>
        </p:spPr>
        <p:txBody>
          <a:bodyPr wrap="square" rtlCol="0">
            <a:spAutoFit/>
          </a:bodyPr>
          <a:lstStyle/>
          <a:p>
            <a:r>
              <a:rPr lang="en-US" dirty="0" smtClean="0"/>
              <a:t>Chemical exchange</a:t>
            </a:r>
            <a:endParaRPr lang="en-US" dirty="0"/>
          </a:p>
        </p:txBody>
      </p:sp>
      <p:sp>
        <p:nvSpPr>
          <p:cNvPr id="78" name="Slide Number Placeholder 77"/>
          <p:cNvSpPr>
            <a:spLocks noGrp="1"/>
          </p:cNvSpPr>
          <p:nvPr>
            <p:ph type="sldNum" sz="quarter" idx="12"/>
          </p:nvPr>
        </p:nvSpPr>
        <p:spPr/>
        <p:txBody>
          <a:bodyPr/>
          <a:lstStyle/>
          <a:p>
            <a:fld id="{EA13C654-43DF-0641-8681-53014E850424}" type="slidenum">
              <a:rPr lang="en-US" smtClean="0"/>
              <a:pPr/>
              <a:t>6</a:t>
            </a:fld>
            <a:endParaRPr lang="en-US"/>
          </a:p>
        </p:txBody>
      </p:sp>
      <p:sp>
        <p:nvSpPr>
          <p:cNvPr id="98" name="TextBox 97"/>
          <p:cNvSpPr txBox="1"/>
          <p:nvPr/>
        </p:nvSpPr>
        <p:spPr>
          <a:xfrm>
            <a:off x="1066800" y="863024"/>
            <a:ext cx="840674" cy="584776"/>
          </a:xfrm>
          <a:prstGeom prst="rect">
            <a:avLst/>
          </a:prstGeom>
          <a:noFill/>
        </p:spPr>
        <p:txBody>
          <a:bodyPr wrap="square" rtlCol="0">
            <a:spAutoFit/>
          </a:bodyPr>
          <a:lstStyle/>
          <a:p>
            <a:r>
              <a:rPr lang="en-US" sz="3200" dirty="0" smtClean="0"/>
              <a:t>(a)</a:t>
            </a:r>
            <a:endParaRPr lang="en-US" sz="3200" dirty="0"/>
          </a:p>
        </p:txBody>
      </p:sp>
      <p:sp>
        <p:nvSpPr>
          <p:cNvPr id="99" name="TextBox 98"/>
          <p:cNvSpPr txBox="1"/>
          <p:nvPr/>
        </p:nvSpPr>
        <p:spPr>
          <a:xfrm>
            <a:off x="4267200" y="863024"/>
            <a:ext cx="840674" cy="584776"/>
          </a:xfrm>
          <a:prstGeom prst="rect">
            <a:avLst/>
          </a:prstGeom>
          <a:noFill/>
        </p:spPr>
        <p:txBody>
          <a:bodyPr wrap="square" rtlCol="0">
            <a:spAutoFit/>
          </a:bodyPr>
          <a:lstStyle/>
          <a:p>
            <a:r>
              <a:rPr lang="en-US" sz="3200" dirty="0" smtClean="0"/>
              <a:t>(b)</a:t>
            </a:r>
            <a:endParaRPr lang="en-US" sz="3200" dirty="0"/>
          </a:p>
        </p:txBody>
      </p:sp>
      <p:sp>
        <p:nvSpPr>
          <p:cNvPr id="114" name="TextBox 113"/>
          <p:cNvSpPr txBox="1"/>
          <p:nvPr/>
        </p:nvSpPr>
        <p:spPr>
          <a:xfrm>
            <a:off x="7465126" y="838200"/>
            <a:ext cx="840674" cy="584776"/>
          </a:xfrm>
          <a:prstGeom prst="rect">
            <a:avLst/>
          </a:prstGeom>
          <a:noFill/>
        </p:spPr>
        <p:txBody>
          <a:bodyPr wrap="square" rtlCol="0">
            <a:spAutoFit/>
          </a:bodyPr>
          <a:lstStyle/>
          <a:p>
            <a:r>
              <a:rPr lang="en-US" sz="3200" dirty="0" smtClean="0"/>
              <a:t>(c)</a:t>
            </a:r>
            <a:endParaRPr lang="en-US" sz="3200"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stretch>
            <a:fillRect/>
          </a:stretch>
        </p:blipFill>
        <p:spPr>
          <a:xfrm>
            <a:off x="1371600" y="3048000"/>
            <a:ext cx="6511412" cy="3429000"/>
          </a:xfrm>
          <a:prstGeom prst="rect">
            <a:avLst/>
          </a:prstGeom>
        </p:spPr>
      </p:pic>
      <p:sp>
        <p:nvSpPr>
          <p:cNvPr id="4" name="Title 1"/>
          <p:cNvSpPr>
            <a:spLocks noGrp="1"/>
          </p:cNvSpPr>
          <p:nvPr>
            <p:ph type="title"/>
          </p:nvPr>
        </p:nvSpPr>
        <p:spPr>
          <a:xfrm>
            <a:off x="457200" y="0"/>
            <a:ext cx="8229600" cy="838200"/>
          </a:xfrm>
        </p:spPr>
        <p:txBody>
          <a:bodyPr>
            <a:normAutofit/>
          </a:bodyPr>
          <a:lstStyle/>
          <a:p>
            <a:r>
              <a:rPr lang="en-US" sz="3200" dirty="0" smtClean="0">
                <a:solidFill>
                  <a:srgbClr val="0000FF"/>
                </a:solidFill>
              </a:rPr>
              <a:t>Diamagnetic v. paramagnetic CEST agents</a:t>
            </a:r>
            <a:endParaRPr lang="en-US" sz="3200" dirty="0">
              <a:solidFill>
                <a:srgbClr val="0000FF"/>
              </a:solidFill>
            </a:endParaRPr>
          </a:p>
        </p:txBody>
      </p:sp>
      <p:cxnSp>
        <p:nvCxnSpPr>
          <p:cNvPr id="5" name="Straight Connector 4"/>
          <p:cNvCxnSpPr/>
          <p:nvPr/>
        </p:nvCxnSpPr>
        <p:spPr>
          <a:xfrm>
            <a:off x="457200" y="762000"/>
            <a:ext cx="82296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sp>
        <p:nvSpPr>
          <p:cNvPr id="10" name="Slide Number Placeholder 9"/>
          <p:cNvSpPr>
            <a:spLocks noGrp="1"/>
          </p:cNvSpPr>
          <p:nvPr>
            <p:ph type="sldNum" sz="quarter" idx="12"/>
          </p:nvPr>
        </p:nvSpPr>
        <p:spPr/>
        <p:txBody>
          <a:bodyPr/>
          <a:lstStyle/>
          <a:p>
            <a:fld id="{EA13C654-43DF-0641-8681-53014E850424}" type="slidenum">
              <a:rPr lang="en-US" smtClean="0"/>
              <a:pPr/>
              <a:t>7</a:t>
            </a:fld>
            <a:endParaRPr lang="en-US"/>
          </a:p>
        </p:txBody>
      </p:sp>
      <p:sp>
        <p:nvSpPr>
          <p:cNvPr id="13" name="TextBox 12"/>
          <p:cNvSpPr txBox="1"/>
          <p:nvPr/>
        </p:nvSpPr>
        <p:spPr>
          <a:xfrm>
            <a:off x="3581400" y="4419600"/>
            <a:ext cx="1414750" cy="523220"/>
          </a:xfrm>
          <a:prstGeom prst="rect">
            <a:avLst/>
          </a:prstGeom>
          <a:noFill/>
          <a:ln w="38100" cmpd="sng">
            <a:solidFill>
              <a:srgbClr val="FF6600"/>
            </a:solidFill>
          </a:ln>
        </p:spPr>
        <p:txBody>
          <a:bodyPr wrap="square" rtlCol="0">
            <a:spAutoFit/>
          </a:bodyPr>
          <a:lstStyle/>
          <a:p>
            <a:pPr algn="ctr"/>
            <a:r>
              <a:rPr lang="en-US" sz="2800" i="1" dirty="0" err="1" smtClean="0">
                <a:solidFill>
                  <a:srgbClr val="FF6600"/>
                </a:solidFill>
              </a:rPr>
              <a:t>k</a:t>
            </a:r>
            <a:r>
              <a:rPr lang="en-US" sz="2800" baseline="-25000" dirty="0" err="1" smtClean="0">
                <a:solidFill>
                  <a:srgbClr val="FF6600"/>
                </a:solidFill>
              </a:rPr>
              <a:t>ex</a:t>
            </a:r>
            <a:r>
              <a:rPr lang="en-US" sz="2800" dirty="0" smtClean="0">
                <a:solidFill>
                  <a:srgbClr val="FF6600"/>
                </a:solidFill>
              </a:rPr>
              <a:t> ≤ </a:t>
            </a:r>
            <a:r>
              <a:rPr lang="en-US" sz="2800" dirty="0" err="1" smtClean="0">
                <a:solidFill>
                  <a:srgbClr val="FF6600"/>
                </a:solidFill>
              </a:rPr>
              <a:t>Δω</a:t>
            </a:r>
            <a:endParaRPr lang="en-US" sz="2800" i="1" dirty="0">
              <a:solidFill>
                <a:srgbClr val="FF6600"/>
              </a:solidFill>
            </a:endParaRPr>
          </a:p>
        </p:txBody>
      </p:sp>
      <p:sp>
        <p:nvSpPr>
          <p:cNvPr id="16" name="TextBox 15"/>
          <p:cNvSpPr txBox="1"/>
          <p:nvPr/>
        </p:nvSpPr>
        <p:spPr>
          <a:xfrm>
            <a:off x="0" y="6553200"/>
            <a:ext cx="6781800" cy="276999"/>
          </a:xfrm>
          <a:prstGeom prst="rect">
            <a:avLst/>
          </a:prstGeom>
          <a:noFill/>
        </p:spPr>
        <p:txBody>
          <a:bodyPr wrap="square" rtlCol="0">
            <a:spAutoFit/>
          </a:bodyPr>
          <a:lstStyle/>
          <a:p>
            <a:r>
              <a:rPr lang="en-US" sz="1200" dirty="0" err="1" smtClean="0"/>
              <a:t>Viswanathan</a:t>
            </a:r>
            <a:r>
              <a:rPr lang="en-US" sz="1200" dirty="0" smtClean="0"/>
              <a:t>, S.; Kovacs, Z.; Green, K. N.; </a:t>
            </a:r>
            <a:r>
              <a:rPr lang="en-US" sz="1200" dirty="0" err="1" smtClean="0"/>
              <a:t>Ratnakar</a:t>
            </a:r>
            <a:r>
              <a:rPr lang="en-US" sz="1200" dirty="0" smtClean="0"/>
              <a:t>, S. J.; Sherry. A. D. </a:t>
            </a:r>
            <a:r>
              <a:rPr lang="en-US" sz="1200" i="1" dirty="0" smtClean="0"/>
              <a:t>Chem. Rev..</a:t>
            </a:r>
            <a:r>
              <a:rPr lang="en-US" sz="1200" dirty="0" smtClean="0"/>
              <a:t> </a:t>
            </a:r>
            <a:r>
              <a:rPr lang="en-US" sz="1200" b="1" dirty="0" smtClean="0"/>
              <a:t>2010,</a:t>
            </a:r>
            <a:r>
              <a:rPr lang="en-US" sz="1200" dirty="0" smtClean="0"/>
              <a:t> </a:t>
            </a:r>
            <a:r>
              <a:rPr lang="en-US" sz="1200" i="1" dirty="0" smtClean="0"/>
              <a:t>110,</a:t>
            </a:r>
            <a:r>
              <a:rPr lang="en-US" sz="1200" dirty="0" smtClean="0"/>
              <a:t> 2960-3018.</a:t>
            </a:r>
            <a:endParaRPr lang="en-US" sz="1200" dirty="0"/>
          </a:p>
        </p:txBody>
      </p:sp>
      <p:grpSp>
        <p:nvGrpSpPr>
          <p:cNvPr id="3" name="Group 2"/>
          <p:cNvGrpSpPr/>
          <p:nvPr/>
        </p:nvGrpSpPr>
        <p:grpSpPr>
          <a:xfrm>
            <a:off x="2362200" y="838200"/>
            <a:ext cx="4419600" cy="2152899"/>
            <a:chOff x="1905000" y="838200"/>
            <a:chExt cx="4419600" cy="2152899"/>
          </a:xfrm>
        </p:grpSpPr>
        <p:pic>
          <p:nvPicPr>
            <p:cNvPr id="20" name="Picture 19"/>
            <p:cNvPicPr>
              <a:picLocks noChangeAspect="1"/>
            </p:cNvPicPr>
            <p:nvPr/>
          </p:nvPicPr>
          <p:blipFill>
            <a:blip r:embed="rId4"/>
            <a:stretch>
              <a:fillRect/>
            </a:stretch>
          </p:blipFill>
          <p:spPr>
            <a:xfrm>
              <a:off x="5453884" y="1517342"/>
              <a:ext cx="870716" cy="794634"/>
            </a:xfrm>
            <a:prstGeom prst="rect">
              <a:avLst/>
            </a:prstGeom>
          </p:spPr>
        </p:pic>
        <p:pic>
          <p:nvPicPr>
            <p:cNvPr id="21" name="Picture 20"/>
            <p:cNvPicPr>
              <a:picLocks noChangeAspect="1"/>
            </p:cNvPicPr>
            <p:nvPr/>
          </p:nvPicPr>
          <p:blipFill>
            <a:blip r:embed="rId5"/>
            <a:stretch>
              <a:fillRect/>
            </a:stretch>
          </p:blipFill>
          <p:spPr>
            <a:xfrm>
              <a:off x="1905000" y="838200"/>
              <a:ext cx="2633950" cy="2152899"/>
            </a:xfrm>
            <a:prstGeom prst="rect">
              <a:avLst/>
            </a:prstGeom>
          </p:spPr>
        </p:pic>
      </p:gr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A13C654-43DF-0641-8681-53014E850424}" type="slidenum">
              <a:rPr lang="en-US" smtClean="0"/>
              <a:pPr/>
              <a:t>8</a:t>
            </a:fld>
            <a:endParaRPr lang="en-US"/>
          </a:p>
        </p:txBody>
      </p:sp>
      <p:sp>
        <p:nvSpPr>
          <p:cNvPr id="5" name="Title 1"/>
          <p:cNvSpPr txBox="1">
            <a:spLocks/>
          </p:cNvSpPr>
          <p:nvPr/>
        </p:nvSpPr>
        <p:spPr>
          <a:xfrm>
            <a:off x="457200" y="0"/>
            <a:ext cx="8229600" cy="8382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rgbClr val="0000FF"/>
                </a:solidFill>
              </a:rPr>
              <a:t>A redox-active CEST agent</a:t>
            </a:r>
            <a:endParaRPr lang="en-US" sz="3200" dirty="0">
              <a:solidFill>
                <a:srgbClr val="0000FF"/>
              </a:solidFill>
            </a:endParaRPr>
          </a:p>
        </p:txBody>
      </p:sp>
      <p:cxnSp>
        <p:nvCxnSpPr>
          <p:cNvPr id="6" name="Straight Connector 5"/>
          <p:cNvCxnSpPr/>
          <p:nvPr/>
        </p:nvCxnSpPr>
        <p:spPr>
          <a:xfrm>
            <a:off x="457200" y="762000"/>
            <a:ext cx="82296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3111500" y="952500"/>
            <a:ext cx="457200" cy="3810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3111500" y="3733800"/>
            <a:ext cx="457200" cy="3810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0" y="6553200"/>
            <a:ext cx="6781800" cy="276999"/>
          </a:xfrm>
          <a:prstGeom prst="rect">
            <a:avLst/>
          </a:prstGeom>
          <a:noFill/>
        </p:spPr>
        <p:txBody>
          <a:bodyPr wrap="square" rtlCol="0">
            <a:spAutoFit/>
          </a:bodyPr>
          <a:lstStyle/>
          <a:p>
            <a:r>
              <a:rPr lang="en-US" sz="1200" dirty="0" err="1"/>
              <a:t>Tsitovich</a:t>
            </a:r>
            <a:r>
              <a:rPr lang="en-US" sz="1200" dirty="0"/>
              <a:t>, P. B.; </a:t>
            </a:r>
            <a:r>
              <a:rPr lang="en-US" sz="1200" dirty="0" err="1"/>
              <a:t>Spernyak</a:t>
            </a:r>
            <a:r>
              <a:rPr lang="en-US" sz="1200" dirty="0"/>
              <a:t>, J. A.; Morrow, J. R. </a:t>
            </a:r>
            <a:r>
              <a:rPr lang="en-US" sz="1200" i="1" dirty="0" err="1"/>
              <a:t>Angew</a:t>
            </a:r>
            <a:r>
              <a:rPr lang="en-US" sz="1200" i="1" dirty="0"/>
              <a:t>. Chem. Int. Ed.</a:t>
            </a:r>
            <a:r>
              <a:rPr lang="en-US" sz="1200" dirty="0"/>
              <a:t> </a:t>
            </a:r>
            <a:r>
              <a:rPr lang="en-US" sz="1200" b="1" dirty="0"/>
              <a:t>2012,</a:t>
            </a:r>
            <a:r>
              <a:rPr lang="en-US" sz="1200" dirty="0"/>
              <a:t> </a:t>
            </a:r>
            <a:r>
              <a:rPr lang="en-US" sz="1200" i="1" dirty="0"/>
              <a:t>23,</a:t>
            </a:r>
            <a:r>
              <a:rPr lang="en-US" sz="1200" dirty="0"/>
              <a:t> 5752–5756. </a:t>
            </a:r>
          </a:p>
        </p:txBody>
      </p:sp>
      <p:sp>
        <p:nvSpPr>
          <p:cNvPr id="14" name="Rectangle 13"/>
          <p:cNvSpPr/>
          <p:nvPr/>
        </p:nvSpPr>
        <p:spPr>
          <a:xfrm>
            <a:off x="345898" y="914400"/>
            <a:ext cx="4495800" cy="5577840"/>
          </a:xfrm>
          <a:prstGeom prst="rect">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12700" cmpd="sng">
                <a:solidFill>
                  <a:schemeClr val="tx1"/>
                </a:solidFill>
              </a:ln>
            </a:endParaRPr>
          </a:p>
        </p:txBody>
      </p:sp>
      <p:pic>
        <p:nvPicPr>
          <p:cNvPr id="7" name="Picture 6"/>
          <p:cNvPicPr>
            <a:picLocks noChangeAspect="1"/>
          </p:cNvPicPr>
          <p:nvPr/>
        </p:nvPicPr>
        <p:blipFill>
          <a:blip r:embed="rId3"/>
          <a:stretch>
            <a:fillRect/>
          </a:stretch>
        </p:blipFill>
        <p:spPr>
          <a:xfrm>
            <a:off x="3568700" y="1143000"/>
            <a:ext cx="5118100" cy="1983028"/>
          </a:xfrm>
          <a:prstGeom prst="rect">
            <a:avLst/>
          </a:prstGeom>
        </p:spPr>
      </p:pic>
      <p:sp>
        <p:nvSpPr>
          <p:cNvPr id="16" name="Rectangle 15"/>
          <p:cNvSpPr/>
          <p:nvPr/>
        </p:nvSpPr>
        <p:spPr>
          <a:xfrm>
            <a:off x="5181600" y="3606800"/>
            <a:ext cx="3357526" cy="2489200"/>
          </a:xfrm>
          <a:prstGeom prst="rect">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12700" cmpd="sng">
                <a:solidFill>
                  <a:schemeClr val="tx1"/>
                </a:solidFill>
              </a:ln>
            </a:endParaRPr>
          </a:p>
        </p:txBody>
      </p:sp>
      <p:sp>
        <p:nvSpPr>
          <p:cNvPr id="3" name="TextBox 2"/>
          <p:cNvSpPr txBox="1"/>
          <p:nvPr/>
        </p:nvSpPr>
        <p:spPr>
          <a:xfrm>
            <a:off x="304800" y="3518654"/>
            <a:ext cx="4577996" cy="461665"/>
          </a:xfrm>
          <a:prstGeom prst="rect">
            <a:avLst/>
          </a:prstGeom>
          <a:noFill/>
        </p:spPr>
        <p:txBody>
          <a:bodyPr wrap="none" rtlCol="0">
            <a:spAutoFit/>
          </a:bodyPr>
          <a:lstStyle/>
          <a:p>
            <a:r>
              <a:rPr lang="en-US" sz="2400" dirty="0" smtClean="0"/>
              <a:t>Insert sections B and C of figure S3. </a:t>
            </a:r>
            <a:endParaRPr lang="en-US" sz="2400" dirty="0"/>
          </a:p>
        </p:txBody>
      </p:sp>
      <p:sp>
        <p:nvSpPr>
          <p:cNvPr id="17" name="TextBox 16"/>
          <p:cNvSpPr txBox="1"/>
          <p:nvPr/>
        </p:nvSpPr>
        <p:spPr>
          <a:xfrm>
            <a:off x="5781357" y="4620568"/>
            <a:ext cx="2158013" cy="461665"/>
          </a:xfrm>
          <a:prstGeom prst="rect">
            <a:avLst/>
          </a:prstGeom>
          <a:noFill/>
        </p:spPr>
        <p:txBody>
          <a:bodyPr wrap="none" rtlCol="0">
            <a:spAutoFit/>
          </a:bodyPr>
          <a:lstStyle/>
          <a:p>
            <a:r>
              <a:rPr lang="en-US" sz="2400" dirty="0" smtClean="0"/>
              <a:t>Insert figure 3a.</a:t>
            </a:r>
            <a:endParaRPr lang="en-US" sz="2400" dirty="0"/>
          </a:p>
        </p:txBody>
      </p:sp>
    </p:spTree>
    <p:extLst>
      <p:ext uri="{BB962C8B-B14F-4D97-AF65-F5344CB8AC3E}">
        <p14:creationId xmlns:p14="http://schemas.microsoft.com/office/powerpoint/2010/main" val="241111689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9411</TotalTime>
  <Words>1605</Words>
  <Application>Microsoft Macintosh PowerPoint</Application>
  <PresentationFormat>On-screen Show (4:3)</PresentationFormat>
  <Paragraphs>93</Paragraphs>
  <Slides>8</Slides>
  <Notes>6</Notes>
  <HiddenSlides>2</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vt:i4>
      </vt:variant>
    </vt:vector>
  </HeadingPairs>
  <TitlesOfParts>
    <vt:vector size="10" baseType="lpstr">
      <vt:lpstr>Office Theme</vt:lpstr>
      <vt:lpstr>Microsoft Equation</vt:lpstr>
      <vt:lpstr>Chemical exchange saturation transfer (CEST): principles and imaging applications</vt:lpstr>
      <vt:lpstr>MR signal origin</vt:lpstr>
      <vt:lpstr>Relaxation mechanisms</vt:lpstr>
      <vt:lpstr>PowerPoint Presentation</vt:lpstr>
      <vt:lpstr>PowerPoint Presentation</vt:lpstr>
      <vt:lpstr>Chemical exchange saturation transfer (CEST)</vt:lpstr>
      <vt:lpstr>Diamagnetic v. paramagnetic CEST agents</vt:lpstr>
      <vt:lpstr>PowerPoint Presentation</vt:lpstr>
    </vt:vector>
  </TitlesOfParts>
  <Company>University of New Hampshire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Jordan Reddel</dc:creator>
  <cp:lastModifiedBy>Justin Massing</cp:lastModifiedBy>
  <cp:revision>56</cp:revision>
  <dcterms:created xsi:type="dcterms:W3CDTF">2010-11-29T21:52:51Z</dcterms:created>
  <dcterms:modified xsi:type="dcterms:W3CDTF">2014-07-17T19:17:58Z</dcterms:modified>
</cp:coreProperties>
</file>