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00"/>
    <a:srgbClr val="A52A2A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22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2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8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61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2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2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3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2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6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2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3734E-249E-41C1-9212-5F0C43783A49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87CED-FFBB-498A-9F30-59D5E06D3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6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14398"/>
            <a:ext cx="9144000" cy="989185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Counting Orbitals </a:t>
            </a:r>
            <a:r>
              <a:rPr 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0962" y="2440503"/>
            <a:ext cx="9770076" cy="821681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Atomic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Orbitals: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n,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m</a:t>
            </a:r>
            <a:r>
              <a:rPr lang="en-US" sz="44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endParaRPr lang="en-US" sz="44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38014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be 36"/>
          <p:cNvSpPr/>
          <p:nvPr/>
        </p:nvSpPr>
        <p:spPr>
          <a:xfrm>
            <a:off x="5292321" y="4120885"/>
            <a:ext cx="700424" cy="70042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41" name="Group 40"/>
          <p:cNvGrpSpPr/>
          <p:nvPr/>
        </p:nvGrpSpPr>
        <p:grpSpPr>
          <a:xfrm>
            <a:off x="5292321" y="3592361"/>
            <a:ext cx="1192551" cy="1228948"/>
            <a:chOff x="4354606" y="3184343"/>
            <a:chExt cx="778435" cy="802193"/>
          </a:xfrm>
          <a:solidFill>
            <a:srgbClr val="FFFF00"/>
          </a:solidFill>
        </p:grpSpPr>
        <p:sp>
          <p:nvSpPr>
            <p:cNvPr id="38" name="Cube 37"/>
            <p:cNvSpPr/>
            <p:nvPr/>
          </p:nvSpPr>
          <p:spPr>
            <a:xfrm>
              <a:off x="4675841" y="3529336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Cube 31"/>
            <p:cNvSpPr/>
            <p:nvPr/>
          </p:nvSpPr>
          <p:spPr>
            <a:xfrm>
              <a:off x="4354606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" name="Cube 32"/>
            <p:cNvSpPr/>
            <p:nvPr/>
          </p:nvSpPr>
          <p:spPr>
            <a:xfrm>
              <a:off x="4675841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292321" y="3063835"/>
            <a:ext cx="1684679" cy="1757474"/>
            <a:chOff x="4354606" y="2839349"/>
            <a:chExt cx="1099670" cy="1147187"/>
          </a:xfrm>
          <a:solidFill>
            <a:srgbClr val="00B050"/>
          </a:solidFill>
        </p:grpSpPr>
        <p:sp>
          <p:nvSpPr>
            <p:cNvPr id="39" name="Cube 38"/>
            <p:cNvSpPr/>
            <p:nvPr/>
          </p:nvSpPr>
          <p:spPr>
            <a:xfrm>
              <a:off x="4997076" y="3529336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" name="Cube 33"/>
            <p:cNvSpPr/>
            <p:nvPr/>
          </p:nvSpPr>
          <p:spPr>
            <a:xfrm>
              <a:off x="4997076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Cube 26"/>
            <p:cNvSpPr/>
            <p:nvPr/>
          </p:nvSpPr>
          <p:spPr>
            <a:xfrm>
              <a:off x="4354606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Cube 27"/>
            <p:cNvSpPr/>
            <p:nvPr/>
          </p:nvSpPr>
          <p:spPr>
            <a:xfrm>
              <a:off x="4675841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Cube 28"/>
            <p:cNvSpPr/>
            <p:nvPr/>
          </p:nvSpPr>
          <p:spPr>
            <a:xfrm>
              <a:off x="4997076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3" name="Group 42"/>
          <p:cNvGrpSpPr>
            <a:grpSpLocks noChangeAspect="1"/>
          </p:cNvGrpSpPr>
          <p:nvPr/>
        </p:nvGrpSpPr>
        <p:grpSpPr>
          <a:xfrm>
            <a:off x="5292321" y="2535309"/>
            <a:ext cx="2176808" cy="2286000"/>
            <a:chOff x="4354606" y="2494355"/>
            <a:chExt cx="1420906" cy="1492181"/>
          </a:xfrm>
        </p:grpSpPr>
        <p:sp>
          <p:nvSpPr>
            <p:cNvPr id="40" name="Cube 39"/>
            <p:cNvSpPr/>
            <p:nvPr/>
          </p:nvSpPr>
          <p:spPr>
            <a:xfrm>
              <a:off x="5318312" y="3529336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" name="Cube 34"/>
            <p:cNvSpPr/>
            <p:nvPr/>
          </p:nvSpPr>
          <p:spPr>
            <a:xfrm>
              <a:off x="5318312" y="3184343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Cube 29"/>
            <p:cNvSpPr/>
            <p:nvPr/>
          </p:nvSpPr>
          <p:spPr>
            <a:xfrm>
              <a:off x="5318312" y="2839349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Cube 15"/>
            <p:cNvSpPr/>
            <p:nvPr/>
          </p:nvSpPr>
          <p:spPr>
            <a:xfrm>
              <a:off x="4354606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" name="Cube 17"/>
            <p:cNvSpPr/>
            <p:nvPr/>
          </p:nvSpPr>
          <p:spPr>
            <a:xfrm>
              <a:off x="4675841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Cube 20"/>
            <p:cNvSpPr/>
            <p:nvPr/>
          </p:nvSpPr>
          <p:spPr>
            <a:xfrm>
              <a:off x="4997076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Cube 22"/>
            <p:cNvSpPr/>
            <p:nvPr/>
          </p:nvSpPr>
          <p:spPr>
            <a:xfrm>
              <a:off x="5318312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51" name="Rectangle 50"/>
          <p:cNvSpPr/>
          <p:nvPr/>
        </p:nvSpPr>
        <p:spPr>
          <a:xfrm>
            <a:off x="853721" y="1453268"/>
            <a:ext cx="39199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Number of orbitals 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 a subshell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229260" y="3697576"/>
            <a:ext cx="35738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Three </a:t>
            </a:r>
            <a:r>
              <a:rPr lang="en-US" sz="40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40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-orbitals</a:t>
            </a:r>
            <a:endParaRPr lang="en-US" sz="4000" b="1" cap="none" spc="0" dirty="0">
              <a:ln/>
              <a:solidFill>
                <a:schemeClr val="accent4">
                  <a:lumMod val="75000"/>
                </a:schemeClr>
              </a:solidFill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47057" y="4250997"/>
            <a:ext cx="2956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One s-orbital</a:t>
            </a:r>
            <a:endParaRPr lang="en-US" sz="40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593718" y="3144155"/>
            <a:ext cx="32094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rgbClr val="00B050"/>
                </a:solidFill>
                <a:effectLst/>
              </a:rPr>
              <a:t>Five d-orbitals</a:t>
            </a:r>
            <a:endParaRPr lang="en-US" sz="4000" b="1" cap="none" spc="0" dirty="0">
              <a:ln/>
              <a:solidFill>
                <a:srgbClr val="00B050"/>
              </a:solidFill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296457" y="2590734"/>
            <a:ext cx="35066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Seven</a:t>
            </a:r>
            <a:r>
              <a:rPr lang="en-US" sz="40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sz="40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sz="40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-orbitals</a:t>
            </a:r>
            <a:endParaRPr lang="en-US" sz="4000" b="1" cap="none" spc="0" dirty="0">
              <a:ln/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093739" y="168128"/>
            <a:ext cx="95728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Counting up Orbitals: In subshells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7803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1" grpId="0"/>
      <p:bldP spid="53" grpId="0"/>
      <p:bldP spid="54" grpId="0"/>
      <p:bldP spid="55" grpId="0"/>
      <p:bldP spid="56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be 36"/>
          <p:cNvSpPr/>
          <p:nvPr/>
        </p:nvSpPr>
        <p:spPr>
          <a:xfrm>
            <a:off x="5292321" y="4120885"/>
            <a:ext cx="700424" cy="700424"/>
          </a:xfrm>
          <a:prstGeom prst="cub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41" name="Group 40"/>
          <p:cNvGrpSpPr/>
          <p:nvPr/>
        </p:nvGrpSpPr>
        <p:grpSpPr>
          <a:xfrm>
            <a:off x="5292321" y="3592361"/>
            <a:ext cx="1192551" cy="1228948"/>
            <a:chOff x="4354606" y="3184343"/>
            <a:chExt cx="778435" cy="802193"/>
          </a:xfrm>
          <a:solidFill>
            <a:srgbClr val="FFFF00"/>
          </a:solidFill>
        </p:grpSpPr>
        <p:sp>
          <p:nvSpPr>
            <p:cNvPr id="38" name="Cube 37"/>
            <p:cNvSpPr/>
            <p:nvPr/>
          </p:nvSpPr>
          <p:spPr>
            <a:xfrm>
              <a:off x="4675841" y="3529336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Cube 31"/>
            <p:cNvSpPr/>
            <p:nvPr/>
          </p:nvSpPr>
          <p:spPr>
            <a:xfrm>
              <a:off x="4354606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" name="Cube 32"/>
            <p:cNvSpPr/>
            <p:nvPr/>
          </p:nvSpPr>
          <p:spPr>
            <a:xfrm>
              <a:off x="4675841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292321" y="3063835"/>
            <a:ext cx="1684679" cy="1757474"/>
            <a:chOff x="4354606" y="2839349"/>
            <a:chExt cx="1099670" cy="1147187"/>
          </a:xfrm>
          <a:solidFill>
            <a:srgbClr val="00B050"/>
          </a:solidFill>
        </p:grpSpPr>
        <p:sp>
          <p:nvSpPr>
            <p:cNvPr id="39" name="Cube 38"/>
            <p:cNvSpPr/>
            <p:nvPr/>
          </p:nvSpPr>
          <p:spPr>
            <a:xfrm>
              <a:off x="4997076" y="3529336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4" name="Cube 33"/>
            <p:cNvSpPr/>
            <p:nvPr/>
          </p:nvSpPr>
          <p:spPr>
            <a:xfrm>
              <a:off x="4997076" y="3184343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7" name="Cube 26"/>
            <p:cNvSpPr/>
            <p:nvPr/>
          </p:nvSpPr>
          <p:spPr>
            <a:xfrm>
              <a:off x="4354606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Cube 27"/>
            <p:cNvSpPr/>
            <p:nvPr/>
          </p:nvSpPr>
          <p:spPr>
            <a:xfrm>
              <a:off x="4675841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Cube 28"/>
            <p:cNvSpPr/>
            <p:nvPr/>
          </p:nvSpPr>
          <p:spPr>
            <a:xfrm>
              <a:off x="4997076" y="2839349"/>
              <a:ext cx="457200" cy="457200"/>
            </a:xfrm>
            <a:prstGeom prst="cub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3" name="Group 42"/>
          <p:cNvGrpSpPr>
            <a:grpSpLocks noChangeAspect="1"/>
          </p:cNvGrpSpPr>
          <p:nvPr/>
        </p:nvGrpSpPr>
        <p:grpSpPr>
          <a:xfrm>
            <a:off x="5292321" y="2535309"/>
            <a:ext cx="2176808" cy="2286000"/>
            <a:chOff x="4354606" y="2494355"/>
            <a:chExt cx="1420906" cy="1492181"/>
          </a:xfrm>
        </p:grpSpPr>
        <p:sp>
          <p:nvSpPr>
            <p:cNvPr id="40" name="Cube 39"/>
            <p:cNvSpPr/>
            <p:nvPr/>
          </p:nvSpPr>
          <p:spPr>
            <a:xfrm>
              <a:off x="5318312" y="3529336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" name="Cube 34"/>
            <p:cNvSpPr/>
            <p:nvPr/>
          </p:nvSpPr>
          <p:spPr>
            <a:xfrm>
              <a:off x="5318312" y="3184343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Cube 29"/>
            <p:cNvSpPr/>
            <p:nvPr/>
          </p:nvSpPr>
          <p:spPr>
            <a:xfrm>
              <a:off x="5318312" y="2839349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Cube 15"/>
            <p:cNvSpPr/>
            <p:nvPr/>
          </p:nvSpPr>
          <p:spPr>
            <a:xfrm>
              <a:off x="4354606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" name="Cube 17"/>
            <p:cNvSpPr/>
            <p:nvPr/>
          </p:nvSpPr>
          <p:spPr>
            <a:xfrm>
              <a:off x="4675841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Cube 20"/>
            <p:cNvSpPr/>
            <p:nvPr/>
          </p:nvSpPr>
          <p:spPr>
            <a:xfrm>
              <a:off x="4997076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Cube 22"/>
            <p:cNvSpPr/>
            <p:nvPr/>
          </p:nvSpPr>
          <p:spPr>
            <a:xfrm>
              <a:off x="5318312" y="2494355"/>
              <a:ext cx="457200" cy="4572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258309" y="4720506"/>
            <a:ext cx="13628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1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=</a:t>
            </a:r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 </a:t>
            </a:r>
            <a:r>
              <a:rPr lang="en-US" sz="4000" b="1" cap="none" spc="0" dirty="0" smtClean="0">
                <a:ln/>
                <a:effectLst/>
              </a:rPr>
              <a:t>1</a:t>
            </a:r>
            <a:r>
              <a:rPr lang="en-US" sz="4000" b="1" cap="none" spc="0" baseline="30000" dirty="0" smtClean="0">
                <a:ln/>
                <a:effectLst/>
              </a:rPr>
              <a:t>2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58309" y="5081277"/>
            <a:ext cx="187743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1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</a:rPr>
              <a:t>3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=</a:t>
            </a:r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 </a:t>
            </a:r>
            <a:r>
              <a:rPr lang="en-US" sz="4000" b="1" dirty="0" smtClean="0">
                <a:ln/>
              </a:rPr>
              <a:t>2</a:t>
            </a:r>
            <a:r>
              <a:rPr lang="en-US" sz="4000" b="1" cap="none" spc="0" baseline="30000" dirty="0" smtClean="0">
                <a:ln/>
                <a:effectLst/>
              </a:rPr>
              <a:t>2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58309" y="5442048"/>
            <a:ext cx="250741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1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</a:rPr>
              <a:t>3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rgbClr val="00B050"/>
                </a:solidFill>
                <a:effectLst/>
              </a:rPr>
              <a:t>5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= 3</a:t>
            </a:r>
            <a:r>
              <a:rPr lang="en-US" sz="4000" b="1" cap="none" spc="0" baseline="30000" dirty="0" smtClean="0">
                <a:ln/>
                <a:effectLst/>
              </a:rPr>
              <a:t>2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257714" y="5802819"/>
            <a:ext cx="302198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1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chemeClr val="accent4"/>
                </a:solidFill>
                <a:effectLst/>
              </a:rPr>
              <a:t>3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rgbClr val="00B050"/>
                </a:solidFill>
                <a:effectLst/>
              </a:rPr>
              <a:t>5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+</a:t>
            </a:r>
            <a:r>
              <a:rPr lang="en-US" sz="4000" b="1" cap="none" spc="0" dirty="0" smtClean="0">
                <a:ln/>
                <a:solidFill>
                  <a:srgbClr val="0070C0"/>
                </a:solidFill>
                <a:effectLst/>
              </a:rPr>
              <a:t>7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= 4</a:t>
            </a:r>
            <a:r>
              <a:rPr lang="en-US" sz="4000" b="1" cap="none" spc="0" baseline="30000" dirty="0" smtClean="0">
                <a:ln/>
                <a:effectLst/>
              </a:rPr>
              <a:t>2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53721" y="1453268"/>
            <a:ext cx="39199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Number of orbitals 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in a subshell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342575" y="1468687"/>
            <a:ext cx="381578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Number of orbitals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in a shell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44114" y="3697576"/>
            <a:ext cx="394415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Three </a:t>
            </a:r>
            <a:r>
              <a:rPr lang="en-US" sz="40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40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-orbitals </a:t>
            </a:r>
            <a:r>
              <a:rPr lang="en-US" sz="4000" b="1" cap="none" spc="0" dirty="0" smtClean="0">
                <a:ln/>
                <a:effectLst/>
              </a:rPr>
              <a:t>+</a:t>
            </a:r>
            <a:endParaRPr lang="en-US" sz="4000" b="1" cap="none" spc="0" dirty="0">
              <a:ln/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47057" y="4250997"/>
            <a:ext cx="2956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One s-orbital</a:t>
            </a:r>
            <a:endParaRPr lang="en-US" sz="40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408572" y="3144155"/>
            <a:ext cx="357969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cap="none" spc="0" dirty="0" smtClean="0">
                <a:ln/>
                <a:solidFill>
                  <a:srgbClr val="00B050"/>
                </a:solidFill>
                <a:effectLst/>
              </a:rPr>
              <a:t>Five d-orbitals </a:t>
            </a:r>
            <a:r>
              <a:rPr lang="en-US" sz="4000" b="1" cap="none" spc="0" dirty="0" smtClean="0">
                <a:ln/>
                <a:effectLst/>
              </a:rPr>
              <a:t>+</a:t>
            </a:r>
            <a:endParaRPr lang="en-US" sz="4000" b="1" cap="none" spc="0" dirty="0">
              <a:ln/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111310" y="2590734"/>
            <a:ext cx="387696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0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Seven</a:t>
            </a:r>
            <a:r>
              <a:rPr lang="en-US" sz="40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sz="40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sz="40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-orbitals </a:t>
            </a:r>
            <a:r>
              <a:rPr lang="en-US" sz="4000" b="1" cap="none" spc="0" dirty="0" smtClean="0">
                <a:ln/>
                <a:effectLst/>
              </a:rPr>
              <a:t>+</a:t>
            </a:r>
            <a:endParaRPr lang="en-US" sz="4000" b="1" cap="none" spc="0" dirty="0">
              <a:ln/>
              <a:effectLst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816063" y="2584794"/>
            <a:ext cx="37078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n = 4, 16 orbitals</a:t>
            </a:r>
            <a:endParaRPr lang="en-US" sz="4000" b="1" cap="none" spc="0" dirty="0">
              <a:ln/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816063" y="3141185"/>
            <a:ext cx="344818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dirty="0" smtClean="0">
                <a:ln/>
                <a:solidFill>
                  <a:srgbClr val="00B050"/>
                </a:solidFill>
              </a:rPr>
              <a:t>n = 3, </a:t>
            </a:r>
            <a:r>
              <a:rPr lang="en-US" sz="4000" b="1" cap="none" spc="0" dirty="0" smtClean="0">
                <a:ln/>
                <a:solidFill>
                  <a:srgbClr val="00B050"/>
                </a:solidFill>
                <a:effectLst/>
              </a:rPr>
              <a:t>9 orbitals</a:t>
            </a:r>
            <a:endParaRPr lang="en-US" sz="4000" b="1" cap="none" spc="0" dirty="0">
              <a:ln/>
              <a:solidFill>
                <a:srgbClr val="00B050"/>
              </a:solidFill>
              <a:effectLst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7816063" y="3697576"/>
            <a:ext cx="35636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cap="none" spc="0" dirty="0" smtClean="0">
                <a:ln/>
                <a:solidFill>
                  <a:srgbClr val="FFA500"/>
                </a:solidFill>
                <a:effectLst/>
              </a:rPr>
              <a:t>n = 2, 4 orbitals</a:t>
            </a:r>
            <a:r>
              <a:rPr lang="en-US" sz="4000" b="1" cap="none" spc="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816063" y="4253967"/>
            <a:ext cx="312758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sz="4000" b="1" dirty="0" smtClean="0">
                <a:ln/>
                <a:solidFill>
                  <a:srgbClr val="FF0000"/>
                </a:solidFill>
              </a:rPr>
              <a:t>n =1, </a:t>
            </a:r>
            <a:r>
              <a:rPr lang="en-US" sz="4000" b="1" cap="none" spc="0" dirty="0" smtClean="0">
                <a:ln/>
                <a:solidFill>
                  <a:srgbClr val="FF0000"/>
                </a:solidFill>
                <a:effectLst/>
              </a:rPr>
              <a:t>1 orbital</a:t>
            </a:r>
            <a:endParaRPr lang="en-US" sz="4000" b="1" cap="none" spc="0" dirty="0">
              <a:ln/>
              <a:solidFill>
                <a:srgbClr val="0070C0"/>
              </a:solidFill>
              <a:effectLst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599389" y="168128"/>
            <a:ext cx="85615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Counting up Orbitals: in shells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956548" y="4808894"/>
            <a:ext cx="3282629" cy="523220"/>
          </a:xfrm>
          <a:prstGeom prst="rect">
            <a:avLst/>
          </a:prstGeom>
          <a:noFill/>
          <a:ln w="3175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Because it’s a square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956548" y="5172348"/>
            <a:ext cx="3282629" cy="523220"/>
          </a:xfrm>
          <a:prstGeom prst="rect">
            <a:avLst/>
          </a:prstGeom>
          <a:noFill/>
          <a:ln w="3175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Because it’s a square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956548" y="5535802"/>
            <a:ext cx="3282629" cy="523220"/>
          </a:xfrm>
          <a:prstGeom prst="rect">
            <a:avLst/>
          </a:prstGeom>
          <a:noFill/>
          <a:ln w="3175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Because it’s a square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956548" y="5899256"/>
            <a:ext cx="3282629" cy="523220"/>
          </a:xfrm>
          <a:prstGeom prst="rect">
            <a:avLst/>
          </a:prstGeom>
          <a:noFill/>
          <a:ln w="3175"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Because it’s a square</a:t>
            </a:r>
            <a:endParaRPr lang="en-US" sz="28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7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56313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/>
      <p:bldP spid="56" grpId="0"/>
      <p:bldP spid="63" grpId="0"/>
      <p:bldP spid="64" grpId="0"/>
      <p:bldP spid="65" grpId="0"/>
      <p:bldP spid="66" grpId="0"/>
      <p:bldP spid="68" grpId="0"/>
      <p:bldP spid="2" grpId="0"/>
      <p:bldP spid="44" grpId="0"/>
      <p:bldP spid="45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be 78"/>
          <p:cNvSpPr/>
          <p:nvPr/>
        </p:nvSpPr>
        <p:spPr>
          <a:xfrm>
            <a:off x="1855770" y="5562693"/>
            <a:ext cx="700424" cy="700424"/>
          </a:xfrm>
          <a:prstGeom prst="cube">
            <a:avLst/>
          </a:prstGeom>
          <a:solidFill>
            <a:srgbClr val="FF0000">
              <a:alpha val="67000"/>
            </a:srgb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grpSp>
        <p:nvGrpSpPr>
          <p:cNvPr id="26" name="Group 25"/>
          <p:cNvGrpSpPr/>
          <p:nvPr/>
        </p:nvGrpSpPr>
        <p:grpSpPr>
          <a:xfrm>
            <a:off x="2735480" y="5517038"/>
            <a:ext cx="6060106" cy="707886"/>
            <a:chOff x="2735480" y="5517038"/>
            <a:chExt cx="6060106" cy="707886"/>
          </a:xfrm>
        </p:grpSpPr>
        <p:sp>
          <p:nvSpPr>
            <p:cNvPr id="46" name="Rectangle 45"/>
            <p:cNvSpPr/>
            <p:nvPr/>
          </p:nvSpPr>
          <p:spPr>
            <a:xfrm>
              <a:off x="7432712" y="5517038"/>
              <a:ext cx="1362874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1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=</a:t>
              </a:r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 </a:t>
              </a:r>
              <a:r>
                <a:rPr lang="en-US" sz="4000" b="1" cap="none" spc="0" dirty="0" smtClean="0">
                  <a:ln/>
                  <a:effectLst/>
                </a:rPr>
                <a:t>1</a:t>
              </a:r>
              <a:r>
                <a:rPr lang="en-US" sz="4000" b="1" cap="none" spc="0" baseline="30000" dirty="0" smtClean="0">
                  <a:ln/>
                  <a:effectLst/>
                </a:rPr>
                <a:t>2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735480" y="5517038"/>
              <a:ext cx="2956066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pPr algn="ctr"/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One s-orbital</a:t>
              </a:r>
              <a:endParaRPr lang="en-US" sz="4000" b="1" cap="none" spc="0" dirty="0">
                <a:ln/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339953" y="5517038"/>
              <a:ext cx="44435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1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>
            <a:off x="877464" y="85003"/>
            <a:ext cx="100053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Orbitals in shells: Stacking them up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695964" y="4076178"/>
            <a:ext cx="1396397" cy="870810"/>
            <a:chOff x="1695964" y="4076178"/>
            <a:chExt cx="1396397" cy="870810"/>
          </a:xfrm>
        </p:grpSpPr>
        <p:grpSp>
          <p:nvGrpSpPr>
            <p:cNvPr id="3" name="Group 2"/>
            <p:cNvGrpSpPr/>
            <p:nvPr/>
          </p:nvGrpSpPr>
          <p:grpSpPr>
            <a:xfrm>
              <a:off x="1865292" y="4076178"/>
              <a:ext cx="1227069" cy="870250"/>
              <a:chOff x="5056609" y="1320820"/>
              <a:chExt cx="1227069" cy="870250"/>
            </a:xfrm>
          </p:grpSpPr>
          <p:sp>
            <p:nvSpPr>
              <p:cNvPr id="32" name="Cube 31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8" name="Cube 37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Cube 32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45" name="Cube 44"/>
            <p:cNvSpPr/>
            <p:nvPr/>
          </p:nvSpPr>
          <p:spPr>
            <a:xfrm>
              <a:off x="1695964" y="4246564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5964" y="2609745"/>
            <a:ext cx="2056786" cy="1052903"/>
            <a:chOff x="1695964" y="2609745"/>
            <a:chExt cx="2056786" cy="1052903"/>
          </a:xfrm>
        </p:grpSpPr>
        <p:grpSp>
          <p:nvGrpSpPr>
            <p:cNvPr id="4" name="Group 3"/>
            <p:cNvGrpSpPr/>
            <p:nvPr/>
          </p:nvGrpSpPr>
          <p:grpSpPr>
            <a:xfrm>
              <a:off x="2035056" y="2609745"/>
              <a:ext cx="1717694" cy="1052903"/>
              <a:chOff x="6135533" y="2795048"/>
              <a:chExt cx="1717694" cy="1052903"/>
            </a:xfrm>
          </p:grpSpPr>
          <p:sp>
            <p:nvSpPr>
              <p:cNvPr id="27" name="Cube 26"/>
              <p:cNvSpPr/>
              <p:nvPr/>
            </p:nvSpPr>
            <p:spPr>
              <a:xfrm>
                <a:off x="6135533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Cube 27"/>
              <p:cNvSpPr/>
              <p:nvPr/>
            </p:nvSpPr>
            <p:spPr>
              <a:xfrm>
                <a:off x="6627661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4" name="Cube 33"/>
              <p:cNvSpPr/>
              <p:nvPr/>
            </p:nvSpPr>
            <p:spPr>
              <a:xfrm>
                <a:off x="7152803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9" name="Cube 38"/>
              <p:cNvSpPr/>
              <p:nvPr/>
            </p:nvSpPr>
            <p:spPr>
              <a:xfrm>
                <a:off x="6975255" y="2971965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Cube 28"/>
              <p:cNvSpPr/>
              <p:nvPr/>
            </p:nvSpPr>
            <p:spPr>
              <a:xfrm>
                <a:off x="6797788" y="3147527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860126" y="2792238"/>
              <a:ext cx="1227069" cy="870250"/>
              <a:chOff x="5056609" y="1320820"/>
              <a:chExt cx="1227069" cy="870250"/>
            </a:xfrm>
          </p:grpSpPr>
          <p:sp>
            <p:nvSpPr>
              <p:cNvPr id="60" name="Cube 59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2" name="Cube 61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8" name="Cube 67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57" name="Cube 56"/>
            <p:cNvSpPr/>
            <p:nvPr/>
          </p:nvSpPr>
          <p:spPr>
            <a:xfrm>
              <a:off x="1695964" y="2961159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4554" y="1147041"/>
            <a:ext cx="2800220" cy="1231888"/>
            <a:chOff x="1674554" y="1147041"/>
            <a:chExt cx="2800220" cy="1231888"/>
          </a:xfrm>
        </p:grpSpPr>
        <p:sp>
          <p:nvSpPr>
            <p:cNvPr id="23" name="Cube 22"/>
            <p:cNvSpPr/>
            <p:nvPr/>
          </p:nvSpPr>
          <p:spPr>
            <a:xfrm>
              <a:off x="3774350" y="1147041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Cube 15"/>
            <p:cNvSpPr/>
            <p:nvPr/>
          </p:nvSpPr>
          <p:spPr>
            <a:xfrm>
              <a:off x="2194646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8" name="Cube 17"/>
            <p:cNvSpPr/>
            <p:nvPr/>
          </p:nvSpPr>
          <p:spPr>
            <a:xfrm>
              <a:off x="2712604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Cube 20"/>
            <p:cNvSpPr/>
            <p:nvPr/>
          </p:nvSpPr>
          <p:spPr>
            <a:xfrm>
              <a:off x="3240893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Cube 29"/>
            <p:cNvSpPr/>
            <p:nvPr/>
          </p:nvSpPr>
          <p:spPr>
            <a:xfrm>
              <a:off x="3602697" y="1320091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5" name="Cube 34"/>
            <p:cNvSpPr/>
            <p:nvPr/>
          </p:nvSpPr>
          <p:spPr>
            <a:xfrm>
              <a:off x="3427327" y="1497996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" name="Cube 39"/>
            <p:cNvSpPr/>
            <p:nvPr/>
          </p:nvSpPr>
          <p:spPr>
            <a:xfrm>
              <a:off x="3249935" y="1678505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2014392" y="1323063"/>
              <a:ext cx="1769354" cy="1052903"/>
              <a:chOff x="2014392" y="1323063"/>
              <a:chExt cx="1769354" cy="1052903"/>
            </a:xfrm>
          </p:grpSpPr>
          <p:sp>
            <p:nvSpPr>
              <p:cNvPr id="74" name="Cube 73"/>
              <p:cNvSpPr/>
              <p:nvPr/>
            </p:nvSpPr>
            <p:spPr>
              <a:xfrm>
                <a:off x="2014392" y="1328229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2547848" y="1323063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6" name="Cube 75"/>
              <p:cNvSpPr/>
              <p:nvPr/>
            </p:nvSpPr>
            <p:spPr>
              <a:xfrm>
                <a:off x="3083322" y="1323063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7" name="Cube 76"/>
              <p:cNvSpPr/>
              <p:nvPr/>
            </p:nvSpPr>
            <p:spPr>
              <a:xfrm>
                <a:off x="2905774" y="1499980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Cube 77"/>
              <p:cNvSpPr/>
              <p:nvPr/>
            </p:nvSpPr>
            <p:spPr>
              <a:xfrm>
                <a:off x="2728307" y="1675542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1839462" y="1505368"/>
              <a:ext cx="1227069" cy="870250"/>
              <a:chOff x="5056609" y="1320820"/>
              <a:chExt cx="1227069" cy="870250"/>
            </a:xfrm>
          </p:grpSpPr>
          <p:sp>
            <p:nvSpPr>
              <p:cNvPr id="70" name="Cube 69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1" name="Cube 70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2" name="Cube 71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58" name="Cube 57"/>
            <p:cNvSpPr/>
            <p:nvPr/>
          </p:nvSpPr>
          <p:spPr>
            <a:xfrm>
              <a:off x="1674554" y="1675754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691608" y="4063437"/>
            <a:ext cx="1396397" cy="870810"/>
            <a:chOff x="1695964" y="4076178"/>
            <a:chExt cx="1396397" cy="870810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grpSp>
          <p:nvGrpSpPr>
            <p:cNvPr id="81" name="Group 80"/>
            <p:cNvGrpSpPr/>
            <p:nvPr/>
          </p:nvGrpSpPr>
          <p:grpSpPr>
            <a:xfrm>
              <a:off x="1865292" y="4076178"/>
              <a:ext cx="1227069" cy="870250"/>
              <a:chOff x="5056609" y="1320820"/>
              <a:chExt cx="1227069" cy="870250"/>
            </a:xfrm>
          </p:grpSpPr>
          <p:sp>
            <p:nvSpPr>
              <p:cNvPr id="83" name="Cube 82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4" name="Cube 83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5" name="Cube 84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82" name="Cube 81"/>
            <p:cNvSpPr/>
            <p:nvPr/>
          </p:nvSpPr>
          <p:spPr>
            <a:xfrm>
              <a:off x="1695964" y="4246564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1691608" y="2601961"/>
            <a:ext cx="2056786" cy="1052903"/>
            <a:chOff x="1695964" y="2609745"/>
            <a:chExt cx="2056786" cy="1052903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grpSp>
          <p:nvGrpSpPr>
            <p:cNvPr id="87" name="Group 86"/>
            <p:cNvGrpSpPr/>
            <p:nvPr/>
          </p:nvGrpSpPr>
          <p:grpSpPr>
            <a:xfrm>
              <a:off x="2035056" y="2609745"/>
              <a:ext cx="1717694" cy="1052903"/>
              <a:chOff x="6135533" y="2795048"/>
              <a:chExt cx="1717694" cy="1052903"/>
            </a:xfrm>
          </p:grpSpPr>
          <p:sp>
            <p:nvSpPr>
              <p:cNvPr id="93" name="Cube 92"/>
              <p:cNvSpPr/>
              <p:nvPr/>
            </p:nvSpPr>
            <p:spPr>
              <a:xfrm>
                <a:off x="6135533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Cube 93"/>
              <p:cNvSpPr/>
              <p:nvPr/>
            </p:nvSpPr>
            <p:spPr>
              <a:xfrm>
                <a:off x="6627661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Cube 94"/>
              <p:cNvSpPr/>
              <p:nvPr/>
            </p:nvSpPr>
            <p:spPr>
              <a:xfrm>
                <a:off x="7152803" y="2795048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Cube 95"/>
              <p:cNvSpPr/>
              <p:nvPr/>
            </p:nvSpPr>
            <p:spPr>
              <a:xfrm>
                <a:off x="6975255" y="2971965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7" name="Cube 96"/>
              <p:cNvSpPr/>
              <p:nvPr/>
            </p:nvSpPr>
            <p:spPr>
              <a:xfrm>
                <a:off x="6797788" y="3147527"/>
                <a:ext cx="700424" cy="700424"/>
              </a:xfrm>
              <a:prstGeom prst="cub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1860126" y="2792238"/>
              <a:ext cx="1227069" cy="870250"/>
              <a:chOff x="5056609" y="1320820"/>
              <a:chExt cx="1227069" cy="870250"/>
            </a:xfrm>
          </p:grpSpPr>
          <p:sp>
            <p:nvSpPr>
              <p:cNvPr id="90" name="Cube 89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1" name="Cube 90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2" name="Cube 91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89" name="Cube 88"/>
            <p:cNvSpPr/>
            <p:nvPr/>
          </p:nvSpPr>
          <p:spPr>
            <a:xfrm>
              <a:off x="1695964" y="2961159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1678409" y="1137757"/>
            <a:ext cx="2800220" cy="1231888"/>
            <a:chOff x="1674554" y="1147041"/>
            <a:chExt cx="2800220" cy="1231888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grpSpPr>
        <p:sp>
          <p:nvSpPr>
            <p:cNvPr id="99" name="Cube 98"/>
            <p:cNvSpPr/>
            <p:nvPr/>
          </p:nvSpPr>
          <p:spPr>
            <a:xfrm>
              <a:off x="3774350" y="1147041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0" name="Cube 99"/>
            <p:cNvSpPr/>
            <p:nvPr/>
          </p:nvSpPr>
          <p:spPr>
            <a:xfrm>
              <a:off x="2194646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1" name="Cube 100"/>
            <p:cNvSpPr/>
            <p:nvPr/>
          </p:nvSpPr>
          <p:spPr>
            <a:xfrm>
              <a:off x="2712604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2" name="Cube 101"/>
            <p:cNvSpPr/>
            <p:nvPr/>
          </p:nvSpPr>
          <p:spPr>
            <a:xfrm>
              <a:off x="3240893" y="1152065"/>
              <a:ext cx="700424" cy="700424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3" name="Cube 102"/>
            <p:cNvSpPr/>
            <p:nvPr/>
          </p:nvSpPr>
          <p:spPr>
            <a:xfrm>
              <a:off x="3602697" y="1320091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4" name="Cube 103"/>
            <p:cNvSpPr/>
            <p:nvPr/>
          </p:nvSpPr>
          <p:spPr>
            <a:xfrm>
              <a:off x="3427327" y="1497996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5" name="Cube 104"/>
            <p:cNvSpPr/>
            <p:nvPr/>
          </p:nvSpPr>
          <p:spPr>
            <a:xfrm>
              <a:off x="3249935" y="1678505"/>
              <a:ext cx="700424" cy="700424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grpSp>
          <p:nvGrpSpPr>
            <p:cNvPr id="106" name="Group 105"/>
            <p:cNvGrpSpPr/>
            <p:nvPr/>
          </p:nvGrpSpPr>
          <p:grpSpPr>
            <a:xfrm>
              <a:off x="2014392" y="1323063"/>
              <a:ext cx="1769354" cy="1052903"/>
              <a:chOff x="2014392" y="1323063"/>
              <a:chExt cx="1769354" cy="1052903"/>
            </a:xfrm>
          </p:grpSpPr>
          <p:sp>
            <p:nvSpPr>
              <p:cNvPr id="112" name="Cube 111"/>
              <p:cNvSpPr/>
              <p:nvPr/>
            </p:nvSpPr>
            <p:spPr>
              <a:xfrm>
                <a:off x="2014392" y="1328229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3" name="Cube 112"/>
              <p:cNvSpPr/>
              <p:nvPr/>
            </p:nvSpPr>
            <p:spPr>
              <a:xfrm>
                <a:off x="2547848" y="1323063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4" name="Cube 113"/>
              <p:cNvSpPr/>
              <p:nvPr/>
            </p:nvSpPr>
            <p:spPr>
              <a:xfrm>
                <a:off x="3083322" y="1323063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5" name="Cube 114"/>
              <p:cNvSpPr/>
              <p:nvPr/>
            </p:nvSpPr>
            <p:spPr>
              <a:xfrm>
                <a:off x="2905774" y="1499980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6" name="Cube 115"/>
              <p:cNvSpPr/>
              <p:nvPr/>
            </p:nvSpPr>
            <p:spPr>
              <a:xfrm>
                <a:off x="2728307" y="1675542"/>
                <a:ext cx="700424" cy="700424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1839462" y="1505368"/>
              <a:ext cx="1227069" cy="870250"/>
              <a:chOff x="5056609" y="1320820"/>
              <a:chExt cx="1227069" cy="870250"/>
            </a:xfrm>
          </p:grpSpPr>
          <p:sp>
            <p:nvSpPr>
              <p:cNvPr id="109" name="Cube 108"/>
              <p:cNvSpPr/>
              <p:nvPr/>
            </p:nvSpPr>
            <p:spPr>
              <a:xfrm>
                <a:off x="5056609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0" name="Cube 109"/>
              <p:cNvSpPr/>
              <p:nvPr/>
            </p:nvSpPr>
            <p:spPr>
              <a:xfrm>
                <a:off x="5583254" y="1320820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1" name="Cube 110"/>
              <p:cNvSpPr/>
              <p:nvPr/>
            </p:nvSpPr>
            <p:spPr>
              <a:xfrm>
                <a:off x="5416497" y="1490646"/>
                <a:ext cx="700424" cy="700424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sp>
          <p:nvSpPr>
            <p:cNvPr id="108" name="Cube 107"/>
            <p:cNvSpPr/>
            <p:nvPr/>
          </p:nvSpPr>
          <p:spPr>
            <a:xfrm>
              <a:off x="1674554" y="1675754"/>
              <a:ext cx="700424" cy="700424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15681" y="5451240"/>
            <a:ext cx="1566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 = 1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15681" y="4037177"/>
            <a:ext cx="1566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 = 2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115681" y="2666747"/>
            <a:ext cx="1566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 = 3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115681" y="1292036"/>
            <a:ext cx="15664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 = 4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3086220" y="3937461"/>
            <a:ext cx="7702900" cy="1122763"/>
            <a:chOff x="3086220" y="4138150"/>
            <a:chExt cx="7702900" cy="1122763"/>
          </a:xfrm>
        </p:grpSpPr>
        <p:sp>
          <p:nvSpPr>
            <p:cNvPr id="47" name="Rectangle 46"/>
            <p:cNvSpPr/>
            <p:nvPr/>
          </p:nvSpPr>
          <p:spPr>
            <a:xfrm>
              <a:off x="8911683" y="4345588"/>
              <a:ext cx="1877437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1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chemeClr val="accent4"/>
                  </a:solidFill>
                  <a:effectLst/>
                </a:rPr>
                <a:t>3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=</a:t>
              </a:r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 </a:t>
              </a:r>
              <a:r>
                <a:rPr lang="en-US" sz="4000" b="1" dirty="0" smtClean="0">
                  <a:ln/>
                </a:rPr>
                <a:t>2</a:t>
              </a:r>
              <a:r>
                <a:rPr lang="en-US" sz="4000" b="1" cap="none" spc="0" baseline="30000" dirty="0" smtClean="0">
                  <a:ln/>
                  <a:effectLst/>
                </a:rPr>
                <a:t>2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505998" y="4345588"/>
              <a:ext cx="559769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A500"/>
                  </a:solidFill>
                  <a:effectLst/>
                </a:rPr>
                <a:t>4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086220" y="4138150"/>
              <a:ext cx="3573863" cy="1122763"/>
              <a:chOff x="3086220" y="4138150"/>
              <a:chExt cx="3573863" cy="1122763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3086220" y="4553027"/>
                <a:ext cx="3573863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Three </a:t>
                </a:r>
                <a:r>
                  <a:rPr lang="en-US" sz="4000" b="1" dirty="0" smtClean="0">
                    <a:ln/>
                    <a:solidFill>
                      <a:schemeClr val="accent4">
                        <a:lumMod val="75000"/>
                      </a:schemeClr>
                    </a:solidFill>
                  </a:rPr>
                  <a:t>p</a:t>
                </a:r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-orbitals</a:t>
                </a:r>
                <a:endParaRPr lang="en-US" sz="4000" b="1" cap="none" spc="0" dirty="0">
                  <a:ln/>
                  <a:solidFill>
                    <a:schemeClr val="accent4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3086220" y="4138150"/>
                <a:ext cx="295606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rgbClr val="FF0000"/>
                    </a:solidFill>
                    <a:effectLst/>
                  </a:rPr>
                  <a:t>One s-orbital</a:t>
                </a:r>
                <a:endParaRPr lang="en-US" sz="4000" b="1" cap="none" spc="0" dirty="0">
                  <a:ln/>
                  <a:solidFill>
                    <a:srgbClr val="FF0000"/>
                  </a:solidFill>
                  <a:effectLst/>
                </a:endParaRPr>
              </a:p>
            </p:txBody>
          </p:sp>
        </p:grpSp>
      </p:grpSp>
      <p:grpSp>
        <p:nvGrpSpPr>
          <p:cNvPr id="24" name="Group 23"/>
          <p:cNvGrpSpPr/>
          <p:nvPr/>
        </p:nvGrpSpPr>
        <p:grpSpPr>
          <a:xfrm>
            <a:off x="3882199" y="2363605"/>
            <a:ext cx="7924377" cy="1529614"/>
            <a:chOff x="3882199" y="2612980"/>
            <a:chExt cx="7924377" cy="1529614"/>
          </a:xfrm>
        </p:grpSpPr>
        <p:sp>
          <p:nvSpPr>
            <p:cNvPr id="48" name="Rectangle 47"/>
            <p:cNvSpPr/>
            <p:nvPr/>
          </p:nvSpPr>
          <p:spPr>
            <a:xfrm>
              <a:off x="9299158" y="3023844"/>
              <a:ext cx="2507418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1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chemeClr val="accent4"/>
                  </a:solidFill>
                  <a:effectLst/>
                </a:rPr>
                <a:t>3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rgbClr val="00B050"/>
                  </a:solidFill>
                  <a:effectLst/>
                </a:rPr>
                <a:t>5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= 3</a:t>
              </a:r>
              <a:r>
                <a:rPr lang="en-US" sz="4000" b="1" cap="none" spc="0" baseline="30000" dirty="0" smtClean="0">
                  <a:ln/>
                  <a:effectLst/>
                </a:rPr>
                <a:t>2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8155434" y="3023844"/>
              <a:ext cx="444352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A52A2A"/>
                  </a:solidFill>
                  <a:effectLst/>
                </a:rPr>
                <a:t>9</a:t>
              </a:r>
              <a:endParaRPr lang="en-US" sz="4000" b="1" cap="none" spc="0" dirty="0">
                <a:ln/>
                <a:solidFill>
                  <a:srgbClr val="A52A2A"/>
                </a:solidFill>
                <a:effectLst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882199" y="2612980"/>
              <a:ext cx="3573863" cy="1529614"/>
              <a:chOff x="3664030" y="2911218"/>
              <a:chExt cx="3573863" cy="152961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3664030" y="3732946"/>
                <a:ext cx="320940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rgbClr val="00B050"/>
                    </a:solidFill>
                    <a:effectLst/>
                  </a:rPr>
                  <a:t>Five d-orbitals</a:t>
                </a:r>
                <a:endParaRPr lang="en-US" sz="4000" b="1" cap="none" spc="0" dirty="0">
                  <a:ln/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3664030" y="3322082"/>
                <a:ext cx="3573863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Three </a:t>
                </a:r>
                <a:r>
                  <a:rPr lang="en-US" sz="4000" b="1" dirty="0" smtClean="0">
                    <a:ln/>
                    <a:solidFill>
                      <a:schemeClr val="accent4">
                        <a:lumMod val="75000"/>
                      </a:schemeClr>
                    </a:solidFill>
                  </a:rPr>
                  <a:t>p</a:t>
                </a:r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-orbitals</a:t>
                </a:r>
                <a:endParaRPr lang="en-US" sz="4000" b="1" cap="none" spc="0" dirty="0">
                  <a:ln/>
                  <a:solidFill>
                    <a:schemeClr val="accent4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3664030" y="2911218"/>
                <a:ext cx="295606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rgbClr val="FF0000"/>
                    </a:solidFill>
                    <a:effectLst/>
                  </a:rPr>
                  <a:t>One s-orbital</a:t>
                </a:r>
                <a:endParaRPr lang="en-US" sz="4000" b="1" cap="none" spc="0" dirty="0">
                  <a:ln/>
                  <a:solidFill>
                    <a:srgbClr val="FF0000"/>
                  </a:solidFill>
                  <a:effectLst/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4833172" y="787630"/>
            <a:ext cx="7347463" cy="1932143"/>
            <a:chOff x="4833172" y="737755"/>
            <a:chExt cx="7347463" cy="1932143"/>
          </a:xfrm>
        </p:grpSpPr>
        <p:sp>
          <p:nvSpPr>
            <p:cNvPr id="49" name="Rectangle 48"/>
            <p:cNvSpPr/>
            <p:nvPr/>
          </p:nvSpPr>
          <p:spPr>
            <a:xfrm>
              <a:off x="9158654" y="1349883"/>
              <a:ext cx="3021981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cap="none" spc="0" dirty="0" smtClean="0">
                  <a:ln/>
                  <a:solidFill>
                    <a:srgbClr val="FF0000"/>
                  </a:solidFill>
                  <a:effectLst/>
                </a:rPr>
                <a:t>1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chemeClr val="accent4"/>
                  </a:solidFill>
                  <a:effectLst/>
                </a:rPr>
                <a:t>3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rgbClr val="00B050"/>
                  </a:solidFill>
                  <a:effectLst/>
                </a:rPr>
                <a:t>5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+</a:t>
              </a:r>
              <a:r>
                <a:rPr lang="en-US" sz="4000" b="1" cap="none" spc="0" dirty="0" smtClean="0">
                  <a:ln/>
                  <a:solidFill>
                    <a:srgbClr val="0070C0"/>
                  </a:solidFill>
                  <a:effectLst/>
                </a:rPr>
                <a:t>7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= 4</a:t>
              </a:r>
              <a:r>
                <a:rPr lang="en-US" sz="4000" b="1" cap="none" spc="0" baseline="30000" dirty="0" smtClean="0">
                  <a:ln/>
                  <a:effectLst/>
                </a:rPr>
                <a:t>2</a:t>
              </a:r>
              <a:r>
                <a:rPr lang="en-US" sz="4000" b="1" cap="none" spc="0" dirty="0" smtClean="0">
                  <a:ln/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</a:rPr>
                <a:t> 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8739437" y="1929814"/>
              <a:ext cx="704039" cy="70788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">
                  <a:rot lat="0" lon="0" rev="15600000"/>
                </a:lightRig>
              </a:scene3d>
              <a:sp3d extrusionH="57150" prstMaterial="softEdge">
                <a:bevelT w="25400" h="38100"/>
              </a:sp3d>
            </a:bodyPr>
            <a:lstStyle/>
            <a:p>
              <a:r>
                <a:rPr lang="en-US" sz="4000" b="1" dirty="0" smtClean="0">
                  <a:ln/>
                </a:rPr>
                <a:t>16</a:t>
              </a:r>
              <a:endParaRPr lang="en-US" sz="4000" b="1" cap="none" spc="0" dirty="0">
                <a:ln/>
                <a:solidFill>
                  <a:srgbClr val="0070C0"/>
                </a:solidFill>
                <a:effectLst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833172" y="737755"/>
              <a:ext cx="3573863" cy="1932143"/>
              <a:chOff x="5066272" y="737084"/>
              <a:chExt cx="3573863" cy="193214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5066272" y="1961341"/>
                <a:ext cx="350666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dirty="0" smtClean="0">
                    <a:ln/>
                    <a:solidFill>
                      <a:schemeClr val="accent1">
                        <a:lumMod val="50000"/>
                      </a:schemeClr>
                    </a:solidFill>
                  </a:rPr>
                  <a:t>Seven</a:t>
                </a:r>
                <a:r>
                  <a:rPr lang="en-US" sz="4000" b="1" cap="none" spc="0" dirty="0" smtClean="0">
                    <a:ln/>
                    <a:solidFill>
                      <a:schemeClr val="accent1">
                        <a:lumMod val="50000"/>
                      </a:schemeClr>
                    </a:solidFill>
                    <a:effectLst/>
                  </a:rPr>
                  <a:t> </a:t>
                </a:r>
                <a:r>
                  <a:rPr lang="en-US" sz="4000" b="1" dirty="0" smtClean="0">
                    <a:ln/>
                    <a:solidFill>
                      <a:schemeClr val="accent1">
                        <a:lumMod val="50000"/>
                      </a:schemeClr>
                    </a:solidFill>
                  </a:rPr>
                  <a:t>f</a:t>
                </a:r>
                <a:r>
                  <a:rPr lang="en-US" sz="4000" b="1" cap="none" spc="0" dirty="0" smtClean="0">
                    <a:ln/>
                    <a:solidFill>
                      <a:schemeClr val="accent1">
                        <a:lumMod val="50000"/>
                      </a:schemeClr>
                    </a:solidFill>
                    <a:effectLst/>
                  </a:rPr>
                  <a:t>-orbitals</a:t>
                </a:r>
                <a:endParaRPr lang="en-US" sz="4000" b="1" cap="none" spc="0" dirty="0">
                  <a:ln/>
                  <a:solidFill>
                    <a:schemeClr val="accent1">
                      <a:lumMod val="50000"/>
                    </a:schemeClr>
                  </a:solidFill>
                  <a:effectLst/>
                </a:endParaRP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5066272" y="1553256"/>
                <a:ext cx="3209405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rgbClr val="00B050"/>
                    </a:solidFill>
                    <a:effectLst/>
                  </a:rPr>
                  <a:t>Five d-orbitals</a:t>
                </a:r>
                <a:endParaRPr lang="en-US" sz="4000" b="1" cap="none" spc="0" dirty="0">
                  <a:ln/>
                  <a:solidFill>
                    <a:srgbClr val="00B050"/>
                  </a:solidFill>
                  <a:effectLst/>
                </a:endParaRPr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5066272" y="1145170"/>
                <a:ext cx="3573863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Three </a:t>
                </a:r>
                <a:r>
                  <a:rPr lang="en-US" sz="4000" b="1" dirty="0" smtClean="0">
                    <a:ln/>
                    <a:solidFill>
                      <a:schemeClr val="accent4">
                        <a:lumMod val="75000"/>
                      </a:schemeClr>
                    </a:solidFill>
                  </a:rPr>
                  <a:t>p</a:t>
                </a:r>
                <a:r>
                  <a:rPr lang="en-US" sz="4000" b="1" cap="none" spc="0" dirty="0" smtClean="0">
                    <a:ln/>
                    <a:solidFill>
                      <a:schemeClr val="accent4">
                        <a:lumMod val="75000"/>
                      </a:schemeClr>
                    </a:solidFill>
                    <a:effectLst/>
                  </a:rPr>
                  <a:t>-orbitals</a:t>
                </a:r>
                <a:endParaRPr lang="en-US" sz="4000" b="1" cap="none" spc="0" dirty="0">
                  <a:ln/>
                  <a:solidFill>
                    <a:schemeClr val="accent4">
                      <a:lumMod val="75000"/>
                    </a:schemeClr>
                  </a:solidFill>
                  <a:effectLst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066272" y="737084"/>
                <a:ext cx="2956066" cy="707886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  <a:scene3d>
                  <a:camera prst="orthographicFront"/>
                  <a:lightRig rig="soft" dir="t">
                    <a:rot lat="0" lon="0" rev="15600000"/>
                  </a:lightRig>
                </a:scene3d>
                <a:sp3d extrusionH="57150" prstMaterial="softEdge">
                  <a:bevelT w="25400" h="38100"/>
                </a:sp3d>
              </a:bodyPr>
              <a:lstStyle/>
              <a:p>
                <a:pPr algn="ctr"/>
                <a:r>
                  <a:rPr lang="en-US" sz="4000" b="1" cap="none" spc="0" dirty="0" smtClean="0">
                    <a:ln/>
                    <a:solidFill>
                      <a:srgbClr val="FF0000"/>
                    </a:solidFill>
                    <a:effectLst/>
                  </a:rPr>
                  <a:t>One s-orbital</a:t>
                </a:r>
                <a:endParaRPr lang="en-US" sz="4000" b="1" cap="none" spc="0" dirty="0">
                  <a:ln/>
                  <a:solidFill>
                    <a:srgbClr val="FF0000"/>
                  </a:solidFill>
                  <a:effectLst/>
                </a:endParaRPr>
              </a:p>
            </p:txBody>
          </p:sp>
        </p:grpSp>
      </p:grpSp>
      <p:sp>
        <p:nvSpPr>
          <p:cNvPr id="131" name="Cube 130"/>
          <p:cNvSpPr/>
          <p:nvPr/>
        </p:nvSpPr>
        <p:spPr>
          <a:xfrm>
            <a:off x="1874968" y="5562693"/>
            <a:ext cx="700424" cy="700424"/>
          </a:xfrm>
          <a:prstGeom prst="cube">
            <a:avLst/>
          </a:prstGeom>
          <a:solidFill>
            <a:srgbClr val="FF0000">
              <a:alpha val="67000"/>
            </a:srgb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20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  <p:sp>
        <p:nvSpPr>
          <p:cNvPr id="2" name="Rectangle 1"/>
          <p:cNvSpPr/>
          <p:nvPr/>
        </p:nvSpPr>
        <p:spPr>
          <a:xfrm>
            <a:off x="8599786" y="4852785"/>
            <a:ext cx="327288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 Hydrogen-like Orbitals</a:t>
            </a:r>
          </a:p>
          <a:p>
            <a:pPr algn="ctr"/>
            <a:r>
              <a:rPr lang="en-US" sz="2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All Orbitals in a shell are</a:t>
            </a:r>
          </a:p>
          <a:p>
            <a:pPr algn="ctr"/>
            <a:r>
              <a:rPr lang="en-US" sz="2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Degenerate, </a:t>
            </a:r>
          </a:p>
          <a:p>
            <a:pPr algn="ctr"/>
            <a:r>
              <a:rPr lang="en-US" sz="2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i.e. same energy</a:t>
            </a:r>
            <a:endParaRPr lang="en-US" sz="2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4768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14" grpId="0"/>
      <p:bldP spid="117" grpId="0"/>
      <p:bldP spid="118" grpId="0"/>
      <p:bldP spid="119" grpId="0"/>
      <p:bldP spid="131" grpId="0" animBg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6057092" y="1868776"/>
            <a:ext cx="3482893" cy="3657600"/>
            <a:chOff x="5292321" y="2535309"/>
            <a:chExt cx="2176808" cy="2286000"/>
          </a:xfrm>
        </p:grpSpPr>
        <p:sp>
          <p:nvSpPr>
            <p:cNvPr id="37" name="Cube 36"/>
            <p:cNvSpPr/>
            <p:nvPr/>
          </p:nvSpPr>
          <p:spPr>
            <a:xfrm>
              <a:off x="5292321" y="4120885"/>
              <a:ext cx="700424" cy="700424"/>
            </a:xfrm>
            <a:prstGeom prst="cub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5292321" y="3592361"/>
              <a:ext cx="1192551" cy="1228948"/>
              <a:chOff x="4354606" y="3184343"/>
              <a:chExt cx="778435" cy="802193"/>
            </a:xfrm>
            <a:solidFill>
              <a:srgbClr val="FFFF00"/>
            </a:solidFill>
          </p:grpSpPr>
          <p:sp>
            <p:nvSpPr>
              <p:cNvPr id="38" name="Cube 37"/>
              <p:cNvSpPr/>
              <p:nvPr/>
            </p:nvSpPr>
            <p:spPr>
              <a:xfrm>
                <a:off x="4675841" y="3529336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2" name="Cube 31"/>
              <p:cNvSpPr/>
              <p:nvPr/>
            </p:nvSpPr>
            <p:spPr>
              <a:xfrm>
                <a:off x="4354606" y="3184343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Cube 32"/>
              <p:cNvSpPr/>
              <p:nvPr/>
            </p:nvSpPr>
            <p:spPr>
              <a:xfrm>
                <a:off x="4675841" y="3184343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5292321" y="3063835"/>
              <a:ext cx="1684679" cy="1757474"/>
              <a:chOff x="4354606" y="2839349"/>
              <a:chExt cx="1099670" cy="1147187"/>
            </a:xfrm>
            <a:solidFill>
              <a:srgbClr val="00B050"/>
            </a:solidFill>
          </p:grpSpPr>
          <p:sp>
            <p:nvSpPr>
              <p:cNvPr id="39" name="Cube 38"/>
              <p:cNvSpPr/>
              <p:nvPr/>
            </p:nvSpPr>
            <p:spPr>
              <a:xfrm>
                <a:off x="4997076" y="3529336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4" name="Cube 33"/>
              <p:cNvSpPr/>
              <p:nvPr/>
            </p:nvSpPr>
            <p:spPr>
              <a:xfrm>
                <a:off x="4997076" y="3184343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7" name="Cube 26"/>
              <p:cNvSpPr/>
              <p:nvPr/>
            </p:nvSpPr>
            <p:spPr>
              <a:xfrm>
                <a:off x="4354606" y="2839349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Cube 27"/>
              <p:cNvSpPr/>
              <p:nvPr/>
            </p:nvSpPr>
            <p:spPr>
              <a:xfrm>
                <a:off x="4675841" y="2839349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Cube 28"/>
              <p:cNvSpPr/>
              <p:nvPr/>
            </p:nvSpPr>
            <p:spPr>
              <a:xfrm>
                <a:off x="4997076" y="2839349"/>
                <a:ext cx="457200" cy="457200"/>
              </a:xfrm>
              <a:prstGeom prst="cub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43" name="Group 42"/>
            <p:cNvGrpSpPr>
              <a:grpSpLocks noChangeAspect="1"/>
            </p:cNvGrpSpPr>
            <p:nvPr/>
          </p:nvGrpSpPr>
          <p:grpSpPr>
            <a:xfrm>
              <a:off x="5292321" y="2535309"/>
              <a:ext cx="2176808" cy="2286000"/>
              <a:chOff x="4354606" y="2494355"/>
              <a:chExt cx="1420906" cy="1492181"/>
            </a:xfrm>
          </p:grpSpPr>
          <p:sp>
            <p:nvSpPr>
              <p:cNvPr id="40" name="Cube 39"/>
              <p:cNvSpPr/>
              <p:nvPr/>
            </p:nvSpPr>
            <p:spPr>
              <a:xfrm>
                <a:off x="5318312" y="3529336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5" name="Cube 34"/>
              <p:cNvSpPr/>
              <p:nvPr/>
            </p:nvSpPr>
            <p:spPr>
              <a:xfrm>
                <a:off x="5318312" y="3184343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Cube 29"/>
              <p:cNvSpPr/>
              <p:nvPr/>
            </p:nvSpPr>
            <p:spPr>
              <a:xfrm>
                <a:off x="5318312" y="2839349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" name="Cube 15"/>
              <p:cNvSpPr/>
              <p:nvPr/>
            </p:nvSpPr>
            <p:spPr>
              <a:xfrm>
                <a:off x="4354606" y="2494355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" name="Cube 17"/>
              <p:cNvSpPr/>
              <p:nvPr/>
            </p:nvSpPr>
            <p:spPr>
              <a:xfrm>
                <a:off x="4675841" y="2494355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Cube 20"/>
              <p:cNvSpPr/>
              <p:nvPr/>
            </p:nvSpPr>
            <p:spPr>
              <a:xfrm>
                <a:off x="4997076" y="2494355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Cube 22"/>
              <p:cNvSpPr/>
              <p:nvPr/>
            </p:nvSpPr>
            <p:spPr>
              <a:xfrm>
                <a:off x="5318312" y="2494355"/>
                <a:ext cx="457200" cy="45720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</p:grpSp>
      <p:sp>
        <p:nvSpPr>
          <p:cNvPr id="51" name="Rectangle 50"/>
          <p:cNvSpPr/>
          <p:nvPr/>
        </p:nvSpPr>
        <p:spPr>
          <a:xfrm>
            <a:off x="532632" y="1113694"/>
            <a:ext cx="315983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Label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 with </a:t>
            </a:r>
          </a:p>
          <a:p>
            <a:pPr algn="ctr"/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number or letter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63690" y="3874199"/>
            <a:ext cx="390780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Three </a:t>
            </a:r>
            <a:r>
              <a:rPr lang="en-US" sz="4400" b="1" dirty="0" smtClean="0">
                <a:ln/>
                <a:solidFill>
                  <a:schemeClr val="accent4">
                    <a:lumMod val="75000"/>
                  </a:schemeClr>
                </a:solidFill>
              </a:rPr>
              <a:t>p</a:t>
            </a:r>
            <a:r>
              <a:rPr lang="en-US" sz="4400" b="1" cap="none" spc="0" dirty="0" smtClean="0">
                <a:ln/>
                <a:solidFill>
                  <a:schemeClr val="accent4">
                    <a:lumMod val="75000"/>
                  </a:schemeClr>
                </a:solidFill>
                <a:effectLst/>
              </a:rPr>
              <a:t>-orbitals</a:t>
            </a:r>
            <a:endParaRPr lang="en-US" sz="4400" b="1" cap="none" spc="0" dirty="0">
              <a:ln/>
              <a:effectLst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041824" y="4702714"/>
            <a:ext cx="32296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FF0000"/>
                </a:solidFill>
                <a:effectLst/>
              </a:rPr>
              <a:t>One s-orbital</a:t>
            </a:r>
            <a:endParaRPr lang="en-US" sz="4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63351" y="3023718"/>
            <a:ext cx="35081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cap="none" spc="0" dirty="0" smtClean="0">
                <a:ln/>
                <a:solidFill>
                  <a:srgbClr val="00B050"/>
                </a:solidFill>
                <a:effectLst/>
              </a:rPr>
              <a:t>Five d-orbitals</a:t>
            </a:r>
            <a:endParaRPr lang="en-US" sz="4400" b="1" cap="none" spc="0" dirty="0">
              <a:ln/>
              <a:effectLst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35889" y="2266703"/>
            <a:ext cx="38356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44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Seven</a:t>
            </a:r>
            <a:r>
              <a:rPr lang="en-US" sz="44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sz="4400" b="1" dirty="0" smtClean="0">
                <a:ln/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en-US" sz="4400" b="1" cap="none" spc="0" dirty="0" smtClean="0">
                <a:ln/>
                <a:solidFill>
                  <a:schemeClr val="accent1">
                    <a:lumMod val="50000"/>
                  </a:schemeClr>
                </a:solidFill>
                <a:effectLst/>
              </a:rPr>
              <a:t>-orbitals</a:t>
            </a:r>
            <a:endParaRPr lang="en-US" sz="4400" b="1" cap="none" spc="0" dirty="0">
              <a:ln/>
              <a:effectLst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896705" y="65436"/>
            <a:ext cx="51603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Labeling 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m</a:t>
            </a:r>
            <a:r>
              <a:rPr lang="en-US" sz="5400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endParaRPr lang="en-US" sz="5400" b="0" cap="none" spc="0" baseline="-25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44690" y="4625770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0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938697" y="3793159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0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542231" y="2080086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0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7742676" y="2964274"/>
            <a:ext cx="54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0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969162" y="3793159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829693" y="462577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7567148" y="2080086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6763169" y="2964274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633672" y="462577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-2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433227" y="2964274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633672" y="3793159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-1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8433227" y="3793159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-2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8433227" y="4625770"/>
            <a:ext cx="7601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-3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969162" y="2964274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+2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763169" y="2080086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+2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969162" y="2080086"/>
            <a:ext cx="8931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+3</a:t>
            </a:r>
            <a:endParaRPr lang="en-US" sz="5400" b="1" cap="none" spc="50" dirty="0">
              <a:ln w="9525" cmpd="sng">
                <a:solidFill>
                  <a:schemeClr val="tx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06938" y="1348544"/>
            <a:ext cx="704039" cy="4247317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none">
            <a:spAutoFit/>
          </a:bodyPr>
          <a:lstStyle/>
          <a:p>
            <a:r>
              <a:rPr lang="en-US" sz="54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102976" y="963398"/>
            <a:ext cx="39735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Identify </a:t>
            </a:r>
            <a:r>
              <a:rPr 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sz="4000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 </a:t>
            </a:r>
            <a:r>
              <a:rPr 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</a:t>
            </a:r>
            <a:r>
              <a:rPr lang="en-US" sz="4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abels </a:t>
            </a:r>
          </a:p>
        </p:txBody>
      </p:sp>
      <p:sp>
        <p:nvSpPr>
          <p:cNvPr id="46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  <p:sp>
        <p:nvSpPr>
          <p:cNvPr id="5" name="Rectangle 4"/>
          <p:cNvSpPr/>
          <p:nvPr/>
        </p:nvSpPr>
        <p:spPr>
          <a:xfrm>
            <a:off x="2097556" y="5778137"/>
            <a:ext cx="8636403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This works because of the rules of waves.  </a:t>
            </a:r>
            <a:r>
              <a:rPr lang="en-US" sz="2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Electrons follow these.  </a:t>
            </a:r>
          </a:p>
          <a:p>
            <a:pPr algn="ctr"/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(“This </a:t>
            </a:r>
            <a:r>
              <a:rPr lang="en-US" sz="1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is bowling. There are rules</a:t>
            </a:r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.” </a:t>
            </a:r>
            <a:r>
              <a:rPr lang="en-US" sz="1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– John Goodman </a:t>
            </a:r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as Walter </a:t>
            </a:r>
            <a:r>
              <a:rPr lang="en-US" sz="140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Sobchak</a:t>
            </a:r>
            <a:r>
              <a:rPr lang="en-US" sz="1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in </a:t>
            </a:r>
            <a:r>
              <a:rPr lang="en-US" sz="1400" i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The Big Lebowski</a:t>
            </a:r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1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1998</a:t>
            </a:r>
            <a:r>
              <a:rPr lang="en-US" sz="14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  <a:endParaRPr lang="en-US" sz="1400" b="0" i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70429" y="2652374"/>
            <a:ext cx="265329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It is 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symmetrical.</a:t>
            </a:r>
          </a:p>
          <a:p>
            <a:pPr algn="ctr"/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It is </a:t>
            </a:r>
          </a:p>
          <a:p>
            <a:pPr algn="ctr"/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beautiful.</a:t>
            </a:r>
            <a:endParaRPr lang="en-US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41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7" grpId="0"/>
      <p:bldP spid="58" grpId="0"/>
      <p:bldP spid="59" grpId="0"/>
      <p:bldP spid="60" grpId="0"/>
      <p:bldP spid="61" grpId="0"/>
      <p:bldP spid="62" grpId="0"/>
      <p:bldP spid="67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>
            <a:spLocks noChangeAspect="1"/>
          </p:cNvSpPr>
          <p:nvPr/>
        </p:nvSpPr>
        <p:spPr>
          <a:xfrm>
            <a:off x="6273769" y="490158"/>
            <a:ext cx="558197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Orbitals in shells: </a:t>
            </a:r>
          </a:p>
          <a:p>
            <a:pPr algn="ctr"/>
            <a:r>
              <a:rPr lang="en-U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Many electron energies</a:t>
            </a:r>
            <a:endParaRPr lang="en-U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107334" y="2244162"/>
            <a:ext cx="954094" cy="676653"/>
            <a:chOff x="5056609" y="1320820"/>
            <a:chExt cx="1227069" cy="870250"/>
          </a:xfrm>
        </p:grpSpPr>
        <p:sp>
          <p:nvSpPr>
            <p:cNvPr id="70" name="Cube 69"/>
            <p:cNvSpPr/>
            <p:nvPr/>
          </p:nvSpPr>
          <p:spPr>
            <a:xfrm>
              <a:off x="5056609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1" name="Cube 70"/>
            <p:cNvSpPr/>
            <p:nvPr/>
          </p:nvSpPr>
          <p:spPr>
            <a:xfrm>
              <a:off x="5583254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2" name="Cube 71"/>
            <p:cNvSpPr/>
            <p:nvPr/>
          </p:nvSpPr>
          <p:spPr>
            <a:xfrm>
              <a:off x="5416497" y="1490646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58" name="Cube 57"/>
          <p:cNvSpPr/>
          <p:nvPr/>
        </p:nvSpPr>
        <p:spPr>
          <a:xfrm>
            <a:off x="1449109" y="3030350"/>
            <a:ext cx="544607" cy="544607"/>
          </a:xfrm>
          <a:prstGeom prst="cube">
            <a:avLst/>
          </a:prstGeom>
          <a:solidFill>
            <a:srgbClr val="FF000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1" name="Group 80"/>
          <p:cNvGrpSpPr/>
          <p:nvPr/>
        </p:nvGrpSpPr>
        <p:grpSpPr>
          <a:xfrm>
            <a:off x="1904271" y="4524922"/>
            <a:ext cx="954094" cy="676653"/>
            <a:chOff x="5056609" y="1320820"/>
            <a:chExt cx="1227069" cy="870250"/>
          </a:xfrm>
        </p:grpSpPr>
        <p:sp>
          <p:nvSpPr>
            <p:cNvPr id="83" name="Cube 82"/>
            <p:cNvSpPr/>
            <p:nvPr/>
          </p:nvSpPr>
          <p:spPr>
            <a:xfrm>
              <a:off x="5056609" y="1320820"/>
              <a:ext cx="700424" cy="700424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4" name="Cube 83"/>
            <p:cNvSpPr/>
            <p:nvPr/>
          </p:nvSpPr>
          <p:spPr>
            <a:xfrm>
              <a:off x="5583254" y="1320820"/>
              <a:ext cx="700424" cy="700424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85" name="Cube 84"/>
            <p:cNvSpPr/>
            <p:nvPr/>
          </p:nvSpPr>
          <p:spPr>
            <a:xfrm>
              <a:off x="5416497" y="1490646"/>
              <a:ext cx="700424" cy="700424"/>
            </a:xfrm>
            <a:prstGeom prst="cub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773105" y="3000765"/>
            <a:ext cx="1335574" cy="818673"/>
            <a:chOff x="6135533" y="2795048"/>
            <a:chExt cx="1717694" cy="1052903"/>
          </a:xfrm>
        </p:grpSpPr>
        <p:sp>
          <p:nvSpPr>
            <p:cNvPr id="93" name="Cube 92"/>
            <p:cNvSpPr/>
            <p:nvPr/>
          </p:nvSpPr>
          <p:spPr>
            <a:xfrm>
              <a:off x="6135533" y="2795048"/>
              <a:ext cx="700424" cy="700424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4" name="Cube 93"/>
            <p:cNvSpPr/>
            <p:nvPr/>
          </p:nvSpPr>
          <p:spPr>
            <a:xfrm>
              <a:off x="6627661" y="2795048"/>
              <a:ext cx="700424" cy="700424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5" name="Cube 94"/>
            <p:cNvSpPr/>
            <p:nvPr/>
          </p:nvSpPr>
          <p:spPr>
            <a:xfrm>
              <a:off x="7152803" y="2795048"/>
              <a:ext cx="700424" cy="700424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6" name="Cube 95"/>
            <p:cNvSpPr/>
            <p:nvPr/>
          </p:nvSpPr>
          <p:spPr>
            <a:xfrm>
              <a:off x="6975255" y="2971965"/>
              <a:ext cx="700424" cy="700424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7" name="Cube 96"/>
            <p:cNvSpPr/>
            <p:nvPr/>
          </p:nvSpPr>
          <p:spPr>
            <a:xfrm>
              <a:off x="6797788" y="3147527"/>
              <a:ext cx="700424" cy="700424"/>
            </a:xfrm>
            <a:prstGeom prst="cub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1887330" y="3530463"/>
            <a:ext cx="954094" cy="676653"/>
            <a:chOff x="5056609" y="1320820"/>
            <a:chExt cx="1227069" cy="870250"/>
          </a:xfrm>
        </p:grpSpPr>
        <p:sp>
          <p:nvSpPr>
            <p:cNvPr id="90" name="Cube 89"/>
            <p:cNvSpPr/>
            <p:nvPr/>
          </p:nvSpPr>
          <p:spPr>
            <a:xfrm>
              <a:off x="5056609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1" name="Cube 90"/>
            <p:cNvSpPr/>
            <p:nvPr/>
          </p:nvSpPr>
          <p:spPr>
            <a:xfrm>
              <a:off x="5583254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92" name="Cube 91"/>
            <p:cNvSpPr/>
            <p:nvPr/>
          </p:nvSpPr>
          <p:spPr>
            <a:xfrm>
              <a:off x="5416497" y="1490646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89" name="Cube 88"/>
          <p:cNvSpPr/>
          <p:nvPr/>
        </p:nvSpPr>
        <p:spPr>
          <a:xfrm>
            <a:off x="1462370" y="3907412"/>
            <a:ext cx="544607" cy="544607"/>
          </a:xfrm>
          <a:prstGeom prst="cube">
            <a:avLst/>
          </a:prstGeom>
          <a:solidFill>
            <a:srgbClr val="FF000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grpSp>
        <p:nvGrpSpPr>
          <p:cNvPr id="8" name="Group 7"/>
          <p:cNvGrpSpPr/>
          <p:nvPr/>
        </p:nvGrpSpPr>
        <p:grpSpPr>
          <a:xfrm>
            <a:off x="1397844" y="5690652"/>
            <a:ext cx="596583" cy="602582"/>
            <a:chOff x="1397844" y="5690652"/>
            <a:chExt cx="596583" cy="602582"/>
          </a:xfrm>
        </p:grpSpPr>
        <p:sp>
          <p:nvSpPr>
            <p:cNvPr id="131" name="Cube 130"/>
            <p:cNvSpPr/>
            <p:nvPr/>
          </p:nvSpPr>
          <p:spPr>
            <a:xfrm>
              <a:off x="1449820" y="5690652"/>
              <a:ext cx="544607" cy="544607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97844" y="5770014"/>
              <a:ext cx="51007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1s</a:t>
              </a:r>
              <a:endPara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1402187" y="3111499"/>
            <a:ext cx="5100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1403437" y="3982013"/>
            <a:ext cx="5100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432014" y="4980578"/>
            <a:ext cx="574963" cy="599418"/>
            <a:chOff x="1432014" y="4980578"/>
            <a:chExt cx="574963" cy="599418"/>
          </a:xfrm>
        </p:grpSpPr>
        <p:sp>
          <p:nvSpPr>
            <p:cNvPr id="82" name="Cube 81"/>
            <p:cNvSpPr/>
            <p:nvPr/>
          </p:nvSpPr>
          <p:spPr>
            <a:xfrm>
              <a:off x="1462370" y="4980578"/>
              <a:ext cx="544607" cy="544607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432014" y="5056776"/>
              <a:ext cx="510076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2</a:t>
              </a:r>
              <a:r>
                <a:rPr lang="en-US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s</a:t>
              </a:r>
              <a:endPara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134" name="Cube 133"/>
          <p:cNvSpPr/>
          <p:nvPr/>
        </p:nvSpPr>
        <p:spPr>
          <a:xfrm>
            <a:off x="1442884" y="1580396"/>
            <a:ext cx="544607" cy="544607"/>
          </a:xfrm>
          <a:prstGeom prst="cube">
            <a:avLst/>
          </a:prstGeom>
          <a:solidFill>
            <a:srgbClr val="FF000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35" name="Rectangle 134"/>
          <p:cNvSpPr/>
          <p:nvPr/>
        </p:nvSpPr>
        <p:spPr>
          <a:xfrm>
            <a:off x="1395963" y="1661545"/>
            <a:ext cx="5100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2126150" y="4718100"/>
            <a:ext cx="559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2p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077590" y="3704781"/>
            <a:ext cx="559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3p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2309495" y="2416388"/>
            <a:ext cx="559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4p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3225063" y="3368498"/>
            <a:ext cx="559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3d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044816" y="1566849"/>
            <a:ext cx="1375742" cy="884807"/>
            <a:chOff x="3044816" y="1566849"/>
            <a:chExt cx="1375742" cy="884807"/>
          </a:xfrm>
        </p:grpSpPr>
        <p:sp>
          <p:nvSpPr>
            <p:cNvPr id="74" name="Cube 73"/>
            <p:cNvSpPr/>
            <p:nvPr/>
          </p:nvSpPr>
          <p:spPr>
            <a:xfrm>
              <a:off x="3044816" y="1566849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5" name="Cube 74"/>
            <p:cNvSpPr/>
            <p:nvPr/>
          </p:nvSpPr>
          <p:spPr>
            <a:xfrm>
              <a:off x="3459599" y="1566849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6" name="Cube 75"/>
            <p:cNvSpPr/>
            <p:nvPr/>
          </p:nvSpPr>
          <p:spPr>
            <a:xfrm>
              <a:off x="3875951" y="1566849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7" name="Cube 76"/>
            <p:cNvSpPr/>
            <p:nvPr/>
          </p:nvSpPr>
          <p:spPr>
            <a:xfrm>
              <a:off x="3737900" y="1704409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78" name="Cube 77"/>
            <p:cNvSpPr/>
            <p:nvPr/>
          </p:nvSpPr>
          <p:spPr>
            <a:xfrm>
              <a:off x="3599913" y="1840915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39829" y="1928436"/>
              <a:ext cx="55976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4d</a:t>
              </a:r>
              <a:endPara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742869" y="255592"/>
            <a:ext cx="1785245" cy="1024692"/>
            <a:chOff x="4742869" y="255592"/>
            <a:chExt cx="1785245" cy="1024692"/>
          </a:xfrm>
        </p:grpSpPr>
        <p:sp>
          <p:nvSpPr>
            <p:cNvPr id="23" name="Cube 22"/>
            <p:cNvSpPr/>
            <p:nvPr/>
          </p:nvSpPr>
          <p:spPr>
            <a:xfrm>
              <a:off x="5983507" y="255592"/>
              <a:ext cx="544607" cy="544607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6" name="Cube 15"/>
            <p:cNvSpPr/>
            <p:nvPr/>
          </p:nvSpPr>
          <p:spPr>
            <a:xfrm>
              <a:off x="4742869" y="255592"/>
              <a:ext cx="544607" cy="544607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8" name="Cube 17"/>
            <p:cNvSpPr/>
            <p:nvPr/>
          </p:nvSpPr>
          <p:spPr>
            <a:xfrm>
              <a:off x="5151780" y="255592"/>
              <a:ext cx="544607" cy="544607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1" name="Cube 20"/>
            <p:cNvSpPr/>
            <p:nvPr/>
          </p:nvSpPr>
          <p:spPr>
            <a:xfrm>
              <a:off x="5562545" y="255592"/>
              <a:ext cx="544607" cy="544607"/>
            </a:xfrm>
            <a:prstGeom prst="cube">
              <a:avLst/>
            </a:prstGeom>
            <a:solidFill>
              <a:schemeClr val="accent1">
                <a:alpha val="6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0" name="Cube 29"/>
            <p:cNvSpPr/>
            <p:nvPr/>
          </p:nvSpPr>
          <p:spPr>
            <a:xfrm>
              <a:off x="5843862" y="390145"/>
              <a:ext cx="544607" cy="544607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5" name="Cube 34"/>
            <p:cNvSpPr/>
            <p:nvPr/>
          </p:nvSpPr>
          <p:spPr>
            <a:xfrm>
              <a:off x="5707505" y="522295"/>
              <a:ext cx="544607" cy="544607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40" name="Cube 39"/>
            <p:cNvSpPr/>
            <p:nvPr/>
          </p:nvSpPr>
          <p:spPr>
            <a:xfrm>
              <a:off x="5569576" y="662648"/>
              <a:ext cx="544607" cy="544607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543319" y="757064"/>
              <a:ext cx="481222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4f</a:t>
              </a:r>
              <a:endPara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175365" y="1133673"/>
            <a:ext cx="954094" cy="676653"/>
            <a:chOff x="5056609" y="1320820"/>
            <a:chExt cx="1227069" cy="870250"/>
          </a:xfrm>
        </p:grpSpPr>
        <p:sp>
          <p:nvSpPr>
            <p:cNvPr id="143" name="Cube 142"/>
            <p:cNvSpPr/>
            <p:nvPr/>
          </p:nvSpPr>
          <p:spPr>
            <a:xfrm>
              <a:off x="5056609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44" name="Cube 143"/>
            <p:cNvSpPr/>
            <p:nvPr/>
          </p:nvSpPr>
          <p:spPr>
            <a:xfrm>
              <a:off x="5583254" y="1320820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45" name="Cube 144"/>
            <p:cNvSpPr/>
            <p:nvPr/>
          </p:nvSpPr>
          <p:spPr>
            <a:xfrm>
              <a:off x="5416497" y="1490646"/>
              <a:ext cx="700424" cy="700424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146" name="Rectangle 145"/>
          <p:cNvSpPr/>
          <p:nvPr/>
        </p:nvSpPr>
        <p:spPr>
          <a:xfrm>
            <a:off x="2377526" y="1305899"/>
            <a:ext cx="559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47" name="Cube 146"/>
          <p:cNvSpPr/>
          <p:nvPr/>
        </p:nvSpPr>
        <p:spPr>
          <a:xfrm>
            <a:off x="1478935" y="466767"/>
            <a:ext cx="544607" cy="544607"/>
          </a:xfrm>
          <a:prstGeom prst="cube">
            <a:avLst/>
          </a:prstGeom>
          <a:solidFill>
            <a:srgbClr val="FF0000">
              <a:alpha val="6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8" name="Rectangle 147"/>
          <p:cNvSpPr/>
          <p:nvPr/>
        </p:nvSpPr>
        <p:spPr>
          <a:xfrm>
            <a:off x="1432014" y="547916"/>
            <a:ext cx="51007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6s</a:t>
            </a:r>
            <a:endParaRPr lang="en-U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931605" y="272217"/>
            <a:ext cx="1375742" cy="884807"/>
            <a:chOff x="2931605" y="272217"/>
            <a:chExt cx="1375742" cy="884807"/>
          </a:xfrm>
        </p:grpSpPr>
        <p:sp>
          <p:nvSpPr>
            <p:cNvPr id="150" name="Cube 149"/>
            <p:cNvSpPr/>
            <p:nvPr/>
          </p:nvSpPr>
          <p:spPr>
            <a:xfrm>
              <a:off x="2931605" y="272217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51" name="Cube 150"/>
            <p:cNvSpPr/>
            <p:nvPr/>
          </p:nvSpPr>
          <p:spPr>
            <a:xfrm>
              <a:off x="3346388" y="272217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52" name="Cube 151"/>
            <p:cNvSpPr/>
            <p:nvPr/>
          </p:nvSpPr>
          <p:spPr>
            <a:xfrm>
              <a:off x="3762740" y="272217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53" name="Cube 152"/>
            <p:cNvSpPr/>
            <p:nvPr/>
          </p:nvSpPr>
          <p:spPr>
            <a:xfrm>
              <a:off x="3624689" y="409777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54" name="Cube 153"/>
            <p:cNvSpPr/>
            <p:nvPr/>
          </p:nvSpPr>
          <p:spPr>
            <a:xfrm>
              <a:off x="3486702" y="546283"/>
              <a:ext cx="544607" cy="544607"/>
            </a:xfrm>
            <a:prstGeom prst="cube">
              <a:avLst/>
            </a:prstGeom>
            <a:solidFill>
              <a:srgbClr val="00B050">
                <a:alpha val="67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3426618" y="633804"/>
              <a:ext cx="559769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8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8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d</a:t>
              </a:r>
              <a:endPara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745577" y="2214112"/>
            <a:ext cx="692991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One electron with each spin: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s</a:t>
            </a:r>
            <a:r>
              <a:rPr lang="en-US" dirty="0" smtClean="0"/>
              <a:t> = +1/2 and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s</a:t>
            </a:r>
            <a:r>
              <a:rPr lang="en-US" dirty="0" smtClean="0"/>
              <a:t> = -1/2 for each orbital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Average</a:t>
            </a:r>
            <a:r>
              <a:rPr lang="en-US" dirty="0" smtClean="0"/>
              <a:t> distance of electrons in same shell is the same.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Energy increases (stability decreases) with increasing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ℓ, i.e. s, p, d, 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 all else fails follow the Periodic Table.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tabLst>
                <a:tab pos="2057400" algn="l"/>
                <a:tab pos="2971800" algn="l"/>
              </a:tabLst>
            </a:pPr>
            <a:endParaRPr lang="en-US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3991205" y="3406375"/>
            <a:ext cx="582604" cy="508967"/>
            <a:chOff x="3846620" y="3773780"/>
            <a:chExt cx="582604" cy="508967"/>
          </a:xfrm>
        </p:grpSpPr>
        <p:sp>
          <p:nvSpPr>
            <p:cNvPr id="116" name="Cube 115"/>
            <p:cNvSpPr/>
            <p:nvPr/>
          </p:nvSpPr>
          <p:spPr>
            <a:xfrm>
              <a:off x="3884617" y="3773780"/>
              <a:ext cx="544607" cy="479472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117" name="Rectangle 116"/>
            <p:cNvSpPr>
              <a:spLocks noChangeAspect="1"/>
            </p:cNvSpPr>
            <p:nvPr/>
          </p:nvSpPr>
          <p:spPr>
            <a:xfrm>
              <a:off x="3846620" y="3882637"/>
              <a:ext cx="41710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1s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91205" y="4459242"/>
            <a:ext cx="1001766" cy="508967"/>
            <a:chOff x="3689136" y="4787523"/>
            <a:chExt cx="1001766" cy="508967"/>
          </a:xfrm>
        </p:grpSpPr>
        <p:grpSp>
          <p:nvGrpSpPr>
            <p:cNvPr id="118" name="Group 117"/>
            <p:cNvGrpSpPr/>
            <p:nvPr/>
          </p:nvGrpSpPr>
          <p:grpSpPr>
            <a:xfrm>
              <a:off x="3689136" y="4787523"/>
              <a:ext cx="582604" cy="508967"/>
              <a:chOff x="3846620" y="3773780"/>
              <a:chExt cx="582604" cy="508967"/>
            </a:xfrm>
          </p:grpSpPr>
          <p:sp>
            <p:nvSpPr>
              <p:cNvPr id="119" name="Cube 118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20" name="Rectangle 119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4108298" y="4787523"/>
              <a:ext cx="582604" cy="508967"/>
              <a:chOff x="3846620" y="3773780"/>
              <a:chExt cx="582604" cy="508967"/>
            </a:xfrm>
          </p:grpSpPr>
          <p:sp>
            <p:nvSpPr>
              <p:cNvPr id="160" name="Cube 159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61" name="Rectangle 160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3989336" y="4100926"/>
            <a:ext cx="1001766" cy="508967"/>
            <a:chOff x="3687267" y="4429207"/>
            <a:chExt cx="1001766" cy="508967"/>
          </a:xfrm>
        </p:grpSpPr>
        <p:grpSp>
          <p:nvGrpSpPr>
            <p:cNvPr id="121" name="Group 120"/>
            <p:cNvGrpSpPr/>
            <p:nvPr/>
          </p:nvGrpSpPr>
          <p:grpSpPr>
            <a:xfrm>
              <a:off x="3687267" y="4429207"/>
              <a:ext cx="582604" cy="508967"/>
              <a:chOff x="3846620" y="3773780"/>
              <a:chExt cx="582604" cy="508967"/>
            </a:xfrm>
          </p:grpSpPr>
          <p:sp>
            <p:nvSpPr>
              <p:cNvPr id="122" name="Cube 121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23" name="Rectangle 122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2" name="Group 161"/>
            <p:cNvGrpSpPr/>
            <p:nvPr/>
          </p:nvGrpSpPr>
          <p:grpSpPr>
            <a:xfrm>
              <a:off x="4106429" y="4429207"/>
              <a:ext cx="582604" cy="508967"/>
              <a:chOff x="3846620" y="3773780"/>
              <a:chExt cx="582604" cy="508967"/>
            </a:xfrm>
          </p:grpSpPr>
          <p:sp>
            <p:nvSpPr>
              <p:cNvPr id="163" name="Cube 162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64" name="Rectangle 163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3987749" y="5185842"/>
            <a:ext cx="1001766" cy="508967"/>
            <a:chOff x="3685680" y="5514123"/>
            <a:chExt cx="1001766" cy="508967"/>
          </a:xfrm>
        </p:grpSpPr>
        <p:grpSp>
          <p:nvGrpSpPr>
            <p:cNvPr id="124" name="Group 123"/>
            <p:cNvGrpSpPr/>
            <p:nvPr/>
          </p:nvGrpSpPr>
          <p:grpSpPr>
            <a:xfrm>
              <a:off x="3685680" y="5514123"/>
              <a:ext cx="582604" cy="508967"/>
              <a:chOff x="3846620" y="3773780"/>
              <a:chExt cx="582604" cy="508967"/>
            </a:xfrm>
          </p:grpSpPr>
          <p:sp>
            <p:nvSpPr>
              <p:cNvPr id="125" name="Cube 124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26" name="Rectangle 125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6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5" name="Group 164"/>
            <p:cNvGrpSpPr/>
            <p:nvPr/>
          </p:nvGrpSpPr>
          <p:grpSpPr>
            <a:xfrm>
              <a:off x="4104842" y="5514123"/>
              <a:ext cx="582604" cy="508967"/>
              <a:chOff x="3846620" y="3773780"/>
              <a:chExt cx="582604" cy="508967"/>
            </a:xfrm>
          </p:grpSpPr>
          <p:sp>
            <p:nvSpPr>
              <p:cNvPr id="166" name="Cube 165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67" name="Rectangle 166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6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3985880" y="4827526"/>
            <a:ext cx="1001766" cy="508967"/>
            <a:chOff x="3683811" y="5155807"/>
            <a:chExt cx="1001766" cy="508967"/>
          </a:xfrm>
        </p:grpSpPr>
        <p:grpSp>
          <p:nvGrpSpPr>
            <p:cNvPr id="128" name="Group 127"/>
            <p:cNvGrpSpPr/>
            <p:nvPr/>
          </p:nvGrpSpPr>
          <p:grpSpPr>
            <a:xfrm>
              <a:off x="3683811" y="5155807"/>
              <a:ext cx="582604" cy="508967"/>
              <a:chOff x="3846620" y="3773780"/>
              <a:chExt cx="582604" cy="508967"/>
            </a:xfrm>
          </p:grpSpPr>
          <p:sp>
            <p:nvSpPr>
              <p:cNvPr id="129" name="Cube 128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30" name="Rectangle 129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4102973" y="5155807"/>
              <a:ext cx="582604" cy="508967"/>
              <a:chOff x="3846620" y="3773780"/>
              <a:chExt cx="582604" cy="508967"/>
            </a:xfrm>
          </p:grpSpPr>
          <p:sp>
            <p:nvSpPr>
              <p:cNvPr id="169" name="Cube 168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70" name="Rectangle 169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17" name="Group 16"/>
          <p:cNvGrpSpPr/>
          <p:nvPr/>
        </p:nvGrpSpPr>
        <p:grpSpPr>
          <a:xfrm>
            <a:off x="4819635" y="4459242"/>
            <a:ext cx="4383997" cy="508967"/>
            <a:chOff x="4517566" y="4787523"/>
            <a:chExt cx="4383997" cy="508967"/>
          </a:xfrm>
        </p:grpSpPr>
        <p:grpSp>
          <p:nvGrpSpPr>
            <p:cNvPr id="15" name="Group 14"/>
            <p:cNvGrpSpPr/>
            <p:nvPr/>
          </p:nvGrpSpPr>
          <p:grpSpPr>
            <a:xfrm>
              <a:off x="4517566" y="4787523"/>
              <a:ext cx="1019399" cy="508967"/>
              <a:chOff x="4517566" y="4791948"/>
              <a:chExt cx="1019399" cy="508967"/>
            </a:xfrm>
          </p:grpSpPr>
          <p:sp>
            <p:nvSpPr>
              <p:cNvPr id="172" name="Cube 171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73" name="Rectangle 172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175" name="Cube 174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76" name="Rectangle 175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5363629" y="4787523"/>
              <a:ext cx="1019399" cy="508967"/>
              <a:chOff x="4517566" y="4791948"/>
              <a:chExt cx="1019399" cy="508967"/>
            </a:xfrm>
          </p:grpSpPr>
          <p:sp>
            <p:nvSpPr>
              <p:cNvPr id="178" name="Cube 177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79" name="Rectangle 178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180" name="Cube 179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81" name="Rectangle 180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6199865" y="4787523"/>
              <a:ext cx="1019399" cy="508967"/>
              <a:chOff x="4517566" y="4791948"/>
              <a:chExt cx="1019399" cy="508967"/>
            </a:xfrm>
          </p:grpSpPr>
          <p:sp>
            <p:nvSpPr>
              <p:cNvPr id="183" name="Cube 182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84" name="Rectangle 183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185" name="Cube 184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86" name="Rectangle 185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7036101" y="4787523"/>
              <a:ext cx="1019399" cy="508967"/>
              <a:chOff x="4517566" y="4791948"/>
              <a:chExt cx="1019399" cy="508967"/>
            </a:xfrm>
          </p:grpSpPr>
          <p:sp>
            <p:nvSpPr>
              <p:cNvPr id="188" name="Cube 187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89" name="Rectangle 188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190" name="Cube 189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91" name="Rectangle 190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7882164" y="4787523"/>
              <a:ext cx="1019399" cy="508967"/>
              <a:chOff x="4517566" y="4791948"/>
              <a:chExt cx="1019399" cy="508967"/>
            </a:xfrm>
          </p:grpSpPr>
          <p:sp>
            <p:nvSpPr>
              <p:cNvPr id="193" name="Cube 192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94" name="Rectangle 193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195" name="Cube 194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96" name="Rectangle 195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223" name="Group 222"/>
          <p:cNvGrpSpPr/>
          <p:nvPr/>
        </p:nvGrpSpPr>
        <p:grpSpPr>
          <a:xfrm>
            <a:off x="4819635" y="5185842"/>
            <a:ext cx="4383997" cy="508967"/>
            <a:chOff x="4517566" y="4787523"/>
            <a:chExt cx="4383997" cy="508967"/>
          </a:xfrm>
        </p:grpSpPr>
        <p:grpSp>
          <p:nvGrpSpPr>
            <p:cNvPr id="224" name="Group 223"/>
            <p:cNvGrpSpPr/>
            <p:nvPr/>
          </p:nvGrpSpPr>
          <p:grpSpPr>
            <a:xfrm>
              <a:off x="4517566" y="4787523"/>
              <a:ext cx="1019399" cy="508967"/>
              <a:chOff x="4517566" y="4791948"/>
              <a:chExt cx="1019399" cy="508967"/>
            </a:xfrm>
          </p:grpSpPr>
          <p:sp>
            <p:nvSpPr>
              <p:cNvPr id="245" name="Cube 244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46" name="Rectangle 245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47" name="Cube 246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48" name="Rectangle 247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25" name="Group 224"/>
            <p:cNvGrpSpPr/>
            <p:nvPr/>
          </p:nvGrpSpPr>
          <p:grpSpPr>
            <a:xfrm>
              <a:off x="5363629" y="4787523"/>
              <a:ext cx="1019399" cy="508967"/>
              <a:chOff x="4517566" y="4791948"/>
              <a:chExt cx="1019399" cy="508967"/>
            </a:xfrm>
          </p:grpSpPr>
          <p:sp>
            <p:nvSpPr>
              <p:cNvPr id="241" name="Cube 240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42" name="Rectangle 241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43" name="Cube 242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44" name="Rectangle 243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6199865" y="4787523"/>
              <a:ext cx="1019399" cy="508967"/>
              <a:chOff x="4517566" y="4791948"/>
              <a:chExt cx="1019399" cy="508967"/>
            </a:xfrm>
          </p:grpSpPr>
          <p:sp>
            <p:nvSpPr>
              <p:cNvPr id="237" name="Cube 236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38" name="Rectangle 237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39" name="Cube 238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40" name="Rectangle 239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7036101" y="4787523"/>
              <a:ext cx="1019399" cy="508967"/>
              <a:chOff x="4517566" y="4791948"/>
              <a:chExt cx="1019399" cy="508967"/>
            </a:xfrm>
          </p:grpSpPr>
          <p:sp>
            <p:nvSpPr>
              <p:cNvPr id="233" name="Cube 232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34" name="Rectangle 233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35" name="Cube 234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36" name="Rectangle 235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28" name="Group 227"/>
            <p:cNvGrpSpPr/>
            <p:nvPr/>
          </p:nvGrpSpPr>
          <p:grpSpPr>
            <a:xfrm>
              <a:off x="7882164" y="4787523"/>
              <a:ext cx="1019399" cy="508967"/>
              <a:chOff x="4517566" y="4791948"/>
              <a:chExt cx="1019399" cy="508967"/>
            </a:xfrm>
          </p:grpSpPr>
          <p:sp>
            <p:nvSpPr>
              <p:cNvPr id="229" name="Cube 228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30" name="Rectangle 229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31" name="Cube 230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32" name="Rectangle 231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5d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197" name="Group 196"/>
          <p:cNvGrpSpPr/>
          <p:nvPr/>
        </p:nvGrpSpPr>
        <p:grpSpPr>
          <a:xfrm>
            <a:off x="4819635" y="4828030"/>
            <a:ext cx="4383997" cy="508967"/>
            <a:chOff x="4517566" y="4787523"/>
            <a:chExt cx="4383997" cy="508967"/>
          </a:xfrm>
        </p:grpSpPr>
        <p:grpSp>
          <p:nvGrpSpPr>
            <p:cNvPr id="198" name="Group 197"/>
            <p:cNvGrpSpPr/>
            <p:nvPr/>
          </p:nvGrpSpPr>
          <p:grpSpPr>
            <a:xfrm>
              <a:off x="4517566" y="4787523"/>
              <a:ext cx="1019399" cy="508967"/>
              <a:chOff x="4517566" y="4791948"/>
              <a:chExt cx="1019399" cy="508967"/>
            </a:xfrm>
          </p:grpSpPr>
          <p:sp>
            <p:nvSpPr>
              <p:cNvPr id="219" name="Cube 218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20" name="Rectangle 219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21" name="Cube 220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22" name="Rectangle 221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99" name="Group 198"/>
            <p:cNvGrpSpPr/>
            <p:nvPr/>
          </p:nvGrpSpPr>
          <p:grpSpPr>
            <a:xfrm>
              <a:off x="5363629" y="4787523"/>
              <a:ext cx="1019399" cy="508967"/>
              <a:chOff x="4517566" y="4791948"/>
              <a:chExt cx="1019399" cy="508967"/>
            </a:xfrm>
          </p:grpSpPr>
          <p:sp>
            <p:nvSpPr>
              <p:cNvPr id="215" name="Cube 214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16" name="Rectangle 215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17" name="Cube 216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18" name="Rectangle 217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6199865" y="4787523"/>
              <a:ext cx="1019399" cy="508967"/>
              <a:chOff x="4517566" y="4791948"/>
              <a:chExt cx="1019399" cy="508967"/>
            </a:xfrm>
          </p:grpSpPr>
          <p:sp>
            <p:nvSpPr>
              <p:cNvPr id="211" name="Cube 210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12" name="Rectangle 211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13" name="Cube 212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14" name="Rectangle 213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01" name="Group 200"/>
            <p:cNvGrpSpPr/>
            <p:nvPr/>
          </p:nvGrpSpPr>
          <p:grpSpPr>
            <a:xfrm>
              <a:off x="7036101" y="4787523"/>
              <a:ext cx="1019399" cy="508967"/>
              <a:chOff x="4517566" y="4791948"/>
              <a:chExt cx="1019399" cy="508967"/>
            </a:xfrm>
          </p:grpSpPr>
          <p:sp>
            <p:nvSpPr>
              <p:cNvPr id="207" name="Cube 206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08" name="Rectangle 207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09" name="Cube 208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10" name="Rectangle 209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7882164" y="4787523"/>
              <a:ext cx="1019399" cy="508967"/>
              <a:chOff x="4517566" y="4791948"/>
              <a:chExt cx="1019399" cy="508967"/>
            </a:xfrm>
          </p:grpSpPr>
          <p:sp>
            <p:nvSpPr>
              <p:cNvPr id="203" name="Cube 202"/>
              <p:cNvSpPr/>
              <p:nvPr/>
            </p:nvSpPr>
            <p:spPr>
              <a:xfrm>
                <a:off x="4573196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04" name="Rectangle 203"/>
              <p:cNvSpPr>
                <a:spLocks noChangeAspect="1"/>
              </p:cNvSpPr>
              <p:nvPr/>
            </p:nvSpPr>
            <p:spPr>
              <a:xfrm>
                <a:off x="4517566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05" name="Cube 204"/>
              <p:cNvSpPr/>
              <p:nvPr/>
            </p:nvSpPr>
            <p:spPr>
              <a:xfrm>
                <a:off x="4992358" y="4791948"/>
                <a:ext cx="544607" cy="479472"/>
              </a:xfrm>
              <a:prstGeom prst="cube">
                <a:avLst/>
              </a:prstGeom>
              <a:solidFill>
                <a:srgbClr val="00B05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06" name="Rectangle 205"/>
              <p:cNvSpPr>
                <a:spLocks noChangeAspect="1"/>
              </p:cNvSpPr>
              <p:nvPr/>
            </p:nvSpPr>
            <p:spPr>
              <a:xfrm>
                <a:off x="4936728" y="490080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4d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9012663" y="3763436"/>
            <a:ext cx="995181" cy="1936296"/>
            <a:chOff x="8710594" y="4091717"/>
            <a:chExt cx="995181" cy="1936296"/>
          </a:xfrm>
        </p:grpSpPr>
        <p:sp>
          <p:nvSpPr>
            <p:cNvPr id="265" name="Cube 264"/>
            <p:cNvSpPr/>
            <p:nvPr/>
          </p:nvSpPr>
          <p:spPr>
            <a:xfrm>
              <a:off x="8751757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66" name="Rectangle 265"/>
            <p:cNvSpPr>
              <a:spLocks noChangeAspect="1"/>
            </p:cNvSpPr>
            <p:nvPr/>
          </p:nvSpPr>
          <p:spPr>
            <a:xfrm>
              <a:off x="8735194" y="5627903"/>
              <a:ext cx="41710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s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63" name="Cube 262"/>
            <p:cNvSpPr/>
            <p:nvPr/>
          </p:nvSpPr>
          <p:spPr>
            <a:xfrm>
              <a:off x="9161168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64" name="Rectangle 263"/>
            <p:cNvSpPr>
              <a:spLocks noChangeAspect="1"/>
            </p:cNvSpPr>
            <p:nvPr/>
          </p:nvSpPr>
          <p:spPr>
            <a:xfrm>
              <a:off x="9207287" y="5621725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59" name="Cube 258"/>
            <p:cNvSpPr/>
            <p:nvPr/>
          </p:nvSpPr>
          <p:spPr>
            <a:xfrm>
              <a:off x="8751757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60" name="Rectangle 259"/>
            <p:cNvSpPr>
              <a:spLocks noChangeAspect="1"/>
            </p:cNvSpPr>
            <p:nvPr/>
          </p:nvSpPr>
          <p:spPr>
            <a:xfrm>
              <a:off x="8710594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57" name="Cube 256"/>
            <p:cNvSpPr/>
            <p:nvPr/>
          </p:nvSpPr>
          <p:spPr>
            <a:xfrm>
              <a:off x="9161168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58" name="Rectangle 257"/>
            <p:cNvSpPr>
              <a:spLocks noChangeAspect="1"/>
            </p:cNvSpPr>
            <p:nvPr/>
          </p:nvSpPr>
          <p:spPr>
            <a:xfrm>
              <a:off x="9207287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8715919" y="4786268"/>
              <a:ext cx="989856" cy="508967"/>
              <a:chOff x="8715919" y="4786268"/>
              <a:chExt cx="989856" cy="508967"/>
            </a:xfrm>
          </p:grpSpPr>
          <p:sp>
            <p:nvSpPr>
              <p:cNvPr id="277" name="Cube 276"/>
              <p:cNvSpPr/>
              <p:nvPr/>
            </p:nvSpPr>
            <p:spPr>
              <a:xfrm>
                <a:off x="8751757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8" name="Rectangle 277"/>
              <p:cNvSpPr>
                <a:spLocks noChangeAspect="1"/>
              </p:cNvSpPr>
              <p:nvPr/>
            </p:nvSpPr>
            <p:spPr>
              <a:xfrm>
                <a:off x="8715919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75" name="Cube 274"/>
              <p:cNvSpPr/>
              <p:nvPr/>
            </p:nvSpPr>
            <p:spPr>
              <a:xfrm>
                <a:off x="9161168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6" name="Rectangle 275"/>
              <p:cNvSpPr>
                <a:spLocks noChangeAspect="1"/>
              </p:cNvSpPr>
              <p:nvPr/>
            </p:nvSpPr>
            <p:spPr>
              <a:xfrm>
                <a:off x="9207287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8714050" y="4427952"/>
              <a:ext cx="991725" cy="508967"/>
              <a:chOff x="8714050" y="4427952"/>
              <a:chExt cx="991725" cy="508967"/>
            </a:xfrm>
          </p:grpSpPr>
          <p:sp>
            <p:nvSpPr>
              <p:cNvPr id="271" name="Cube 270"/>
              <p:cNvSpPr/>
              <p:nvPr/>
            </p:nvSpPr>
            <p:spPr>
              <a:xfrm>
                <a:off x="8751757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2" name="Rectangle 271"/>
              <p:cNvSpPr>
                <a:spLocks noChangeAspect="1"/>
              </p:cNvSpPr>
              <p:nvPr/>
            </p:nvSpPr>
            <p:spPr>
              <a:xfrm>
                <a:off x="8714050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69" name="Cube 268"/>
              <p:cNvSpPr/>
              <p:nvPr/>
            </p:nvSpPr>
            <p:spPr>
              <a:xfrm>
                <a:off x="9161168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70" name="Rectangle 269"/>
              <p:cNvSpPr>
                <a:spLocks noChangeAspect="1"/>
              </p:cNvSpPr>
              <p:nvPr/>
            </p:nvSpPr>
            <p:spPr>
              <a:xfrm>
                <a:off x="9207287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8717788" y="4091717"/>
              <a:ext cx="987987" cy="508967"/>
              <a:chOff x="8717788" y="4091717"/>
              <a:chExt cx="987987" cy="508967"/>
            </a:xfrm>
          </p:grpSpPr>
          <p:sp>
            <p:nvSpPr>
              <p:cNvPr id="283" name="Cube 282"/>
              <p:cNvSpPr/>
              <p:nvPr/>
            </p:nvSpPr>
            <p:spPr>
              <a:xfrm>
                <a:off x="8751757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84" name="Rectangle 283"/>
              <p:cNvSpPr>
                <a:spLocks noChangeAspect="1"/>
              </p:cNvSpPr>
              <p:nvPr/>
            </p:nvSpPr>
            <p:spPr>
              <a:xfrm>
                <a:off x="8717788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81" name="Cube 280"/>
              <p:cNvSpPr/>
              <p:nvPr/>
            </p:nvSpPr>
            <p:spPr>
              <a:xfrm>
                <a:off x="9161168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82" name="Rectangle 281"/>
              <p:cNvSpPr>
                <a:spLocks noChangeAspect="1"/>
              </p:cNvSpPr>
              <p:nvPr/>
            </p:nvSpPr>
            <p:spPr>
              <a:xfrm>
                <a:off x="9207287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285" name="Group 284"/>
          <p:cNvGrpSpPr/>
          <p:nvPr/>
        </p:nvGrpSpPr>
        <p:grpSpPr>
          <a:xfrm>
            <a:off x="9855956" y="3763436"/>
            <a:ext cx="995181" cy="1936296"/>
            <a:chOff x="8710594" y="4091717"/>
            <a:chExt cx="995181" cy="1936296"/>
          </a:xfrm>
        </p:grpSpPr>
        <p:sp>
          <p:nvSpPr>
            <p:cNvPr id="286" name="Cube 285"/>
            <p:cNvSpPr/>
            <p:nvPr/>
          </p:nvSpPr>
          <p:spPr>
            <a:xfrm>
              <a:off x="8751757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87" name="Rectangle 286"/>
            <p:cNvSpPr>
              <a:spLocks noChangeAspect="1"/>
            </p:cNvSpPr>
            <p:nvPr/>
          </p:nvSpPr>
          <p:spPr>
            <a:xfrm>
              <a:off x="8735194" y="5627903"/>
              <a:ext cx="41710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s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88" name="Cube 287"/>
            <p:cNvSpPr/>
            <p:nvPr/>
          </p:nvSpPr>
          <p:spPr>
            <a:xfrm>
              <a:off x="9161168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89" name="Rectangle 288"/>
            <p:cNvSpPr>
              <a:spLocks noChangeAspect="1"/>
            </p:cNvSpPr>
            <p:nvPr/>
          </p:nvSpPr>
          <p:spPr>
            <a:xfrm>
              <a:off x="9207287" y="5621725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90" name="Cube 289"/>
            <p:cNvSpPr/>
            <p:nvPr/>
          </p:nvSpPr>
          <p:spPr>
            <a:xfrm>
              <a:off x="8751757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91" name="Rectangle 290"/>
            <p:cNvSpPr>
              <a:spLocks noChangeAspect="1"/>
            </p:cNvSpPr>
            <p:nvPr/>
          </p:nvSpPr>
          <p:spPr>
            <a:xfrm>
              <a:off x="8710594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292" name="Cube 291"/>
            <p:cNvSpPr/>
            <p:nvPr/>
          </p:nvSpPr>
          <p:spPr>
            <a:xfrm>
              <a:off x="9161168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93" name="Rectangle 292"/>
            <p:cNvSpPr>
              <a:spLocks noChangeAspect="1"/>
            </p:cNvSpPr>
            <p:nvPr/>
          </p:nvSpPr>
          <p:spPr>
            <a:xfrm>
              <a:off x="9207287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grpSp>
          <p:nvGrpSpPr>
            <p:cNvPr id="294" name="Group 293"/>
            <p:cNvGrpSpPr/>
            <p:nvPr/>
          </p:nvGrpSpPr>
          <p:grpSpPr>
            <a:xfrm>
              <a:off x="8715919" y="4786268"/>
              <a:ext cx="989856" cy="508967"/>
              <a:chOff x="8715919" y="4786268"/>
              <a:chExt cx="989856" cy="508967"/>
            </a:xfrm>
          </p:grpSpPr>
          <p:sp>
            <p:nvSpPr>
              <p:cNvPr id="305" name="Cube 304"/>
              <p:cNvSpPr/>
              <p:nvPr/>
            </p:nvSpPr>
            <p:spPr>
              <a:xfrm>
                <a:off x="8751757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06" name="Rectangle 305"/>
              <p:cNvSpPr>
                <a:spLocks noChangeAspect="1"/>
              </p:cNvSpPr>
              <p:nvPr/>
            </p:nvSpPr>
            <p:spPr>
              <a:xfrm>
                <a:off x="8715919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307" name="Cube 306"/>
              <p:cNvSpPr/>
              <p:nvPr/>
            </p:nvSpPr>
            <p:spPr>
              <a:xfrm>
                <a:off x="9161168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08" name="Rectangle 307"/>
              <p:cNvSpPr>
                <a:spLocks noChangeAspect="1"/>
              </p:cNvSpPr>
              <p:nvPr/>
            </p:nvSpPr>
            <p:spPr>
              <a:xfrm>
                <a:off x="9207287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8714050" y="4427952"/>
              <a:ext cx="991725" cy="508967"/>
              <a:chOff x="8714050" y="4427952"/>
              <a:chExt cx="991725" cy="508967"/>
            </a:xfrm>
          </p:grpSpPr>
          <p:sp>
            <p:nvSpPr>
              <p:cNvPr id="301" name="Cube 300"/>
              <p:cNvSpPr/>
              <p:nvPr/>
            </p:nvSpPr>
            <p:spPr>
              <a:xfrm>
                <a:off x="8751757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02" name="Rectangle 301"/>
              <p:cNvSpPr>
                <a:spLocks noChangeAspect="1"/>
              </p:cNvSpPr>
              <p:nvPr/>
            </p:nvSpPr>
            <p:spPr>
              <a:xfrm>
                <a:off x="8714050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303" name="Cube 302"/>
              <p:cNvSpPr/>
              <p:nvPr/>
            </p:nvSpPr>
            <p:spPr>
              <a:xfrm>
                <a:off x="9161168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04" name="Rectangle 303"/>
              <p:cNvSpPr>
                <a:spLocks noChangeAspect="1"/>
              </p:cNvSpPr>
              <p:nvPr/>
            </p:nvSpPr>
            <p:spPr>
              <a:xfrm>
                <a:off x="9207287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96" name="Group 295"/>
            <p:cNvGrpSpPr/>
            <p:nvPr/>
          </p:nvGrpSpPr>
          <p:grpSpPr>
            <a:xfrm>
              <a:off x="8717788" y="4091717"/>
              <a:ext cx="987987" cy="508967"/>
              <a:chOff x="8717788" y="4091717"/>
              <a:chExt cx="987987" cy="508967"/>
            </a:xfrm>
          </p:grpSpPr>
          <p:sp>
            <p:nvSpPr>
              <p:cNvPr id="297" name="Cube 296"/>
              <p:cNvSpPr/>
              <p:nvPr/>
            </p:nvSpPr>
            <p:spPr>
              <a:xfrm>
                <a:off x="8751757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298" name="Rectangle 297"/>
              <p:cNvSpPr>
                <a:spLocks noChangeAspect="1"/>
              </p:cNvSpPr>
              <p:nvPr/>
            </p:nvSpPr>
            <p:spPr>
              <a:xfrm>
                <a:off x="8717788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299" name="Cube 298"/>
              <p:cNvSpPr/>
              <p:nvPr/>
            </p:nvSpPr>
            <p:spPr>
              <a:xfrm>
                <a:off x="9161168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00" name="Rectangle 299"/>
              <p:cNvSpPr>
                <a:spLocks noChangeAspect="1"/>
              </p:cNvSpPr>
              <p:nvPr/>
            </p:nvSpPr>
            <p:spPr>
              <a:xfrm>
                <a:off x="9207287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09" name="Group 308"/>
          <p:cNvGrpSpPr/>
          <p:nvPr/>
        </p:nvGrpSpPr>
        <p:grpSpPr>
          <a:xfrm>
            <a:off x="10687556" y="3763436"/>
            <a:ext cx="995181" cy="1936296"/>
            <a:chOff x="8710594" y="4091717"/>
            <a:chExt cx="995181" cy="1936296"/>
          </a:xfrm>
        </p:grpSpPr>
        <p:sp>
          <p:nvSpPr>
            <p:cNvPr id="310" name="Cube 309"/>
            <p:cNvSpPr/>
            <p:nvPr/>
          </p:nvSpPr>
          <p:spPr>
            <a:xfrm>
              <a:off x="8751757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1" name="Rectangle 310"/>
            <p:cNvSpPr>
              <a:spLocks noChangeAspect="1"/>
            </p:cNvSpPr>
            <p:nvPr/>
          </p:nvSpPr>
          <p:spPr>
            <a:xfrm>
              <a:off x="8735194" y="5627903"/>
              <a:ext cx="41710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s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312" name="Cube 311"/>
            <p:cNvSpPr/>
            <p:nvPr/>
          </p:nvSpPr>
          <p:spPr>
            <a:xfrm>
              <a:off x="9161168" y="5512868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3" name="Rectangle 312"/>
            <p:cNvSpPr>
              <a:spLocks noChangeAspect="1"/>
            </p:cNvSpPr>
            <p:nvPr/>
          </p:nvSpPr>
          <p:spPr>
            <a:xfrm>
              <a:off x="9207287" y="5621725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6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314" name="Cube 313"/>
            <p:cNvSpPr/>
            <p:nvPr/>
          </p:nvSpPr>
          <p:spPr>
            <a:xfrm>
              <a:off x="8751757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5" name="Rectangle 314"/>
            <p:cNvSpPr>
              <a:spLocks noChangeAspect="1"/>
            </p:cNvSpPr>
            <p:nvPr/>
          </p:nvSpPr>
          <p:spPr>
            <a:xfrm>
              <a:off x="8710594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sp>
          <p:nvSpPr>
            <p:cNvPr id="316" name="Cube 315"/>
            <p:cNvSpPr/>
            <p:nvPr/>
          </p:nvSpPr>
          <p:spPr>
            <a:xfrm>
              <a:off x="9161168" y="5154552"/>
              <a:ext cx="544607" cy="479472"/>
            </a:xfrm>
            <a:prstGeom prst="cube">
              <a:avLst/>
            </a:prstGeom>
            <a:solidFill>
              <a:srgbClr val="FFFF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17" name="Rectangle 316"/>
            <p:cNvSpPr>
              <a:spLocks noChangeAspect="1"/>
            </p:cNvSpPr>
            <p:nvPr/>
          </p:nvSpPr>
          <p:spPr>
            <a:xfrm>
              <a:off x="9207287" y="5263409"/>
              <a:ext cx="452368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5</a:t>
              </a:r>
              <a:r>
                <a:rPr lang="en-US" sz="200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p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  <p:grpSp>
          <p:nvGrpSpPr>
            <p:cNvPr id="318" name="Group 317"/>
            <p:cNvGrpSpPr/>
            <p:nvPr/>
          </p:nvGrpSpPr>
          <p:grpSpPr>
            <a:xfrm>
              <a:off x="8715919" y="4786268"/>
              <a:ext cx="989856" cy="508967"/>
              <a:chOff x="8715919" y="4786268"/>
              <a:chExt cx="989856" cy="508967"/>
            </a:xfrm>
          </p:grpSpPr>
          <p:sp>
            <p:nvSpPr>
              <p:cNvPr id="329" name="Cube 328"/>
              <p:cNvSpPr/>
              <p:nvPr/>
            </p:nvSpPr>
            <p:spPr>
              <a:xfrm>
                <a:off x="8751757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30" name="Rectangle 329"/>
              <p:cNvSpPr>
                <a:spLocks noChangeAspect="1"/>
              </p:cNvSpPr>
              <p:nvPr/>
            </p:nvSpPr>
            <p:spPr>
              <a:xfrm>
                <a:off x="8715919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331" name="Cube 330"/>
              <p:cNvSpPr/>
              <p:nvPr/>
            </p:nvSpPr>
            <p:spPr>
              <a:xfrm>
                <a:off x="9161168" y="4786268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32" name="Rectangle 331"/>
              <p:cNvSpPr>
                <a:spLocks noChangeAspect="1"/>
              </p:cNvSpPr>
              <p:nvPr/>
            </p:nvSpPr>
            <p:spPr>
              <a:xfrm>
                <a:off x="9207287" y="4895125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4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19" name="Group 318"/>
            <p:cNvGrpSpPr/>
            <p:nvPr/>
          </p:nvGrpSpPr>
          <p:grpSpPr>
            <a:xfrm>
              <a:off x="8714050" y="4427952"/>
              <a:ext cx="991725" cy="508967"/>
              <a:chOff x="8714050" y="4427952"/>
              <a:chExt cx="991725" cy="508967"/>
            </a:xfrm>
          </p:grpSpPr>
          <p:sp>
            <p:nvSpPr>
              <p:cNvPr id="325" name="Cube 324"/>
              <p:cNvSpPr/>
              <p:nvPr/>
            </p:nvSpPr>
            <p:spPr>
              <a:xfrm>
                <a:off x="8751757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26" name="Rectangle 325"/>
              <p:cNvSpPr>
                <a:spLocks noChangeAspect="1"/>
              </p:cNvSpPr>
              <p:nvPr/>
            </p:nvSpPr>
            <p:spPr>
              <a:xfrm>
                <a:off x="8714050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327" name="Cube 326"/>
              <p:cNvSpPr/>
              <p:nvPr/>
            </p:nvSpPr>
            <p:spPr>
              <a:xfrm>
                <a:off x="9161168" y="4427952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28" name="Rectangle 327"/>
              <p:cNvSpPr>
                <a:spLocks noChangeAspect="1"/>
              </p:cNvSpPr>
              <p:nvPr/>
            </p:nvSpPr>
            <p:spPr>
              <a:xfrm>
                <a:off x="9207287" y="4536809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3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20" name="Group 319"/>
            <p:cNvGrpSpPr/>
            <p:nvPr/>
          </p:nvGrpSpPr>
          <p:grpSpPr>
            <a:xfrm>
              <a:off x="8717788" y="4091717"/>
              <a:ext cx="987987" cy="508967"/>
              <a:chOff x="8717788" y="4091717"/>
              <a:chExt cx="987987" cy="508967"/>
            </a:xfrm>
          </p:grpSpPr>
          <p:sp>
            <p:nvSpPr>
              <p:cNvPr id="321" name="Cube 320"/>
              <p:cNvSpPr/>
              <p:nvPr/>
            </p:nvSpPr>
            <p:spPr>
              <a:xfrm>
                <a:off x="8751757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22" name="Rectangle 321"/>
              <p:cNvSpPr>
                <a:spLocks noChangeAspect="1"/>
              </p:cNvSpPr>
              <p:nvPr/>
            </p:nvSpPr>
            <p:spPr>
              <a:xfrm>
                <a:off x="8717788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  <p:sp>
            <p:nvSpPr>
              <p:cNvPr id="323" name="Cube 322"/>
              <p:cNvSpPr/>
              <p:nvPr/>
            </p:nvSpPr>
            <p:spPr>
              <a:xfrm>
                <a:off x="9161168" y="4091717"/>
                <a:ext cx="544607" cy="479472"/>
              </a:xfrm>
              <a:prstGeom prst="cube">
                <a:avLst/>
              </a:prstGeom>
              <a:solidFill>
                <a:srgbClr val="FFFF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324" name="Rectangle 323"/>
              <p:cNvSpPr>
                <a:spLocks noChangeAspect="1"/>
              </p:cNvSpPr>
              <p:nvPr/>
            </p:nvSpPr>
            <p:spPr>
              <a:xfrm>
                <a:off x="9207287" y="4200574"/>
                <a:ext cx="452368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p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grpSp>
        <p:nvGrpSpPr>
          <p:cNvPr id="333" name="Group 332"/>
          <p:cNvGrpSpPr/>
          <p:nvPr/>
        </p:nvGrpSpPr>
        <p:grpSpPr>
          <a:xfrm>
            <a:off x="11101682" y="3403430"/>
            <a:ext cx="582604" cy="508967"/>
            <a:chOff x="3846620" y="3773780"/>
            <a:chExt cx="582604" cy="508967"/>
          </a:xfrm>
        </p:grpSpPr>
        <p:sp>
          <p:nvSpPr>
            <p:cNvPr id="334" name="Cube 333"/>
            <p:cNvSpPr/>
            <p:nvPr/>
          </p:nvSpPr>
          <p:spPr>
            <a:xfrm>
              <a:off x="3884617" y="3773780"/>
              <a:ext cx="544607" cy="479472"/>
            </a:xfrm>
            <a:prstGeom prst="cube">
              <a:avLst/>
            </a:prstGeom>
            <a:solidFill>
              <a:srgbClr val="FF0000">
                <a:alpha val="67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335" name="Rectangle 334"/>
            <p:cNvSpPr>
              <a:spLocks noChangeAspect="1"/>
            </p:cNvSpPr>
            <p:nvPr/>
          </p:nvSpPr>
          <p:spPr>
            <a:xfrm>
              <a:off x="3846620" y="3882637"/>
              <a:ext cx="417102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000" b="1" dirty="0" smtClean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1s</a:t>
              </a:r>
              <a:endPara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pSp>
        <p:nvGrpSpPr>
          <p:cNvPr id="388" name="Group 387"/>
          <p:cNvGrpSpPr/>
          <p:nvPr/>
        </p:nvGrpSpPr>
        <p:grpSpPr>
          <a:xfrm>
            <a:off x="4855522" y="6114896"/>
            <a:ext cx="6047100" cy="508967"/>
            <a:chOff x="4559002" y="6109332"/>
            <a:chExt cx="6047100" cy="508967"/>
          </a:xfrm>
        </p:grpSpPr>
        <p:grpSp>
          <p:nvGrpSpPr>
            <p:cNvPr id="389" name="Group 388"/>
            <p:cNvGrpSpPr/>
            <p:nvPr/>
          </p:nvGrpSpPr>
          <p:grpSpPr>
            <a:xfrm>
              <a:off x="4559002" y="6109332"/>
              <a:ext cx="4355944" cy="508967"/>
              <a:chOff x="4545619" y="4787523"/>
              <a:chExt cx="4355944" cy="508967"/>
            </a:xfrm>
          </p:grpSpPr>
          <p:grpSp>
            <p:nvGrpSpPr>
              <p:cNvPr id="401" name="Group 400"/>
              <p:cNvGrpSpPr/>
              <p:nvPr/>
            </p:nvGrpSpPr>
            <p:grpSpPr>
              <a:xfrm>
                <a:off x="4545619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422" name="Cube 421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23" name="Rectangle 422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424" name="Cube 423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25" name="Rectangle 424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402" name="Group 401"/>
              <p:cNvGrpSpPr/>
              <p:nvPr/>
            </p:nvGrpSpPr>
            <p:grpSpPr>
              <a:xfrm>
                <a:off x="5391682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418" name="Cube 417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19" name="Rectangle 418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420" name="Cube 419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21" name="Rectangle 420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403" name="Group 402"/>
              <p:cNvGrpSpPr/>
              <p:nvPr/>
            </p:nvGrpSpPr>
            <p:grpSpPr>
              <a:xfrm>
                <a:off x="6227918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414" name="Cube 413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15" name="Rectangle 414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416" name="Cube 415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17" name="Rectangle 416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404" name="Group 403"/>
              <p:cNvGrpSpPr/>
              <p:nvPr/>
            </p:nvGrpSpPr>
            <p:grpSpPr>
              <a:xfrm>
                <a:off x="7064154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410" name="Cube 409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11" name="Rectangle 410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412" name="Cube 411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13" name="Rectangle 412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405" name="Group 404"/>
              <p:cNvGrpSpPr/>
              <p:nvPr/>
            </p:nvGrpSpPr>
            <p:grpSpPr>
              <a:xfrm>
                <a:off x="7910217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406" name="Cube 405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07" name="Rectangle 406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408" name="Cube 407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09" name="Rectangle 408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390" name="Group 389"/>
            <p:cNvGrpSpPr/>
            <p:nvPr/>
          </p:nvGrpSpPr>
          <p:grpSpPr>
            <a:xfrm>
              <a:off x="8778520" y="6109332"/>
              <a:ext cx="1827582" cy="508967"/>
              <a:chOff x="9408104" y="6109332"/>
              <a:chExt cx="1827582" cy="508967"/>
            </a:xfrm>
          </p:grpSpPr>
          <p:grpSp>
            <p:nvGrpSpPr>
              <p:cNvPr id="391" name="Group 390"/>
              <p:cNvGrpSpPr/>
              <p:nvPr/>
            </p:nvGrpSpPr>
            <p:grpSpPr>
              <a:xfrm>
                <a:off x="9408104" y="6109332"/>
                <a:ext cx="991346" cy="508967"/>
                <a:chOff x="4545619" y="4791948"/>
                <a:chExt cx="991346" cy="508967"/>
              </a:xfrm>
            </p:grpSpPr>
            <p:sp>
              <p:nvSpPr>
                <p:cNvPr id="397" name="Cube 396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98" name="Rectangle 397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99" name="Cube 398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400" name="Rectangle 399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92" name="Group 391"/>
              <p:cNvGrpSpPr/>
              <p:nvPr/>
            </p:nvGrpSpPr>
            <p:grpSpPr>
              <a:xfrm>
                <a:off x="10244340" y="6109332"/>
                <a:ext cx="991346" cy="508967"/>
                <a:chOff x="4545619" y="4791948"/>
                <a:chExt cx="991346" cy="508967"/>
              </a:xfrm>
            </p:grpSpPr>
            <p:sp>
              <p:nvSpPr>
                <p:cNvPr id="393" name="Cube 392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94" name="Rectangle 393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95" name="Cube 394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96" name="Rectangle 395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5f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</p:grpSp>
      </p:grpSp>
      <p:grpSp>
        <p:nvGrpSpPr>
          <p:cNvPr id="34" name="Group 33"/>
          <p:cNvGrpSpPr/>
          <p:nvPr/>
        </p:nvGrpSpPr>
        <p:grpSpPr>
          <a:xfrm>
            <a:off x="4855522" y="5781051"/>
            <a:ext cx="6047100" cy="508967"/>
            <a:chOff x="4559002" y="6109332"/>
            <a:chExt cx="6047100" cy="508967"/>
          </a:xfrm>
        </p:grpSpPr>
        <p:grpSp>
          <p:nvGrpSpPr>
            <p:cNvPr id="336" name="Group 335"/>
            <p:cNvGrpSpPr/>
            <p:nvPr/>
          </p:nvGrpSpPr>
          <p:grpSpPr>
            <a:xfrm>
              <a:off x="4559002" y="6109332"/>
              <a:ext cx="4355944" cy="508967"/>
              <a:chOff x="4545619" y="4787523"/>
              <a:chExt cx="4355944" cy="508967"/>
            </a:xfrm>
          </p:grpSpPr>
          <p:grpSp>
            <p:nvGrpSpPr>
              <p:cNvPr id="337" name="Group 336"/>
              <p:cNvGrpSpPr/>
              <p:nvPr/>
            </p:nvGrpSpPr>
            <p:grpSpPr>
              <a:xfrm>
                <a:off x="4545619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358" name="Cube 357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59" name="Rectangle 358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3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</a:t>
                  </a:r>
                  <a:r>
                    <a:rPr lang="en-US" sz="2000" b="1" dirty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60" name="Cube 359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61" name="Rectangle 360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38" name="Group 337"/>
              <p:cNvGrpSpPr/>
              <p:nvPr/>
            </p:nvGrpSpPr>
            <p:grpSpPr>
              <a:xfrm>
                <a:off x="5391682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354" name="Cube 353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55" name="Rectangle 354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56" name="Cube 355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57" name="Rectangle 356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39" name="Group 338"/>
              <p:cNvGrpSpPr/>
              <p:nvPr/>
            </p:nvGrpSpPr>
            <p:grpSpPr>
              <a:xfrm>
                <a:off x="6227918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350" name="Cube 349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51" name="Rectangle 350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52" name="Cube 351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53" name="Rectangle 352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40" name="Group 339"/>
              <p:cNvGrpSpPr/>
              <p:nvPr/>
            </p:nvGrpSpPr>
            <p:grpSpPr>
              <a:xfrm>
                <a:off x="7064154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346" name="Cube 345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47" name="Rectangle 346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48" name="Cube 347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49" name="Rectangle 348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41" name="Group 340"/>
              <p:cNvGrpSpPr/>
              <p:nvPr/>
            </p:nvGrpSpPr>
            <p:grpSpPr>
              <a:xfrm>
                <a:off x="7910217" y="4787523"/>
                <a:ext cx="991346" cy="508967"/>
                <a:chOff x="4545619" y="4791948"/>
                <a:chExt cx="991346" cy="508967"/>
              </a:xfrm>
            </p:grpSpPr>
            <p:sp>
              <p:nvSpPr>
                <p:cNvPr id="342" name="Cube 341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43" name="Rectangle 342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44" name="Cube 343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45" name="Rectangle 344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</p:grpSp>
        <p:grpSp>
          <p:nvGrpSpPr>
            <p:cNvPr id="33" name="Group 32"/>
            <p:cNvGrpSpPr/>
            <p:nvPr/>
          </p:nvGrpSpPr>
          <p:grpSpPr>
            <a:xfrm>
              <a:off x="8778520" y="6109332"/>
              <a:ext cx="1827582" cy="508967"/>
              <a:chOff x="9408104" y="6109332"/>
              <a:chExt cx="1827582" cy="508967"/>
            </a:xfrm>
          </p:grpSpPr>
          <p:grpSp>
            <p:nvGrpSpPr>
              <p:cNvPr id="365" name="Group 364"/>
              <p:cNvGrpSpPr/>
              <p:nvPr/>
            </p:nvGrpSpPr>
            <p:grpSpPr>
              <a:xfrm>
                <a:off x="9408104" y="6109332"/>
                <a:ext cx="991346" cy="508967"/>
                <a:chOff x="4545619" y="4791948"/>
                <a:chExt cx="991346" cy="508967"/>
              </a:xfrm>
            </p:grpSpPr>
            <p:sp>
              <p:nvSpPr>
                <p:cNvPr id="376" name="Cube 375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77" name="Rectangle 376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78" name="Cube 377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79" name="Rectangle 378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  <p:grpSp>
            <p:nvGrpSpPr>
              <p:cNvPr id="366" name="Group 365"/>
              <p:cNvGrpSpPr/>
              <p:nvPr/>
            </p:nvGrpSpPr>
            <p:grpSpPr>
              <a:xfrm>
                <a:off x="10244340" y="6109332"/>
                <a:ext cx="991346" cy="508967"/>
                <a:chOff x="4545619" y="4791948"/>
                <a:chExt cx="991346" cy="508967"/>
              </a:xfrm>
            </p:grpSpPr>
            <p:sp>
              <p:nvSpPr>
                <p:cNvPr id="372" name="Cube 371"/>
                <p:cNvSpPr/>
                <p:nvPr/>
              </p:nvSpPr>
              <p:spPr>
                <a:xfrm>
                  <a:off x="4573196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73" name="Rectangle 372"/>
                <p:cNvSpPr>
                  <a:spLocks noChangeAspect="1"/>
                </p:cNvSpPr>
                <p:nvPr/>
              </p:nvSpPr>
              <p:spPr>
                <a:xfrm>
                  <a:off x="4545619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74" name="Cube 373"/>
                <p:cNvSpPr/>
                <p:nvPr/>
              </p:nvSpPr>
              <p:spPr>
                <a:xfrm>
                  <a:off x="4992358" y="4791948"/>
                  <a:ext cx="544607" cy="479472"/>
                </a:xfrm>
                <a:prstGeom prst="cube">
                  <a:avLst/>
                </a:prstGeom>
                <a:solidFill>
                  <a:schemeClr val="accent1">
                    <a:lumMod val="50000"/>
                    <a:alpha val="67000"/>
                  </a:schemeClr>
                </a:solidFill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/>
                </a:p>
              </p:txBody>
            </p:sp>
            <p:sp>
              <p:nvSpPr>
                <p:cNvPr id="375" name="Rectangle 374"/>
                <p:cNvSpPr>
                  <a:spLocks noChangeAspect="1"/>
                </p:cNvSpPr>
                <p:nvPr/>
              </p:nvSpPr>
              <p:spPr>
                <a:xfrm>
                  <a:off x="4964781" y="4900805"/>
                  <a:ext cx="396262" cy="400110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en-US" sz="2000" b="1" dirty="0" smtClean="0">
                      <a:ln w="9525">
                        <a:solidFill>
                          <a:schemeClr val="bg1"/>
                        </a:solidFill>
                        <a:prstDash val="solid"/>
                      </a:ln>
                      <a:effectLst>
                        <a:outerShdw blurRad="12700" dist="38100" dir="2700000" algn="tl" rotWithShape="0">
                          <a:schemeClr val="bg1">
                            <a:lumMod val="50000"/>
                          </a:schemeClr>
                        </a:outerShdw>
                      </a:effectLst>
                    </a:rPr>
                    <a:t>4f</a:t>
                  </a:r>
                  <a:endParaRPr lang="en-US" sz="2000" b="1" cap="none" spc="0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chemeClr val="tx1"/>
                    </a:solidFill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3993074" y="3764691"/>
            <a:ext cx="1001766" cy="508967"/>
            <a:chOff x="3691005" y="4092972"/>
            <a:chExt cx="1001766" cy="508967"/>
          </a:xfrm>
        </p:grpSpPr>
        <p:grpSp>
          <p:nvGrpSpPr>
            <p:cNvPr id="11" name="Group 10"/>
            <p:cNvGrpSpPr/>
            <p:nvPr/>
          </p:nvGrpSpPr>
          <p:grpSpPr>
            <a:xfrm>
              <a:off x="3691005" y="4092972"/>
              <a:ext cx="582604" cy="508967"/>
              <a:chOff x="3846620" y="3773780"/>
              <a:chExt cx="582604" cy="508967"/>
            </a:xfrm>
          </p:grpSpPr>
          <p:sp>
            <p:nvSpPr>
              <p:cNvPr id="79" name="Cube 78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80" name="Rectangle 79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156" name="Group 155"/>
            <p:cNvGrpSpPr/>
            <p:nvPr/>
          </p:nvGrpSpPr>
          <p:grpSpPr>
            <a:xfrm>
              <a:off x="4110167" y="4092972"/>
              <a:ext cx="582604" cy="508967"/>
              <a:chOff x="3846620" y="3773780"/>
              <a:chExt cx="582604" cy="508967"/>
            </a:xfrm>
          </p:grpSpPr>
          <p:sp>
            <p:nvSpPr>
              <p:cNvPr id="157" name="Cube 156"/>
              <p:cNvSpPr/>
              <p:nvPr/>
            </p:nvSpPr>
            <p:spPr>
              <a:xfrm>
                <a:off x="3884617" y="3773780"/>
                <a:ext cx="544607" cy="479472"/>
              </a:xfrm>
              <a:prstGeom prst="cube">
                <a:avLst/>
              </a:prstGeom>
              <a:solidFill>
                <a:srgbClr val="FF0000">
                  <a:alpha val="67000"/>
                </a:srgbClr>
              </a:solidFill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  <p:sp>
            <p:nvSpPr>
              <p:cNvPr id="158" name="Rectangle 157"/>
              <p:cNvSpPr>
                <a:spLocks noChangeAspect="1"/>
              </p:cNvSpPr>
              <p:nvPr/>
            </p:nvSpPr>
            <p:spPr>
              <a:xfrm>
                <a:off x="3846620" y="3882637"/>
                <a:ext cx="417102" cy="400110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2000" b="1" dirty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2</a:t>
                </a:r>
                <a:r>
                  <a:rPr lang="en-US" sz="2000" b="1" dirty="0" smtClean="0">
                    <a:ln w="9525">
                      <a:solidFill>
                        <a:schemeClr val="bg1"/>
                      </a:solidFill>
                      <a:prstDash val="solid"/>
                    </a:ln>
                    <a:effectLst>
                      <a:outerShdw blurRad="12700" dist="38100" dir="2700000" algn="tl" rotWithShape="0">
                        <a:schemeClr val="bg1">
                          <a:lumMod val="50000"/>
                        </a:schemeClr>
                      </a:outerShdw>
                    </a:effectLst>
                  </a:rPr>
                  <a:t>s</a:t>
                </a:r>
                <a:endParaRPr lang="en-US" sz="2000" b="1" cap="none" spc="0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endParaRPr>
              </a:p>
            </p:txBody>
          </p:sp>
        </p:grpSp>
      </p:grpSp>
      <p:sp>
        <p:nvSpPr>
          <p:cNvPr id="362" name="Footer Placeholder 4"/>
          <p:cNvSpPr txBox="1">
            <a:spLocks/>
          </p:cNvSpPr>
          <p:nvPr/>
        </p:nvSpPr>
        <p:spPr>
          <a:xfrm>
            <a:off x="9004474" y="6492875"/>
            <a:ext cx="31796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Joseph F. Lomax   U.S. Naval Academy   Copy permission with this footer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592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536</Words>
  <Application>Microsoft Office PowerPoint</Application>
  <PresentationFormat>Widescreen</PresentationFormat>
  <Paragraphs>218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Counting Orbitals 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USNA 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Lomax, Joseph F CIV USNA Annapolis</dc:creator>
  <cp:lastModifiedBy>Lomax, Joseph F CIV USNA Annapolis</cp:lastModifiedBy>
  <cp:revision>42</cp:revision>
  <dcterms:created xsi:type="dcterms:W3CDTF">2016-10-13T12:33:24Z</dcterms:created>
  <dcterms:modified xsi:type="dcterms:W3CDTF">2018-08-02T14:18:27Z</dcterms:modified>
</cp:coreProperties>
</file>