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57" r:id="rId6"/>
    <p:sldId id="259" r:id="rId7"/>
    <p:sldId id="262" r:id="rId8"/>
    <p:sldId id="265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6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6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0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5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7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0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0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8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3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3A1A-4F1D-4316-B4E6-87D583CFE48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4C03-3D89-454C-BF39-35D77756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pubs.acs.org/doi/abs/10.1021/ol047482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ubs.acs.org/doi/abs/10.1021/ja029956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sciencedirect.com/science/article/pii/S004040209900302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ubs.acs.org/doi/abs/10.1021/jm049696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pubs.acs.org/doi/abs/10.1021/ol020058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pubs.acs.org/doi/abs/10.1021/ol800357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Palladium-catalyzed couplings: Literature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934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Heck and </a:t>
            </a:r>
            <a:r>
              <a:rPr lang="en-US" dirty="0" err="1" smtClean="0"/>
              <a:t>Sonogashira</a:t>
            </a:r>
            <a:r>
              <a:rPr lang="en-US" dirty="0" smtClean="0"/>
              <a:t> couplings (alkenes &amp; alkynes)</a:t>
            </a:r>
          </a:p>
          <a:p>
            <a:r>
              <a:rPr lang="en-US" dirty="0" err="1" smtClean="0"/>
              <a:t>Negishi</a:t>
            </a:r>
            <a:r>
              <a:rPr lang="en-US" dirty="0" smtClean="0"/>
              <a:t>, </a:t>
            </a:r>
            <a:r>
              <a:rPr lang="en-US" dirty="0" err="1" smtClean="0"/>
              <a:t>Stille</a:t>
            </a:r>
            <a:r>
              <a:rPr lang="en-US" dirty="0" smtClean="0"/>
              <a:t>, Suzuki-</a:t>
            </a:r>
            <a:r>
              <a:rPr lang="en-US" dirty="0" err="1"/>
              <a:t>M</a:t>
            </a:r>
            <a:r>
              <a:rPr lang="en-US" dirty="0" err="1" smtClean="0"/>
              <a:t>iyaura</a:t>
            </a:r>
            <a:r>
              <a:rPr lang="en-US" dirty="0" smtClean="0"/>
              <a:t>, </a:t>
            </a:r>
            <a:r>
              <a:rPr lang="en-US" dirty="0" err="1" smtClean="0"/>
              <a:t>Hiyama</a:t>
            </a:r>
            <a:r>
              <a:rPr lang="en-US" dirty="0" smtClean="0"/>
              <a:t> (Zn, Sn, B, Si)</a:t>
            </a:r>
          </a:p>
          <a:p>
            <a:endParaRPr lang="en-US" dirty="0" smtClean="0"/>
          </a:p>
          <a:p>
            <a:r>
              <a:rPr lang="en-US" dirty="0" smtClean="0"/>
              <a:t>Martin A. Walker, SUNY Potsdam</a:t>
            </a:r>
          </a:p>
          <a:p>
            <a:r>
              <a:rPr lang="en-US" dirty="0" smtClean="0"/>
              <a:t>CC-BY-SA 3.0 license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Hiyama</a:t>
            </a:r>
            <a:r>
              <a:rPr lang="en-US" dirty="0" smtClean="0"/>
              <a:t> coupling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93238"/>
            <a:ext cx="10515600" cy="1584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err="1" smtClean="0"/>
              <a:t>Pierrat</a:t>
            </a:r>
            <a:r>
              <a:rPr lang="fr-FR" sz="2400" dirty="0" smtClean="0"/>
              <a:t> </a:t>
            </a:r>
            <a:r>
              <a:rPr lang="fr-FR" sz="2400" dirty="0"/>
              <a:t>P, Gros P, Fort Y.  </a:t>
            </a:r>
            <a:r>
              <a:rPr lang="en-US" sz="2400" dirty="0"/>
              <a:t>"</a:t>
            </a:r>
            <a:r>
              <a:rPr lang="en-US" sz="2400" dirty="0" err="1"/>
              <a:t>Hiyama</a:t>
            </a:r>
            <a:r>
              <a:rPr lang="en-US" sz="2400" dirty="0"/>
              <a:t> Cross-Coupling of </a:t>
            </a:r>
            <a:r>
              <a:rPr lang="en-US" sz="2400" dirty="0" err="1"/>
              <a:t>Chloro</a:t>
            </a:r>
            <a:r>
              <a:rPr lang="en-US" sz="2400" dirty="0"/>
              <a:t>-, </a:t>
            </a:r>
            <a:r>
              <a:rPr lang="en-US" sz="2400" dirty="0" err="1"/>
              <a:t>Fluoro</a:t>
            </a:r>
            <a:r>
              <a:rPr lang="en-US" sz="2400" dirty="0"/>
              <a:t>-, and </a:t>
            </a:r>
            <a:r>
              <a:rPr lang="en-US" sz="2400" dirty="0" err="1"/>
              <a:t>Methoxypyridyltrimethylsilanes</a:t>
            </a:r>
            <a:r>
              <a:rPr lang="en-US" sz="2400" dirty="0"/>
              <a:t>: Room-Temperature Novel Access to Functional Bi(het)aryl", </a:t>
            </a:r>
            <a:r>
              <a:rPr lang="en-US" sz="2400" i="1" dirty="0"/>
              <a:t>Organic Letters</a:t>
            </a:r>
            <a:r>
              <a:rPr lang="en-US" sz="2400" dirty="0"/>
              <a:t>, </a:t>
            </a:r>
            <a:r>
              <a:rPr lang="en-US" sz="2400" b="1" dirty="0"/>
              <a:t>2005</a:t>
            </a:r>
            <a:r>
              <a:rPr lang="en-US" sz="2400" dirty="0"/>
              <a:t>, </a:t>
            </a:r>
            <a:r>
              <a:rPr lang="en-US" sz="2400" i="1" dirty="0"/>
              <a:t>7</a:t>
            </a:r>
            <a:r>
              <a:rPr lang="en-US" sz="2400" dirty="0"/>
              <a:t>(4), 697-700.  </a:t>
            </a:r>
            <a:r>
              <a:rPr lang="en-US" sz="2400" dirty="0">
                <a:hlinkClick r:id="rId2"/>
              </a:rPr>
              <a:t>doi:10.1021/ol047482u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32584"/>
            <a:ext cx="9180210" cy="1893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42489" y="269197"/>
            <a:ext cx="2048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organosilane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503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069"/>
            <a:ext cx="10515600" cy="1325563"/>
          </a:xfrm>
        </p:spPr>
        <p:txBody>
          <a:bodyPr/>
          <a:lstStyle/>
          <a:p>
            <a:r>
              <a:rPr lang="en-US" dirty="0" smtClean="0"/>
              <a:t>Simple Heck coupling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38659"/>
            <a:ext cx="10515600" cy="110268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Heck, R. F. </a:t>
            </a:r>
            <a:r>
              <a:rPr lang="en-US" sz="2400" i="1" dirty="0" smtClean="0"/>
              <a:t>Org. React.</a:t>
            </a:r>
            <a:r>
              <a:rPr lang="en-US" sz="2400" dirty="0" smtClean="0"/>
              <a:t> </a:t>
            </a:r>
            <a:r>
              <a:rPr lang="en-US" sz="2400" b="1" dirty="0" smtClean="0"/>
              <a:t>1982</a:t>
            </a:r>
            <a:r>
              <a:rPr lang="en-US" sz="2400" dirty="0" smtClean="0"/>
              <a:t>, </a:t>
            </a:r>
            <a:r>
              <a:rPr lang="en-US" sz="2400" i="1" dirty="0" smtClean="0"/>
              <a:t>27</a:t>
            </a:r>
            <a:r>
              <a:rPr lang="en-US" sz="2400" dirty="0" smtClean="0"/>
              <a:t>, 345.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7717824" cy="13377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547796" y="282076"/>
            <a:ext cx="1134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alkene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82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intramolecular Heck coupling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69723"/>
            <a:ext cx="10515600" cy="2107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Heck coupling to a </a:t>
            </a:r>
            <a:r>
              <a:rPr lang="en-US" dirty="0" err="1" smtClean="0"/>
              <a:t>trisubstituted</a:t>
            </a:r>
            <a:r>
              <a:rPr lang="en-US" dirty="0" smtClean="0"/>
              <a:t> alkene is difficult, hence a more active </a:t>
            </a:r>
            <a:r>
              <a:rPr lang="en-US" dirty="0" err="1" smtClean="0"/>
              <a:t>trifluoroacetate</a:t>
            </a:r>
            <a:r>
              <a:rPr lang="en-US" dirty="0" smtClean="0"/>
              <a:t> catalyst is used.  Note also how the double bond “migrates”; this quite often occurs.</a:t>
            </a:r>
          </a:p>
          <a:p>
            <a:pPr marL="0" indent="0">
              <a:buNone/>
            </a:pPr>
            <a:r>
              <a:rPr lang="en-US" sz="2400" dirty="0" smtClean="0"/>
              <a:t>Hong, C. Y.; </a:t>
            </a:r>
            <a:r>
              <a:rPr lang="en-US" sz="2400" dirty="0" err="1" smtClean="0"/>
              <a:t>Kado</a:t>
            </a:r>
            <a:r>
              <a:rPr lang="en-US" sz="2400" dirty="0" smtClean="0"/>
              <a:t>, N.; Overman, L. E. </a:t>
            </a:r>
            <a:r>
              <a:rPr lang="en-US" sz="2400" i="1" dirty="0" smtClean="0"/>
              <a:t>J. Am. Chem. Soc</a:t>
            </a:r>
            <a:r>
              <a:rPr lang="en-US" sz="2400" dirty="0" smtClean="0"/>
              <a:t>. </a:t>
            </a:r>
            <a:r>
              <a:rPr lang="en-US" sz="2400" b="1" dirty="0" smtClean="0"/>
              <a:t>1993</a:t>
            </a:r>
            <a:r>
              <a:rPr lang="en-US" sz="2400" dirty="0" smtClean="0"/>
              <a:t>, </a:t>
            </a:r>
            <a:r>
              <a:rPr lang="en-US" sz="2400" i="1" dirty="0" smtClean="0"/>
              <a:t>115</a:t>
            </a:r>
            <a:r>
              <a:rPr lang="en-US" sz="2400" dirty="0" smtClean="0"/>
              <a:t>, 11028-11029.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690688"/>
            <a:ext cx="9706259" cy="20184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47796" y="282076"/>
            <a:ext cx="1134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alkene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996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Sonogashira</a:t>
            </a:r>
            <a:r>
              <a:rPr lang="en-US" dirty="0" smtClean="0"/>
              <a:t> coupling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05330"/>
            <a:ext cx="10515600" cy="2498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 of the </a:t>
            </a:r>
            <a:r>
              <a:rPr lang="en-US" dirty="0" err="1"/>
              <a:t>Sonogashira</a:t>
            </a:r>
            <a:r>
              <a:rPr lang="en-US" dirty="0"/>
              <a:t> coupling to couple an alkyne with a vinyl iodide.  The product (after removal of the TMS group) is (+)-</a:t>
            </a:r>
            <a:r>
              <a:rPr lang="en-US" dirty="0" err="1"/>
              <a:t>obtusenyne</a:t>
            </a:r>
            <a:r>
              <a:rPr lang="en-US" dirty="0"/>
              <a:t>, a metabolite of </a:t>
            </a:r>
            <a:r>
              <a:rPr lang="en-US" dirty="0" err="1"/>
              <a:t>Laurencia</a:t>
            </a:r>
            <a:r>
              <a:rPr lang="en-US" dirty="0"/>
              <a:t> red </a:t>
            </a:r>
            <a:r>
              <a:rPr lang="en-US" dirty="0" smtClean="0"/>
              <a:t>algae.</a:t>
            </a:r>
          </a:p>
          <a:p>
            <a:pPr marL="0" indent="0">
              <a:buNone/>
            </a:pPr>
            <a:r>
              <a:rPr lang="en-US" sz="2400" dirty="0" err="1"/>
              <a:t>Crimmins</a:t>
            </a:r>
            <a:r>
              <a:rPr lang="en-US" sz="2400" dirty="0"/>
              <a:t> MT, Powell MT. " Enantioselective Total Synthesis of (+)-</a:t>
            </a:r>
            <a:r>
              <a:rPr lang="en-US" sz="2400" dirty="0" err="1"/>
              <a:t>Obtusenyne</a:t>
            </a:r>
            <a:r>
              <a:rPr lang="en-US" sz="2400" dirty="0"/>
              <a:t>",  </a:t>
            </a:r>
            <a:r>
              <a:rPr lang="en-US" sz="2400" i="1" dirty="0"/>
              <a:t>Journal of the American Chemical Society</a:t>
            </a:r>
            <a:r>
              <a:rPr lang="en-US" sz="2400" dirty="0"/>
              <a:t>, </a:t>
            </a:r>
            <a:r>
              <a:rPr lang="en-US" sz="2400" b="1" dirty="0"/>
              <a:t>2003</a:t>
            </a:r>
            <a:r>
              <a:rPr lang="en-US" sz="2400" dirty="0"/>
              <a:t>, </a:t>
            </a:r>
            <a:r>
              <a:rPr lang="en-US" sz="2400" i="1" dirty="0"/>
              <a:t>125</a:t>
            </a:r>
            <a:r>
              <a:rPr lang="en-US" sz="2400" dirty="0"/>
              <a:t> (25), 7592–7595.  </a:t>
            </a:r>
            <a:r>
              <a:rPr lang="en-US" sz="2400" dirty="0">
                <a:hlinkClick r:id="rId2"/>
              </a:rPr>
              <a:t>doi:10.1021/ja029956v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6947037" cy="20924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88581" y="269197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alkyne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87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Negishi</a:t>
            </a:r>
            <a:r>
              <a:rPr lang="en-US" dirty="0" smtClean="0"/>
              <a:t> coupling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55335"/>
            <a:ext cx="10515600" cy="1321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dppe</a:t>
            </a:r>
            <a:r>
              <a:rPr lang="en-US" dirty="0" smtClean="0"/>
              <a:t> is a bidentate phosphine ligand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Herbert, John M. </a:t>
            </a:r>
            <a:r>
              <a:rPr lang="en-US" sz="2400" i="1" dirty="0" smtClean="0"/>
              <a:t>Tetrahedron Lett</a:t>
            </a:r>
            <a:r>
              <a:rPr lang="en-US" sz="2400" dirty="0" smtClean="0"/>
              <a:t>. </a:t>
            </a:r>
            <a:r>
              <a:rPr lang="en-US" sz="2400" b="1" dirty="0" smtClean="0"/>
              <a:t>2004</a:t>
            </a:r>
            <a:r>
              <a:rPr lang="en-US" sz="2400" dirty="0" smtClean="0"/>
              <a:t>, </a:t>
            </a:r>
            <a:r>
              <a:rPr lang="en-US" sz="2400" i="1" dirty="0" smtClean="0"/>
              <a:t>45</a:t>
            </a:r>
            <a:r>
              <a:rPr lang="en-US" sz="2400" dirty="0" smtClean="0"/>
              <a:t>(4), 817–819.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50772"/>
            <a:ext cx="8972874" cy="17645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225824" y="217682"/>
            <a:ext cx="1764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organozinc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31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Stille</a:t>
            </a:r>
            <a:r>
              <a:rPr lang="en-US" dirty="0" smtClean="0"/>
              <a:t> coupling: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0332"/>
            <a:ext cx="10515600" cy="1746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Preparation of an aryl </a:t>
            </a:r>
            <a:r>
              <a:rPr lang="en-US" dirty="0" err="1"/>
              <a:t>triflate</a:t>
            </a:r>
            <a:r>
              <a:rPr lang="en-US" dirty="0"/>
              <a:t>, followed by a </a:t>
            </a:r>
            <a:r>
              <a:rPr lang="en-US" dirty="0" err="1"/>
              <a:t>Stille</a:t>
            </a:r>
            <a:r>
              <a:rPr lang="en-US" dirty="0"/>
              <a:t> </a:t>
            </a:r>
            <a:r>
              <a:rPr lang="en-US" dirty="0" smtClean="0"/>
              <a:t>coupling.</a:t>
            </a:r>
          </a:p>
          <a:p>
            <a:pPr marL="0" indent="0">
              <a:buNone/>
            </a:pPr>
            <a:r>
              <a:rPr lang="en-US" sz="2400" dirty="0" err="1" smtClean="0"/>
              <a:t>Furstner</a:t>
            </a:r>
            <a:r>
              <a:rPr lang="en-US" sz="2400" dirty="0" smtClean="0"/>
              <a:t> A, Seidel G, Kindler N.  "</a:t>
            </a:r>
            <a:r>
              <a:rPr lang="en-US" sz="2400" dirty="0" err="1" smtClean="0"/>
              <a:t>Macrocydes</a:t>
            </a:r>
            <a:r>
              <a:rPr lang="en-US" sz="2400" dirty="0" smtClean="0"/>
              <a:t> by Ring-Closing-Metathesis, XI 1: Syntheses of  (R)-(+)-</a:t>
            </a:r>
            <a:r>
              <a:rPr lang="en-US" sz="2400" dirty="0" err="1" smtClean="0"/>
              <a:t>Lasiodiplodin</a:t>
            </a:r>
            <a:r>
              <a:rPr lang="en-US" sz="2400" dirty="0" smtClean="0"/>
              <a:t>, </a:t>
            </a:r>
            <a:r>
              <a:rPr lang="en-US" sz="2400" dirty="0" err="1" smtClean="0"/>
              <a:t>Zeranoi</a:t>
            </a:r>
            <a:r>
              <a:rPr lang="en-US" sz="2400" dirty="0" smtClean="0"/>
              <a:t> and Truncated </a:t>
            </a:r>
            <a:r>
              <a:rPr lang="en-US" sz="2400" dirty="0" err="1" smtClean="0"/>
              <a:t>Salicylihalamides</a:t>
            </a:r>
            <a:r>
              <a:rPr lang="en-US" sz="2400" dirty="0" smtClean="0"/>
              <a:t>", </a:t>
            </a:r>
            <a:r>
              <a:rPr lang="en-US" sz="2400" i="1" dirty="0" smtClean="0"/>
              <a:t>Tetrahedron</a:t>
            </a:r>
            <a:r>
              <a:rPr lang="en-US" sz="2400" dirty="0" smtClean="0"/>
              <a:t> </a:t>
            </a:r>
            <a:r>
              <a:rPr lang="en-US" sz="2400" b="1" dirty="0" smtClean="0"/>
              <a:t>1999</a:t>
            </a:r>
            <a:r>
              <a:rPr lang="en-US" sz="2400" dirty="0" smtClean="0"/>
              <a:t>, </a:t>
            </a:r>
            <a:r>
              <a:rPr lang="en-US" sz="2400" i="1" dirty="0" smtClean="0"/>
              <a:t>55</a:t>
            </a:r>
            <a:r>
              <a:rPr lang="en-US" sz="2400" dirty="0" smtClean="0"/>
              <a:t>, 8215-8230.  </a:t>
            </a:r>
            <a:r>
              <a:rPr lang="en-US" sz="2400" dirty="0" smtClean="0">
                <a:hlinkClick r:id="rId2"/>
              </a:rPr>
              <a:t>doi:10.1016/S0040-4020(99)00302-6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15922"/>
            <a:ext cx="10861324" cy="20477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25824" y="217682"/>
            <a:ext cx="1596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organotin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07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Suzuki-</a:t>
            </a:r>
            <a:r>
              <a:rPr lang="en-US" dirty="0" err="1"/>
              <a:t>Miyaura</a:t>
            </a:r>
            <a:r>
              <a:rPr lang="en-US" dirty="0"/>
              <a:t> reaction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66693"/>
            <a:ext cx="10515600" cy="2210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arylboronic</a:t>
            </a:r>
            <a:r>
              <a:rPr lang="en-US" dirty="0" smtClean="0"/>
              <a:t> acids &amp; esters are often prepared from </a:t>
            </a:r>
            <a:r>
              <a:rPr lang="en-US" dirty="0" err="1" smtClean="0"/>
              <a:t>aryllithiums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Denton TT, Zhang X, Cashman JR.  "5-Substituted, 6-Substituted, and Unsubstituted 3-Heteroaromatic Pyridine Analogues of Nicotine as Selective Inhibitors of Cytochrome P-450 2A6", </a:t>
            </a:r>
            <a:r>
              <a:rPr lang="en-US" sz="2400" i="1" dirty="0" smtClean="0"/>
              <a:t>Journal of Medicinal Chemistry</a:t>
            </a:r>
            <a:r>
              <a:rPr lang="en-US" sz="2400" dirty="0" smtClean="0"/>
              <a:t>, </a:t>
            </a:r>
            <a:r>
              <a:rPr lang="en-US" sz="2400" b="1" dirty="0" smtClean="0"/>
              <a:t>2005</a:t>
            </a:r>
            <a:r>
              <a:rPr lang="en-US" sz="2400" dirty="0" smtClean="0"/>
              <a:t>, </a:t>
            </a:r>
            <a:r>
              <a:rPr lang="en-US" sz="2400" i="1" dirty="0" smtClean="0"/>
              <a:t>48 </a:t>
            </a:r>
            <a:r>
              <a:rPr lang="en-US" sz="2400" dirty="0" smtClean="0"/>
              <a:t>(1), 224–239.  </a:t>
            </a:r>
            <a:r>
              <a:rPr lang="en-US" sz="2400" dirty="0" smtClean="0">
                <a:hlinkClick r:id="rId2"/>
              </a:rPr>
              <a:t>doi:10.1021/jm049696n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8665309" cy="15870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42489" y="269197"/>
            <a:ext cx="208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organoboron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258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Suzuki-</a:t>
            </a:r>
            <a:r>
              <a:rPr lang="en-US" dirty="0" err="1" smtClean="0"/>
              <a:t>Miyaura</a:t>
            </a:r>
            <a:r>
              <a:rPr lang="en-US" dirty="0" smtClean="0"/>
              <a:t> coupling in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43210"/>
            <a:ext cx="11074758" cy="22280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typical use of the Suzuki-</a:t>
            </a:r>
            <a:r>
              <a:rPr lang="en-US" dirty="0" err="1"/>
              <a:t>Miyaura</a:t>
            </a:r>
            <a:r>
              <a:rPr lang="en-US" dirty="0"/>
              <a:t> coupling in synthesis is shown in Mandal's 2002 synthesis of (-)-</a:t>
            </a:r>
            <a:r>
              <a:rPr lang="en-US" dirty="0" err="1"/>
              <a:t>ebelactone</a:t>
            </a:r>
            <a:r>
              <a:rPr lang="en-US" dirty="0"/>
              <a:t> A.  Note that here an </a:t>
            </a:r>
            <a:r>
              <a:rPr lang="en-US" dirty="0" err="1"/>
              <a:t>alkylborane</a:t>
            </a:r>
            <a:r>
              <a:rPr lang="en-US" dirty="0"/>
              <a:t> is used, easily prepared by </a:t>
            </a:r>
            <a:r>
              <a:rPr lang="en-US" dirty="0" smtClean="0"/>
              <a:t>hydroboration.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dppf</a:t>
            </a:r>
            <a:r>
              <a:rPr lang="en-US" dirty="0" smtClean="0">
                <a:effectLst/>
              </a:rPr>
              <a:t> is a bidentate phosphine ligand.</a:t>
            </a:r>
          </a:p>
          <a:p>
            <a:pPr marL="0" indent="0">
              <a:buNone/>
            </a:pPr>
            <a:r>
              <a:rPr lang="en-US" sz="2400" dirty="0" smtClean="0"/>
              <a:t>Mandal</a:t>
            </a:r>
            <a:r>
              <a:rPr lang="en-US" sz="2400" dirty="0"/>
              <a:t>, AK.  "</a:t>
            </a:r>
            <a:r>
              <a:rPr lang="en-US" sz="2400" dirty="0" err="1"/>
              <a:t>Stereocontrolled</a:t>
            </a:r>
            <a:r>
              <a:rPr lang="en-US" sz="2400" dirty="0"/>
              <a:t> Total Synthesis of (-)-</a:t>
            </a:r>
            <a:r>
              <a:rPr lang="en-US" sz="2400" dirty="0" err="1"/>
              <a:t>Ebelactone</a:t>
            </a:r>
            <a:r>
              <a:rPr lang="en-US" sz="2400" dirty="0"/>
              <a:t> A", </a:t>
            </a:r>
            <a:r>
              <a:rPr lang="en-US" sz="2400" i="1" dirty="0"/>
              <a:t>Organic Letters</a:t>
            </a:r>
            <a:r>
              <a:rPr lang="en-US" sz="2400" dirty="0"/>
              <a:t>, </a:t>
            </a:r>
            <a:r>
              <a:rPr lang="en-US" sz="2400" b="1" dirty="0"/>
              <a:t>2002</a:t>
            </a:r>
            <a:r>
              <a:rPr lang="en-US" sz="2400" dirty="0"/>
              <a:t>,</a:t>
            </a:r>
            <a:r>
              <a:rPr lang="en-US" sz="2400" i="1" dirty="0"/>
              <a:t> 4</a:t>
            </a:r>
            <a:r>
              <a:rPr lang="en-US" sz="2400" dirty="0"/>
              <a:t>, 2043-2045.  </a:t>
            </a:r>
            <a:r>
              <a:rPr lang="en-US" sz="2400" dirty="0">
                <a:hlinkClick r:id="rId2"/>
              </a:rPr>
              <a:t>doi:10.1021/ol020058d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1596981"/>
            <a:ext cx="8422779" cy="2627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42489" y="269197"/>
            <a:ext cx="208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organoboron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212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3915"/>
            <a:ext cx="10515600" cy="1325563"/>
          </a:xfrm>
        </p:spPr>
        <p:txBody>
          <a:bodyPr/>
          <a:lstStyle/>
          <a:p>
            <a:r>
              <a:rPr lang="en-US" dirty="0" err="1" smtClean="0"/>
              <a:t>Molander</a:t>
            </a:r>
            <a:r>
              <a:rPr lang="en-US" dirty="0" smtClean="0"/>
              <a:t> variation of the Suzuki-</a:t>
            </a:r>
            <a:r>
              <a:rPr lang="en-US" dirty="0" err="1" smtClean="0"/>
              <a:t>Miyaura</a:t>
            </a:r>
            <a:r>
              <a:rPr lang="en-US" dirty="0" smtClean="0"/>
              <a:t> coupling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85634"/>
            <a:ext cx="10515600" cy="19913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uses an </a:t>
            </a:r>
            <a:r>
              <a:rPr lang="en-US" dirty="0" err="1" smtClean="0"/>
              <a:t>alkyltrifluoroborate</a:t>
            </a:r>
            <a:r>
              <a:rPr lang="en-US" dirty="0" smtClean="0"/>
              <a:t> salt.</a:t>
            </a:r>
          </a:p>
          <a:p>
            <a:pPr marL="0" indent="0">
              <a:buNone/>
            </a:pPr>
            <a:r>
              <a:rPr lang="en-US" dirty="0" err="1" smtClean="0"/>
              <a:t>Molander</a:t>
            </a:r>
            <a:r>
              <a:rPr lang="en-US" dirty="0" smtClean="0"/>
              <a:t> GA, Petrillo DE.  "Suzuki-</a:t>
            </a:r>
            <a:r>
              <a:rPr lang="en-US" dirty="0" err="1" smtClean="0"/>
              <a:t>Miyaura</a:t>
            </a:r>
            <a:r>
              <a:rPr lang="en-US" dirty="0" smtClean="0"/>
              <a:t> Cross-Coupling of Potassium </a:t>
            </a:r>
            <a:r>
              <a:rPr lang="en-US" dirty="0" err="1" smtClean="0"/>
              <a:t>Trifluoroboratohomoenolates</a:t>
            </a:r>
            <a:r>
              <a:rPr lang="en-US" dirty="0" smtClean="0"/>
              <a:t>", </a:t>
            </a:r>
            <a:r>
              <a:rPr lang="en-US" i="1" dirty="0" smtClean="0"/>
              <a:t>Organic Letters</a:t>
            </a:r>
            <a:r>
              <a:rPr lang="en-US" dirty="0" smtClean="0"/>
              <a:t>, </a:t>
            </a:r>
            <a:r>
              <a:rPr lang="en-US" b="1" dirty="0" smtClean="0"/>
              <a:t>2008</a:t>
            </a:r>
            <a:r>
              <a:rPr lang="en-US" dirty="0" smtClean="0"/>
              <a:t>, </a:t>
            </a:r>
            <a:r>
              <a:rPr lang="en-US" i="1" dirty="0" smtClean="0"/>
              <a:t>10</a:t>
            </a:r>
            <a:r>
              <a:rPr lang="en-US" dirty="0" smtClean="0"/>
              <a:t>, 1795-1798.  </a:t>
            </a:r>
            <a:r>
              <a:rPr lang="en-US" dirty="0" smtClean="0">
                <a:hlinkClick r:id="rId2"/>
              </a:rPr>
              <a:t>doi:10.1021/ol800357c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1690688"/>
            <a:ext cx="8932522" cy="24949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28086" y="103515"/>
            <a:ext cx="208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organoboron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50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474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CS ChemDraw Drawing</vt:lpstr>
      <vt:lpstr>Palladium-catalyzed couplings: Literature examples</vt:lpstr>
      <vt:lpstr>Simple Heck coupling</vt:lpstr>
      <vt:lpstr>An intramolecular Heck coupling</vt:lpstr>
      <vt:lpstr>The Sonogashira coupling</vt:lpstr>
      <vt:lpstr>Negishi coupling</vt:lpstr>
      <vt:lpstr>Stille coupling: </vt:lpstr>
      <vt:lpstr>The Suzuki-Miyaura reaction </vt:lpstr>
      <vt:lpstr>Suzuki-Miyaura coupling in synthesis</vt:lpstr>
      <vt:lpstr>Molander variation of the Suzuki-Miyaura coupling</vt:lpstr>
      <vt:lpstr>Hiyama coupling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Palladium-catalyzed coupling examples</dc:title>
  <dc:creator>Martin A Walker</dc:creator>
  <cp:lastModifiedBy>Martin A Walker</cp:lastModifiedBy>
  <cp:revision>31</cp:revision>
  <dcterms:created xsi:type="dcterms:W3CDTF">2015-06-12T19:38:14Z</dcterms:created>
  <dcterms:modified xsi:type="dcterms:W3CDTF">2015-06-13T04:39:17Z</dcterms:modified>
</cp:coreProperties>
</file>