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0" r:id="rId3"/>
    <p:sldId id="261" r:id="rId4"/>
    <p:sldId id="257" r:id="rId5"/>
    <p:sldId id="263" r:id="rId6"/>
    <p:sldId id="258" r:id="rId7"/>
    <p:sldId id="265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51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30AB0-96DE-4DF5-8B8E-5CD17830E5B9}" type="datetimeFigureOut">
              <a:rPr lang="en-US" smtClean="0"/>
              <a:t>4/26/2014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2418-EC48-4804-8CC7-853156A4A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270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30AB0-96DE-4DF5-8B8E-5CD17830E5B9}" type="datetimeFigureOut">
              <a:rPr lang="en-US" smtClean="0"/>
              <a:t>4/26/2014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2418-EC48-4804-8CC7-853156A4A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81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30AB0-96DE-4DF5-8B8E-5CD17830E5B9}" type="datetimeFigureOut">
              <a:rPr lang="en-US" smtClean="0"/>
              <a:t>4/26/2014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2418-EC48-4804-8CC7-853156A4A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293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30AB0-96DE-4DF5-8B8E-5CD17830E5B9}" type="datetimeFigureOut">
              <a:rPr lang="en-US" smtClean="0"/>
              <a:t>4/26/2014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2418-EC48-4804-8CC7-853156A4A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924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30AB0-96DE-4DF5-8B8E-5CD17830E5B9}" type="datetimeFigureOut">
              <a:rPr lang="en-US" smtClean="0"/>
              <a:t>4/26/2014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2418-EC48-4804-8CC7-853156A4A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880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30AB0-96DE-4DF5-8B8E-5CD17830E5B9}" type="datetimeFigureOut">
              <a:rPr lang="en-US" smtClean="0"/>
              <a:t>4/26/2014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2418-EC48-4804-8CC7-853156A4A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569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30AB0-96DE-4DF5-8B8E-5CD17830E5B9}" type="datetimeFigureOut">
              <a:rPr lang="en-US" smtClean="0"/>
              <a:t>4/26/2014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2418-EC48-4804-8CC7-853156A4A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034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30AB0-96DE-4DF5-8B8E-5CD17830E5B9}" type="datetimeFigureOut">
              <a:rPr lang="en-US" smtClean="0"/>
              <a:t>4/26/2014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2418-EC48-4804-8CC7-853156A4A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612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30AB0-96DE-4DF5-8B8E-5CD17830E5B9}" type="datetimeFigureOut">
              <a:rPr lang="en-US" smtClean="0"/>
              <a:t>4/26/2014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2418-EC48-4804-8CC7-853156A4A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394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30AB0-96DE-4DF5-8B8E-5CD17830E5B9}" type="datetimeFigureOut">
              <a:rPr lang="en-US" smtClean="0"/>
              <a:t>4/26/2014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2418-EC48-4804-8CC7-853156A4A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040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30AB0-96DE-4DF5-8B8E-5CD17830E5B9}" type="datetimeFigureOut">
              <a:rPr lang="en-US" smtClean="0"/>
              <a:t>4/26/2014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2418-EC48-4804-8CC7-853156A4A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409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30AB0-96DE-4DF5-8B8E-5CD17830E5B9}" type="datetimeFigureOut">
              <a:rPr lang="en-US" smtClean="0"/>
              <a:t>4/26/2014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62418-EC48-4804-8CC7-853156A4A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859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about/license/" TargetMode="External"/><Relationship Id="rId2" Type="http://schemas.openxmlformats.org/officeDocument/2006/relationships/hyperlink" Target="http://www.ionicviper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Handouts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Refer to the instructor’s version of the </a:t>
            </a:r>
            <a:r>
              <a:rPr lang="en-US" smtClean="0"/>
              <a:t>“Photochemistry” presentation for </a:t>
            </a:r>
            <a:r>
              <a:rPr lang="en-US" dirty="0" smtClean="0"/>
              <a:t>facilitator notes regarding the use of these slides.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Created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by Alycia M. Palmer, The Ohio State University (palmer.475@osu.edu) and posted on </a:t>
            </a:r>
            <a:r>
              <a:rPr lang="en-US" sz="1600" dirty="0" err="1">
                <a:solidFill>
                  <a:schemeClr val="bg1">
                    <a:lumMod val="50000"/>
                  </a:schemeClr>
                </a:solidFill>
              </a:rPr>
              <a:t>VIPEr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hlinkClick r:id="rId2"/>
              </a:rPr>
              <a:t>www.ionicviper.org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) on April 25, 2014.  Copyright Alycia M. Palmer 2014.  This work is licensed under the Creative Commons Attribution Non-commercial Share Alike License. To view a copy of this license visit </a:t>
            </a:r>
            <a:r>
              <a:rPr lang="en-US" sz="1600" u="sng" dirty="0">
                <a:solidFill>
                  <a:schemeClr val="bg1">
                    <a:lumMod val="50000"/>
                  </a:schemeClr>
                </a:solidFill>
                <a:hlinkClick r:id="rId3"/>
              </a:rPr>
              <a:t>http://creativecommons.org/about/license/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839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Molecular Orbital Diagrams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175657" y="4636446"/>
            <a:ext cx="37011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518552" y="5800342"/>
            <a:ext cx="14771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Spherical electric field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1629082" y="4920258"/>
            <a:ext cx="1452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Ru</a:t>
            </a:r>
            <a:r>
              <a:rPr lang="en-US" dirty="0" smtClean="0"/>
              <a:t> d-orbitals</a:t>
            </a:r>
            <a:endParaRPr lang="en-US" baseline="-25000" dirty="0"/>
          </a:p>
        </p:txBody>
      </p:sp>
      <p:grpSp>
        <p:nvGrpSpPr>
          <p:cNvPr id="44" name="Group 43"/>
          <p:cNvGrpSpPr/>
          <p:nvPr/>
        </p:nvGrpSpPr>
        <p:grpSpPr>
          <a:xfrm>
            <a:off x="510541" y="2992702"/>
            <a:ext cx="408214" cy="2634343"/>
            <a:chOff x="510541" y="2992702"/>
            <a:chExt cx="408214" cy="2634343"/>
          </a:xfrm>
        </p:grpSpPr>
        <p:cxnSp>
          <p:nvCxnSpPr>
            <p:cNvPr id="7" name="Straight Arrow Connector 6"/>
            <p:cNvCxnSpPr/>
            <p:nvPr/>
          </p:nvCxnSpPr>
          <p:spPr>
            <a:xfrm flipV="1">
              <a:off x="918755" y="2992702"/>
              <a:ext cx="0" cy="263434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510541" y="4016347"/>
              <a:ext cx="3755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E</a:t>
              </a:r>
              <a:endParaRPr lang="en-US" baseline="-25000" dirty="0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4054924" y="6073360"/>
            <a:ext cx="1311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</a:t>
            </a:r>
            <a:r>
              <a:rPr lang="en-US" dirty="0" err="1" smtClean="0"/>
              <a:t>Ru</a:t>
            </a:r>
            <a:r>
              <a:rPr lang="en-US" dirty="0" smtClean="0"/>
              <a:t>(en)</a:t>
            </a:r>
            <a:r>
              <a:rPr lang="en-US" baseline="-25000" dirty="0" smtClean="0"/>
              <a:t>6</a:t>
            </a:r>
            <a:r>
              <a:rPr lang="en-US" dirty="0" smtClean="0"/>
              <a:t>]</a:t>
            </a:r>
            <a:r>
              <a:rPr lang="en-US" baseline="30000" dirty="0" smtClean="0"/>
              <a:t>2+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3774440"/>
              </p:ext>
            </p:extLst>
          </p:nvPr>
        </p:nvGraphicFramePr>
        <p:xfrm>
          <a:off x="3940852" y="1475169"/>
          <a:ext cx="1806802" cy="14525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CS ChemDraw Drawing" r:id="rId3" imgW="2339703" imgH="1880579" progId="ChemDraw.Document.6.0">
                  <p:embed/>
                </p:oleObj>
              </mc:Choice>
              <mc:Fallback>
                <p:oleObj name="CS ChemDraw Drawing" r:id="rId3" imgW="2339703" imgH="188057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40852" y="1475169"/>
                        <a:ext cx="1806802" cy="14525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7070266" y="6073360"/>
            <a:ext cx="1311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</a:t>
            </a:r>
            <a:r>
              <a:rPr lang="en-US" dirty="0" err="1" smtClean="0"/>
              <a:t>Ru</a:t>
            </a:r>
            <a:r>
              <a:rPr lang="en-US" dirty="0" smtClean="0"/>
              <a:t>(</a:t>
            </a:r>
            <a:r>
              <a:rPr lang="en-US" dirty="0" err="1" smtClean="0"/>
              <a:t>bpy</a:t>
            </a:r>
            <a:r>
              <a:rPr lang="en-US" dirty="0" smtClean="0"/>
              <a:t>)</a:t>
            </a:r>
            <a:r>
              <a:rPr lang="en-US" baseline="-25000" dirty="0" smtClean="0"/>
              <a:t>3</a:t>
            </a:r>
            <a:r>
              <a:rPr lang="en-US" dirty="0" smtClean="0"/>
              <a:t>]</a:t>
            </a:r>
            <a:r>
              <a:rPr lang="en-US" baseline="30000" dirty="0" smtClean="0"/>
              <a:t>2+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6151055"/>
              </p:ext>
            </p:extLst>
          </p:nvPr>
        </p:nvGraphicFramePr>
        <p:xfrm>
          <a:off x="6985132" y="1525224"/>
          <a:ext cx="1481996" cy="15106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CS ChemDraw Drawing" r:id="rId5" imgW="2791719" imgH="2846896" progId="ChemDraw.Document.6.0">
                  <p:embed/>
                </p:oleObj>
              </mc:Choice>
              <mc:Fallback>
                <p:oleObj name="CS ChemDraw Drawing" r:id="rId5" imgW="2791719" imgH="284689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985132" y="1525224"/>
                        <a:ext cx="1481996" cy="15106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Oval 4"/>
          <p:cNvSpPr/>
          <p:nvPr/>
        </p:nvSpPr>
        <p:spPr>
          <a:xfrm>
            <a:off x="1741024" y="1852144"/>
            <a:ext cx="1062768" cy="1023262"/>
          </a:xfrm>
          <a:prstGeom prst="ellipse">
            <a:avLst/>
          </a:prstGeom>
          <a:gradFill flip="none" rotWithShape="1">
            <a:gsLst>
              <a:gs pos="0">
                <a:schemeClr val="accent5">
                  <a:lumMod val="50000"/>
                </a:schemeClr>
              </a:gs>
              <a:gs pos="84000">
                <a:schemeClr val="accent5">
                  <a:lumMod val="40000"/>
                  <a:lumOff val="60000"/>
                </a:schemeClr>
              </a:gs>
              <a:gs pos="63000">
                <a:schemeClr val="accent5">
                  <a:lumMod val="60000"/>
                  <a:lumOff val="40000"/>
                </a:schemeClr>
              </a:gs>
              <a:gs pos="34000">
                <a:schemeClr val="accent5">
                  <a:lumMod val="75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027576" y="2183725"/>
            <a:ext cx="655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Ru</a:t>
            </a:r>
            <a:r>
              <a:rPr lang="en-US" b="1" baseline="30000" dirty="0" smtClean="0">
                <a:solidFill>
                  <a:schemeClr val="bg1"/>
                </a:solidFill>
              </a:rPr>
              <a:t>2+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091312" y="3554206"/>
            <a:ext cx="2523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Multiplicity = 2S+1</a:t>
            </a:r>
            <a:endParaRPr lang="en-US" dirty="0"/>
          </a:p>
        </p:txBody>
      </p:sp>
      <p:cxnSp>
        <p:nvCxnSpPr>
          <p:cNvPr id="40" name="Straight Connector 39"/>
          <p:cNvCxnSpPr/>
          <p:nvPr/>
        </p:nvCxnSpPr>
        <p:spPr>
          <a:xfrm>
            <a:off x="1629082" y="4646463"/>
            <a:ext cx="37011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072690" y="4646463"/>
            <a:ext cx="37011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2513344" y="4646463"/>
            <a:ext cx="37011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930432" y="4646463"/>
            <a:ext cx="37011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9091312" y="4016347"/>
            <a:ext cx="2523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Ground state S = _____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9450540" y="4478488"/>
            <a:ext cx="21645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Multiplicity = _____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1144250" y="6369302"/>
            <a:ext cx="1040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Slide </a:t>
            </a:r>
            <a:r>
              <a:rPr lang="en-US" dirty="0" smtClean="0"/>
              <a:t>#2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60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Metal-to-ligand charge transfer (MLCT)</a:t>
            </a:r>
            <a:endParaRPr lang="en-US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0952844"/>
              </p:ext>
            </p:extLst>
          </p:nvPr>
        </p:nvGraphicFramePr>
        <p:xfrm>
          <a:off x="910544" y="2221530"/>
          <a:ext cx="2447703" cy="24950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4" name="CS ChemDraw Drawing" r:id="rId3" imgW="2791719" imgH="2846896" progId="ChemDraw.Document.6.0">
                  <p:embed/>
                </p:oleObj>
              </mc:Choice>
              <mc:Fallback>
                <p:oleObj name="CS ChemDraw Drawing" r:id="rId3" imgW="2791719" imgH="284689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0544" y="2221530"/>
                        <a:ext cx="2447703" cy="24950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257304" y="5293289"/>
            <a:ext cx="2100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Ground state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3441692" y="2221529"/>
            <a:ext cx="3851733" cy="3441092"/>
            <a:chOff x="3393206" y="2221529"/>
            <a:chExt cx="4511582" cy="3925701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3615488" y="3617863"/>
              <a:ext cx="977673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3393206" y="3161598"/>
              <a:ext cx="1668200" cy="4213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λ = 450 nm</a:t>
              </a:r>
              <a:endParaRPr lang="en-US" dirty="0"/>
            </a:p>
          </p:txBody>
        </p:sp>
        <p:graphicFrame>
          <p:nvGraphicFramePr>
            <p:cNvPr id="14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7231336"/>
                </p:ext>
              </p:extLst>
            </p:nvPr>
          </p:nvGraphicFramePr>
          <p:xfrm>
            <a:off x="5112375" y="2221529"/>
            <a:ext cx="2792413" cy="28463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5" name="CS ChemDraw Drawing" r:id="rId5" imgW="2791719" imgH="2846896" progId="ChemDraw.Document.6.0">
                    <p:embed/>
                  </p:oleObj>
                </mc:Choice>
                <mc:Fallback>
                  <p:oleObj name="CS ChemDraw Drawing" r:id="rId5" imgW="2791719" imgH="2846896" progId="ChemDraw.Document.6.0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5112375" y="2221529"/>
                          <a:ext cx="2792413" cy="28463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" name="TextBox 16"/>
            <p:cNvSpPr txBox="1"/>
            <p:nvPr/>
          </p:nvSpPr>
          <p:spPr>
            <a:xfrm>
              <a:off x="5086083" y="5725885"/>
              <a:ext cx="2703947" cy="4213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MLCT excited state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8588827" y="2906486"/>
            <a:ext cx="2917372" cy="1741714"/>
            <a:chOff x="8795657" y="2906486"/>
            <a:chExt cx="2917372" cy="1741714"/>
          </a:xfrm>
        </p:grpSpPr>
        <p:cxnSp>
          <p:nvCxnSpPr>
            <p:cNvPr id="4" name="Straight Arrow Connector 3"/>
            <p:cNvCxnSpPr/>
            <p:nvPr/>
          </p:nvCxnSpPr>
          <p:spPr>
            <a:xfrm flipV="1">
              <a:off x="8795657" y="2906486"/>
              <a:ext cx="0" cy="174171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8795657" y="4648200"/>
              <a:ext cx="291737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11144250" y="6369302"/>
            <a:ext cx="1040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Slide </a:t>
            </a:r>
            <a:r>
              <a:rPr lang="en-US" dirty="0" smtClean="0"/>
              <a:t>#3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82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4190" y="4805790"/>
            <a:ext cx="1153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ππ</a:t>
            </a:r>
            <a:r>
              <a:rPr lang="en-US" baseline="30000" dirty="0" smtClean="0"/>
              <a:t>*</a:t>
            </a:r>
            <a:r>
              <a:rPr lang="en-US" baseline="30000" dirty="0"/>
              <a:t> </a:t>
            </a:r>
            <a:r>
              <a:rPr lang="en-US" dirty="0" smtClean="0"/>
              <a:t>state</a:t>
            </a:r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283025" y="1654168"/>
            <a:ext cx="2815789" cy="3069902"/>
            <a:chOff x="413657" y="1660182"/>
            <a:chExt cx="2815789" cy="3069902"/>
          </a:xfrm>
        </p:grpSpPr>
        <p:grpSp>
          <p:nvGrpSpPr>
            <p:cNvPr id="4" name="Group 3"/>
            <p:cNvGrpSpPr/>
            <p:nvPr/>
          </p:nvGrpSpPr>
          <p:grpSpPr>
            <a:xfrm>
              <a:off x="532313" y="1748157"/>
              <a:ext cx="2579321" cy="2881142"/>
              <a:chOff x="532313" y="1748157"/>
              <a:chExt cx="2895207" cy="3058496"/>
            </a:xfrm>
          </p:grpSpPr>
          <p:cxnSp>
            <p:nvCxnSpPr>
              <p:cNvPr id="7" name="Straight Connector 6"/>
              <p:cNvCxnSpPr/>
              <p:nvPr/>
            </p:nvCxnSpPr>
            <p:spPr>
              <a:xfrm>
                <a:off x="1487139" y="4098692"/>
                <a:ext cx="729343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1487139" y="3978949"/>
                <a:ext cx="729343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1487139" y="3870092"/>
                <a:ext cx="729343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1487139" y="2095722"/>
                <a:ext cx="729343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1487139" y="1986865"/>
                <a:ext cx="729343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1487139" y="2520264"/>
                <a:ext cx="729343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TextBox 12"/>
              <p:cNvSpPr txBox="1"/>
              <p:nvPr/>
            </p:nvSpPr>
            <p:spPr>
              <a:xfrm>
                <a:off x="2480463" y="2302546"/>
                <a:ext cx="9470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err="1"/>
                  <a:t>b</a:t>
                </a:r>
                <a:r>
                  <a:rPr lang="en-US" dirty="0" err="1" smtClean="0"/>
                  <a:t>py</a:t>
                </a:r>
                <a:r>
                  <a:rPr lang="en-US" dirty="0" smtClean="0"/>
                  <a:t> </a:t>
                </a:r>
                <a:r>
                  <a:rPr lang="el-GR" dirty="0" smtClean="0"/>
                  <a:t>π</a:t>
                </a:r>
                <a:r>
                  <a:rPr lang="en-US" baseline="30000" dirty="0" smtClean="0"/>
                  <a:t>*</a:t>
                </a:r>
                <a:endParaRPr lang="en-US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2480462" y="1748157"/>
                <a:ext cx="9470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err="1" smtClean="0"/>
                  <a:t>Ru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e</a:t>
                </a:r>
                <a:r>
                  <a:rPr lang="en-US" baseline="-25000" dirty="0" err="1" smtClean="0"/>
                  <a:t>g</a:t>
                </a:r>
                <a:r>
                  <a:rPr lang="en-US" baseline="30000" dirty="0" smtClean="0"/>
                  <a:t>*</a:t>
                </a:r>
                <a:endParaRPr lang="en-US" baseline="-25000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2480461" y="3794283"/>
                <a:ext cx="9470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err="1" smtClean="0"/>
                  <a:t>Ru</a:t>
                </a:r>
                <a:r>
                  <a:rPr lang="en-US" dirty="0" smtClean="0"/>
                  <a:t> t</a:t>
                </a:r>
                <a:r>
                  <a:rPr lang="en-US" baseline="-25000" dirty="0"/>
                  <a:t>2g</a:t>
                </a:r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1487139" y="4653862"/>
                <a:ext cx="729343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TextBox 21"/>
              <p:cNvSpPr txBox="1"/>
              <p:nvPr/>
            </p:nvSpPr>
            <p:spPr>
              <a:xfrm>
                <a:off x="2480461" y="4437321"/>
                <a:ext cx="9470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err="1"/>
                  <a:t>b</a:t>
                </a:r>
                <a:r>
                  <a:rPr lang="en-US" dirty="0" err="1" smtClean="0"/>
                  <a:t>py</a:t>
                </a:r>
                <a:r>
                  <a:rPr lang="en-US" dirty="0" smtClean="0"/>
                  <a:t> </a:t>
                </a:r>
                <a:r>
                  <a:rPr lang="el-GR" dirty="0" smtClean="0"/>
                  <a:t>π</a:t>
                </a:r>
                <a:endParaRPr lang="en-US" dirty="0"/>
              </a:p>
            </p:txBody>
          </p:sp>
          <p:grpSp>
            <p:nvGrpSpPr>
              <p:cNvPr id="23" name="Group 22"/>
              <p:cNvGrpSpPr/>
              <p:nvPr/>
            </p:nvGrpSpPr>
            <p:grpSpPr>
              <a:xfrm>
                <a:off x="532313" y="1960649"/>
                <a:ext cx="408214" cy="2634343"/>
                <a:chOff x="510541" y="2992702"/>
                <a:chExt cx="408214" cy="2634343"/>
              </a:xfrm>
            </p:grpSpPr>
            <p:cxnSp>
              <p:nvCxnSpPr>
                <p:cNvPr id="24" name="Straight Arrow Connector 23"/>
                <p:cNvCxnSpPr/>
                <p:nvPr/>
              </p:nvCxnSpPr>
              <p:spPr>
                <a:xfrm flipV="1">
                  <a:off x="918755" y="2992702"/>
                  <a:ext cx="0" cy="2634343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" name="TextBox 24"/>
                <p:cNvSpPr txBox="1"/>
                <p:nvPr/>
              </p:nvSpPr>
              <p:spPr>
                <a:xfrm>
                  <a:off x="510541" y="4016347"/>
                  <a:ext cx="375557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E</a:t>
                  </a:r>
                  <a:endParaRPr lang="en-US" baseline="-25000" dirty="0"/>
                </a:p>
              </p:txBody>
            </p:sp>
          </p:grpSp>
        </p:grpSp>
        <p:sp>
          <p:nvSpPr>
            <p:cNvPr id="5" name="Rectangle 4"/>
            <p:cNvSpPr/>
            <p:nvPr/>
          </p:nvSpPr>
          <p:spPr>
            <a:xfrm>
              <a:off x="413657" y="1660182"/>
              <a:ext cx="2815789" cy="306990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3257426" y="1654168"/>
            <a:ext cx="2815789" cy="3069902"/>
            <a:chOff x="413657" y="1660182"/>
            <a:chExt cx="2815789" cy="3069902"/>
          </a:xfrm>
        </p:grpSpPr>
        <p:grpSp>
          <p:nvGrpSpPr>
            <p:cNvPr id="74" name="Group 73"/>
            <p:cNvGrpSpPr/>
            <p:nvPr/>
          </p:nvGrpSpPr>
          <p:grpSpPr>
            <a:xfrm>
              <a:off x="532313" y="1748157"/>
              <a:ext cx="2579321" cy="2881142"/>
              <a:chOff x="532313" y="1748157"/>
              <a:chExt cx="2895207" cy="3058496"/>
            </a:xfrm>
          </p:grpSpPr>
          <p:cxnSp>
            <p:nvCxnSpPr>
              <p:cNvPr id="76" name="Straight Connector 75"/>
              <p:cNvCxnSpPr/>
              <p:nvPr/>
            </p:nvCxnSpPr>
            <p:spPr>
              <a:xfrm>
                <a:off x="1487139" y="4098692"/>
                <a:ext cx="729343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>
                <a:off x="1487139" y="3978949"/>
                <a:ext cx="729343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1487139" y="3870092"/>
                <a:ext cx="729343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1487139" y="2095722"/>
                <a:ext cx="729343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>
                <a:off x="1487139" y="1986865"/>
                <a:ext cx="729343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>
                <a:off x="1487139" y="2520264"/>
                <a:ext cx="729343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TextBox 81"/>
              <p:cNvSpPr txBox="1"/>
              <p:nvPr/>
            </p:nvSpPr>
            <p:spPr>
              <a:xfrm>
                <a:off x="2480463" y="2302546"/>
                <a:ext cx="9470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err="1"/>
                  <a:t>b</a:t>
                </a:r>
                <a:r>
                  <a:rPr lang="en-US" dirty="0" err="1" smtClean="0"/>
                  <a:t>py</a:t>
                </a:r>
                <a:r>
                  <a:rPr lang="en-US" dirty="0" smtClean="0"/>
                  <a:t> </a:t>
                </a:r>
                <a:r>
                  <a:rPr lang="el-GR" dirty="0" smtClean="0"/>
                  <a:t>π</a:t>
                </a:r>
                <a:r>
                  <a:rPr lang="en-US" baseline="30000" dirty="0" smtClean="0"/>
                  <a:t>*</a:t>
                </a:r>
                <a:endParaRPr lang="en-US" dirty="0"/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2480462" y="1748157"/>
                <a:ext cx="9470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err="1" smtClean="0"/>
                  <a:t>Ru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e</a:t>
                </a:r>
                <a:r>
                  <a:rPr lang="en-US" baseline="-25000" dirty="0" err="1" smtClean="0"/>
                  <a:t>g</a:t>
                </a:r>
                <a:r>
                  <a:rPr lang="en-US" baseline="30000" dirty="0" smtClean="0"/>
                  <a:t>*</a:t>
                </a:r>
                <a:endParaRPr lang="en-US" baseline="-25000" dirty="0"/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2480461" y="3794283"/>
                <a:ext cx="9470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err="1" smtClean="0"/>
                  <a:t>Ru</a:t>
                </a:r>
                <a:r>
                  <a:rPr lang="en-US" dirty="0" smtClean="0"/>
                  <a:t> t</a:t>
                </a:r>
                <a:r>
                  <a:rPr lang="en-US" baseline="-25000" dirty="0"/>
                  <a:t>2g</a:t>
                </a:r>
              </a:p>
            </p:txBody>
          </p:sp>
          <p:cxnSp>
            <p:nvCxnSpPr>
              <p:cNvPr id="85" name="Straight Connector 84"/>
              <p:cNvCxnSpPr/>
              <p:nvPr/>
            </p:nvCxnSpPr>
            <p:spPr>
              <a:xfrm>
                <a:off x="1487139" y="4653862"/>
                <a:ext cx="729343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6" name="TextBox 85"/>
              <p:cNvSpPr txBox="1"/>
              <p:nvPr/>
            </p:nvSpPr>
            <p:spPr>
              <a:xfrm>
                <a:off x="2480461" y="4437321"/>
                <a:ext cx="9470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err="1"/>
                  <a:t>b</a:t>
                </a:r>
                <a:r>
                  <a:rPr lang="en-US" dirty="0" err="1" smtClean="0"/>
                  <a:t>py</a:t>
                </a:r>
                <a:r>
                  <a:rPr lang="en-US" dirty="0" smtClean="0"/>
                  <a:t> </a:t>
                </a:r>
                <a:r>
                  <a:rPr lang="el-GR" dirty="0" smtClean="0"/>
                  <a:t>π</a:t>
                </a:r>
                <a:endParaRPr lang="en-US" dirty="0"/>
              </a:p>
            </p:txBody>
          </p:sp>
          <p:grpSp>
            <p:nvGrpSpPr>
              <p:cNvPr id="87" name="Group 86"/>
              <p:cNvGrpSpPr/>
              <p:nvPr/>
            </p:nvGrpSpPr>
            <p:grpSpPr>
              <a:xfrm>
                <a:off x="532313" y="1960649"/>
                <a:ext cx="408214" cy="2634343"/>
                <a:chOff x="510541" y="2992702"/>
                <a:chExt cx="408214" cy="2634343"/>
              </a:xfrm>
            </p:grpSpPr>
            <p:cxnSp>
              <p:nvCxnSpPr>
                <p:cNvPr id="88" name="Straight Arrow Connector 87"/>
                <p:cNvCxnSpPr/>
                <p:nvPr/>
              </p:nvCxnSpPr>
              <p:spPr>
                <a:xfrm flipV="1">
                  <a:off x="918755" y="2992702"/>
                  <a:ext cx="0" cy="2634343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9" name="TextBox 88"/>
                <p:cNvSpPr txBox="1"/>
                <p:nvPr/>
              </p:nvSpPr>
              <p:spPr>
                <a:xfrm>
                  <a:off x="510541" y="4016347"/>
                  <a:ext cx="375557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E</a:t>
                  </a:r>
                  <a:endParaRPr lang="en-US" baseline="-25000" dirty="0"/>
                </a:p>
              </p:txBody>
            </p:sp>
          </p:grpSp>
        </p:grpSp>
        <p:sp>
          <p:nvSpPr>
            <p:cNvPr id="75" name="Rectangle 74"/>
            <p:cNvSpPr/>
            <p:nvPr/>
          </p:nvSpPr>
          <p:spPr>
            <a:xfrm>
              <a:off x="413657" y="1660182"/>
              <a:ext cx="2815789" cy="306990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6231827" y="1654168"/>
            <a:ext cx="2815789" cy="3069902"/>
            <a:chOff x="413657" y="1660182"/>
            <a:chExt cx="2815789" cy="3069902"/>
          </a:xfrm>
        </p:grpSpPr>
        <p:grpSp>
          <p:nvGrpSpPr>
            <p:cNvPr id="91" name="Group 90"/>
            <p:cNvGrpSpPr/>
            <p:nvPr/>
          </p:nvGrpSpPr>
          <p:grpSpPr>
            <a:xfrm>
              <a:off x="532313" y="1748157"/>
              <a:ext cx="2579321" cy="2881142"/>
              <a:chOff x="532313" y="1748157"/>
              <a:chExt cx="2895207" cy="3058496"/>
            </a:xfrm>
          </p:grpSpPr>
          <p:cxnSp>
            <p:nvCxnSpPr>
              <p:cNvPr id="93" name="Straight Connector 92"/>
              <p:cNvCxnSpPr/>
              <p:nvPr/>
            </p:nvCxnSpPr>
            <p:spPr>
              <a:xfrm>
                <a:off x="1487139" y="4098692"/>
                <a:ext cx="729343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>
                <a:off x="1487139" y="3978949"/>
                <a:ext cx="729343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>
                <a:off x="1487139" y="3870092"/>
                <a:ext cx="729343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>
                <a:off x="1487139" y="2095722"/>
                <a:ext cx="729343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>
                <a:off x="1487139" y="1986865"/>
                <a:ext cx="729343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>
                <a:off x="1487139" y="2520264"/>
                <a:ext cx="729343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9" name="TextBox 98"/>
              <p:cNvSpPr txBox="1"/>
              <p:nvPr/>
            </p:nvSpPr>
            <p:spPr>
              <a:xfrm>
                <a:off x="2480463" y="2302546"/>
                <a:ext cx="9470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err="1"/>
                  <a:t>b</a:t>
                </a:r>
                <a:r>
                  <a:rPr lang="en-US" dirty="0" err="1" smtClean="0"/>
                  <a:t>py</a:t>
                </a:r>
                <a:r>
                  <a:rPr lang="en-US" dirty="0" smtClean="0"/>
                  <a:t> </a:t>
                </a:r>
                <a:r>
                  <a:rPr lang="el-GR" dirty="0" smtClean="0"/>
                  <a:t>π</a:t>
                </a:r>
                <a:r>
                  <a:rPr lang="en-US" baseline="30000" dirty="0" smtClean="0"/>
                  <a:t>*</a:t>
                </a:r>
                <a:endParaRPr lang="en-US" dirty="0"/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2480462" y="1748157"/>
                <a:ext cx="9470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err="1" smtClean="0"/>
                  <a:t>Ru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e</a:t>
                </a:r>
                <a:r>
                  <a:rPr lang="en-US" baseline="-25000" dirty="0" err="1" smtClean="0"/>
                  <a:t>g</a:t>
                </a:r>
                <a:r>
                  <a:rPr lang="en-US" baseline="30000" dirty="0" smtClean="0"/>
                  <a:t>*</a:t>
                </a:r>
                <a:endParaRPr lang="en-US" baseline="-25000" dirty="0"/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2480461" y="3794283"/>
                <a:ext cx="9470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err="1" smtClean="0"/>
                  <a:t>Ru</a:t>
                </a:r>
                <a:r>
                  <a:rPr lang="en-US" dirty="0" smtClean="0"/>
                  <a:t> t</a:t>
                </a:r>
                <a:r>
                  <a:rPr lang="en-US" baseline="-25000" dirty="0"/>
                  <a:t>2g</a:t>
                </a:r>
              </a:p>
            </p:txBody>
          </p:sp>
          <p:cxnSp>
            <p:nvCxnSpPr>
              <p:cNvPr id="102" name="Straight Connector 101"/>
              <p:cNvCxnSpPr/>
              <p:nvPr/>
            </p:nvCxnSpPr>
            <p:spPr>
              <a:xfrm>
                <a:off x="1487139" y="4653862"/>
                <a:ext cx="729343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" name="TextBox 102"/>
              <p:cNvSpPr txBox="1"/>
              <p:nvPr/>
            </p:nvSpPr>
            <p:spPr>
              <a:xfrm>
                <a:off x="2480461" y="4437321"/>
                <a:ext cx="9470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err="1"/>
                  <a:t>b</a:t>
                </a:r>
                <a:r>
                  <a:rPr lang="en-US" dirty="0" err="1" smtClean="0"/>
                  <a:t>py</a:t>
                </a:r>
                <a:r>
                  <a:rPr lang="en-US" dirty="0" smtClean="0"/>
                  <a:t> </a:t>
                </a:r>
                <a:r>
                  <a:rPr lang="el-GR" dirty="0" smtClean="0"/>
                  <a:t>π</a:t>
                </a:r>
                <a:endParaRPr lang="en-US" dirty="0"/>
              </a:p>
            </p:txBody>
          </p:sp>
          <p:grpSp>
            <p:nvGrpSpPr>
              <p:cNvPr id="104" name="Group 103"/>
              <p:cNvGrpSpPr/>
              <p:nvPr/>
            </p:nvGrpSpPr>
            <p:grpSpPr>
              <a:xfrm>
                <a:off x="532313" y="1960649"/>
                <a:ext cx="408214" cy="2634343"/>
                <a:chOff x="510541" y="2992702"/>
                <a:chExt cx="408214" cy="2634343"/>
              </a:xfrm>
            </p:grpSpPr>
            <p:cxnSp>
              <p:nvCxnSpPr>
                <p:cNvPr id="105" name="Straight Arrow Connector 104"/>
                <p:cNvCxnSpPr/>
                <p:nvPr/>
              </p:nvCxnSpPr>
              <p:spPr>
                <a:xfrm flipV="1">
                  <a:off x="918755" y="2992702"/>
                  <a:ext cx="0" cy="2634343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6" name="TextBox 105"/>
                <p:cNvSpPr txBox="1"/>
                <p:nvPr/>
              </p:nvSpPr>
              <p:spPr>
                <a:xfrm>
                  <a:off x="510541" y="4016347"/>
                  <a:ext cx="375557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E</a:t>
                  </a:r>
                  <a:endParaRPr lang="en-US" baseline="-25000" dirty="0"/>
                </a:p>
              </p:txBody>
            </p:sp>
          </p:grpSp>
        </p:grpSp>
        <p:sp>
          <p:nvSpPr>
            <p:cNvPr id="92" name="Rectangle 91"/>
            <p:cNvSpPr/>
            <p:nvPr/>
          </p:nvSpPr>
          <p:spPr>
            <a:xfrm>
              <a:off x="413657" y="1660182"/>
              <a:ext cx="2815789" cy="306990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9206227" y="1654168"/>
            <a:ext cx="2815789" cy="3069902"/>
            <a:chOff x="413657" y="1660182"/>
            <a:chExt cx="2815789" cy="3069902"/>
          </a:xfrm>
        </p:grpSpPr>
        <p:grpSp>
          <p:nvGrpSpPr>
            <p:cNvPr id="108" name="Group 107"/>
            <p:cNvGrpSpPr/>
            <p:nvPr/>
          </p:nvGrpSpPr>
          <p:grpSpPr>
            <a:xfrm>
              <a:off x="532313" y="1748157"/>
              <a:ext cx="2579321" cy="2881142"/>
              <a:chOff x="532313" y="1748157"/>
              <a:chExt cx="2895207" cy="3058496"/>
            </a:xfrm>
          </p:grpSpPr>
          <p:cxnSp>
            <p:nvCxnSpPr>
              <p:cNvPr id="110" name="Straight Connector 109"/>
              <p:cNvCxnSpPr/>
              <p:nvPr/>
            </p:nvCxnSpPr>
            <p:spPr>
              <a:xfrm>
                <a:off x="1487139" y="4098692"/>
                <a:ext cx="729343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>
                <a:off x="1487139" y="3978949"/>
                <a:ext cx="729343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>
                <a:off x="1487139" y="3870092"/>
                <a:ext cx="729343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>
                <a:off x="1487139" y="2095722"/>
                <a:ext cx="729343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>
                <a:off x="1487139" y="1986865"/>
                <a:ext cx="729343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>
                <a:off x="1487139" y="2520264"/>
                <a:ext cx="729343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6" name="TextBox 115"/>
              <p:cNvSpPr txBox="1"/>
              <p:nvPr/>
            </p:nvSpPr>
            <p:spPr>
              <a:xfrm>
                <a:off x="2480463" y="2302546"/>
                <a:ext cx="9470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err="1"/>
                  <a:t>b</a:t>
                </a:r>
                <a:r>
                  <a:rPr lang="en-US" dirty="0" err="1" smtClean="0"/>
                  <a:t>py</a:t>
                </a:r>
                <a:r>
                  <a:rPr lang="en-US" dirty="0" smtClean="0"/>
                  <a:t> </a:t>
                </a:r>
                <a:r>
                  <a:rPr lang="el-GR" dirty="0" smtClean="0"/>
                  <a:t>π</a:t>
                </a:r>
                <a:r>
                  <a:rPr lang="en-US" baseline="30000" dirty="0" smtClean="0"/>
                  <a:t>*</a:t>
                </a:r>
                <a:endParaRPr lang="en-US" dirty="0"/>
              </a:p>
            </p:txBody>
          </p:sp>
          <p:sp>
            <p:nvSpPr>
              <p:cNvPr id="117" name="TextBox 116"/>
              <p:cNvSpPr txBox="1"/>
              <p:nvPr/>
            </p:nvSpPr>
            <p:spPr>
              <a:xfrm>
                <a:off x="2480462" y="1748157"/>
                <a:ext cx="9470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err="1" smtClean="0"/>
                  <a:t>Ru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e</a:t>
                </a:r>
                <a:r>
                  <a:rPr lang="en-US" baseline="-25000" dirty="0" err="1" smtClean="0"/>
                  <a:t>g</a:t>
                </a:r>
                <a:r>
                  <a:rPr lang="en-US" baseline="30000" dirty="0" smtClean="0"/>
                  <a:t>*</a:t>
                </a:r>
                <a:endParaRPr lang="en-US" baseline="-25000" dirty="0"/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2480461" y="3794283"/>
                <a:ext cx="9470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err="1" smtClean="0"/>
                  <a:t>Ru</a:t>
                </a:r>
                <a:r>
                  <a:rPr lang="en-US" dirty="0" smtClean="0"/>
                  <a:t> t</a:t>
                </a:r>
                <a:r>
                  <a:rPr lang="en-US" baseline="-25000" dirty="0"/>
                  <a:t>2g</a:t>
                </a:r>
              </a:p>
            </p:txBody>
          </p:sp>
          <p:cxnSp>
            <p:nvCxnSpPr>
              <p:cNvPr id="119" name="Straight Connector 118"/>
              <p:cNvCxnSpPr/>
              <p:nvPr/>
            </p:nvCxnSpPr>
            <p:spPr>
              <a:xfrm>
                <a:off x="1487139" y="4653862"/>
                <a:ext cx="729343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0" name="TextBox 119"/>
              <p:cNvSpPr txBox="1"/>
              <p:nvPr/>
            </p:nvSpPr>
            <p:spPr>
              <a:xfrm>
                <a:off x="2480461" y="4437321"/>
                <a:ext cx="9470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err="1"/>
                  <a:t>b</a:t>
                </a:r>
                <a:r>
                  <a:rPr lang="en-US" dirty="0" err="1" smtClean="0"/>
                  <a:t>py</a:t>
                </a:r>
                <a:r>
                  <a:rPr lang="en-US" dirty="0" smtClean="0"/>
                  <a:t> </a:t>
                </a:r>
                <a:r>
                  <a:rPr lang="el-GR" dirty="0" smtClean="0"/>
                  <a:t>π</a:t>
                </a:r>
                <a:endParaRPr lang="en-US" dirty="0"/>
              </a:p>
            </p:txBody>
          </p:sp>
          <p:grpSp>
            <p:nvGrpSpPr>
              <p:cNvPr id="121" name="Group 120"/>
              <p:cNvGrpSpPr/>
              <p:nvPr/>
            </p:nvGrpSpPr>
            <p:grpSpPr>
              <a:xfrm>
                <a:off x="532313" y="1960649"/>
                <a:ext cx="408214" cy="2634343"/>
                <a:chOff x="510541" y="2992702"/>
                <a:chExt cx="408214" cy="2634343"/>
              </a:xfrm>
            </p:grpSpPr>
            <p:cxnSp>
              <p:nvCxnSpPr>
                <p:cNvPr id="122" name="Straight Arrow Connector 121"/>
                <p:cNvCxnSpPr/>
                <p:nvPr/>
              </p:nvCxnSpPr>
              <p:spPr>
                <a:xfrm flipV="1">
                  <a:off x="918755" y="2992702"/>
                  <a:ext cx="0" cy="2634343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3" name="TextBox 122"/>
                <p:cNvSpPr txBox="1"/>
                <p:nvPr/>
              </p:nvSpPr>
              <p:spPr>
                <a:xfrm>
                  <a:off x="510541" y="4016347"/>
                  <a:ext cx="375557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E</a:t>
                  </a:r>
                  <a:endParaRPr lang="en-US" baseline="-25000" dirty="0"/>
                </a:p>
              </p:txBody>
            </p:sp>
          </p:grpSp>
        </p:grpSp>
        <p:sp>
          <p:nvSpPr>
            <p:cNvPr id="109" name="Rectangle 108"/>
            <p:cNvSpPr/>
            <p:nvPr/>
          </p:nvSpPr>
          <p:spPr>
            <a:xfrm>
              <a:off x="413657" y="1660182"/>
              <a:ext cx="2815789" cy="306990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3886596" y="4805790"/>
            <a:ext cx="1557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aseline="30000" dirty="0" smtClean="0"/>
              <a:t>1</a:t>
            </a:r>
            <a:r>
              <a:rPr lang="en-US" dirty="0" smtClean="0"/>
              <a:t>MLCT state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6987205" y="4805790"/>
            <a:ext cx="13050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aseline="30000" dirty="0" smtClean="0"/>
              <a:t>3</a:t>
            </a:r>
            <a:r>
              <a:rPr lang="en-US" dirty="0" smtClean="0"/>
              <a:t>MLCT state</a:t>
            </a:r>
            <a:endParaRPr lang="en-US" dirty="0"/>
          </a:p>
        </p:txBody>
      </p:sp>
      <p:sp>
        <p:nvSpPr>
          <p:cNvPr id="124" name="Rectangle 123"/>
          <p:cNvSpPr/>
          <p:nvPr/>
        </p:nvSpPr>
        <p:spPr>
          <a:xfrm>
            <a:off x="10065928" y="4805790"/>
            <a:ext cx="1096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aseline="30000" dirty="0" smtClean="0"/>
              <a:t>1</a:t>
            </a:r>
            <a:r>
              <a:rPr lang="en-US" dirty="0" smtClean="0"/>
              <a:t>MC state</a:t>
            </a:r>
            <a:endParaRPr lang="en-US" dirty="0"/>
          </a:p>
        </p:txBody>
      </p:sp>
      <p:sp>
        <p:nvSpPr>
          <p:cNvPr id="125" name="TextBox 124"/>
          <p:cNvSpPr txBox="1"/>
          <p:nvPr/>
        </p:nvSpPr>
        <p:spPr>
          <a:xfrm>
            <a:off x="783699" y="433701"/>
            <a:ext cx="105477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Absorption of UV/visible light causes movement of _____________ between _______________.</a:t>
            </a:r>
            <a:endParaRPr lang="en-US" sz="2000" u="sng" dirty="0"/>
          </a:p>
        </p:txBody>
      </p:sp>
      <p:sp>
        <p:nvSpPr>
          <p:cNvPr id="126" name="TextBox 125"/>
          <p:cNvSpPr txBox="1"/>
          <p:nvPr/>
        </p:nvSpPr>
        <p:spPr>
          <a:xfrm>
            <a:off x="783699" y="1007428"/>
            <a:ext cx="67479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______________ transitions happen between ____________.</a:t>
            </a:r>
            <a:endParaRPr lang="en-US" sz="2000" u="sng" dirty="0"/>
          </a:p>
        </p:txBody>
      </p:sp>
      <p:sp>
        <p:nvSpPr>
          <p:cNvPr id="128" name="TextBox 127"/>
          <p:cNvSpPr txBox="1"/>
          <p:nvPr/>
        </p:nvSpPr>
        <p:spPr>
          <a:xfrm>
            <a:off x="1252329" y="5642533"/>
            <a:ext cx="1149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r>
              <a:rPr lang="en-US" baseline="30000" dirty="0" smtClean="0"/>
              <a:t>– </a:t>
            </a:r>
            <a:r>
              <a:rPr lang="en-US" dirty="0" smtClean="0"/>
              <a:t> </a:t>
            </a:r>
            <a:r>
              <a:rPr lang="en-US" dirty="0" err="1" smtClean="0"/>
              <a:t>config</a:t>
            </a:r>
            <a:r>
              <a:rPr lang="en-US" dirty="0" smtClean="0"/>
              <a:t>.</a:t>
            </a:r>
            <a:endParaRPr lang="en-US" dirty="0"/>
          </a:p>
        </p:txBody>
      </p:sp>
      <p:cxnSp>
        <p:nvCxnSpPr>
          <p:cNvPr id="134" name="Straight Connector 133"/>
          <p:cNvCxnSpPr/>
          <p:nvPr/>
        </p:nvCxnSpPr>
        <p:spPr>
          <a:xfrm>
            <a:off x="736262" y="5642533"/>
            <a:ext cx="203959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Box 134"/>
          <p:cNvSpPr txBox="1"/>
          <p:nvPr/>
        </p:nvSpPr>
        <p:spPr>
          <a:xfrm>
            <a:off x="4294586" y="5642533"/>
            <a:ext cx="1149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r>
              <a:rPr lang="en-US" baseline="30000" dirty="0" smtClean="0"/>
              <a:t>– </a:t>
            </a:r>
            <a:r>
              <a:rPr lang="en-US" dirty="0" smtClean="0"/>
              <a:t> </a:t>
            </a:r>
            <a:r>
              <a:rPr lang="en-US" dirty="0" err="1" smtClean="0"/>
              <a:t>config</a:t>
            </a:r>
            <a:r>
              <a:rPr lang="en-US" dirty="0" smtClean="0"/>
              <a:t>.</a:t>
            </a:r>
            <a:endParaRPr lang="en-US" dirty="0"/>
          </a:p>
        </p:txBody>
      </p:sp>
      <p:cxnSp>
        <p:nvCxnSpPr>
          <p:cNvPr id="136" name="Straight Connector 135"/>
          <p:cNvCxnSpPr/>
          <p:nvPr/>
        </p:nvCxnSpPr>
        <p:spPr>
          <a:xfrm>
            <a:off x="3778519" y="5642533"/>
            <a:ext cx="203959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TextBox 136"/>
          <p:cNvSpPr txBox="1"/>
          <p:nvPr/>
        </p:nvSpPr>
        <p:spPr>
          <a:xfrm>
            <a:off x="7201131" y="5627369"/>
            <a:ext cx="1149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r>
              <a:rPr lang="en-US" baseline="30000" dirty="0" smtClean="0"/>
              <a:t>– </a:t>
            </a:r>
            <a:r>
              <a:rPr lang="en-US" dirty="0" smtClean="0"/>
              <a:t> </a:t>
            </a:r>
            <a:r>
              <a:rPr lang="en-US" dirty="0" err="1" smtClean="0"/>
              <a:t>config</a:t>
            </a:r>
            <a:r>
              <a:rPr lang="en-US" dirty="0" smtClean="0"/>
              <a:t>.</a:t>
            </a:r>
            <a:endParaRPr lang="en-US" dirty="0"/>
          </a:p>
        </p:txBody>
      </p:sp>
      <p:cxnSp>
        <p:nvCxnSpPr>
          <p:cNvPr id="138" name="Straight Connector 137"/>
          <p:cNvCxnSpPr/>
          <p:nvPr/>
        </p:nvCxnSpPr>
        <p:spPr>
          <a:xfrm>
            <a:off x="6685064" y="5627369"/>
            <a:ext cx="203959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extBox 138"/>
          <p:cNvSpPr txBox="1"/>
          <p:nvPr/>
        </p:nvSpPr>
        <p:spPr>
          <a:xfrm>
            <a:off x="10065928" y="5627369"/>
            <a:ext cx="1149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r>
              <a:rPr lang="en-US" baseline="30000" dirty="0" smtClean="0"/>
              <a:t>– </a:t>
            </a:r>
            <a:r>
              <a:rPr lang="en-US" dirty="0" smtClean="0"/>
              <a:t> </a:t>
            </a:r>
            <a:r>
              <a:rPr lang="en-US" dirty="0" err="1" smtClean="0"/>
              <a:t>config</a:t>
            </a:r>
            <a:r>
              <a:rPr lang="en-US" dirty="0" smtClean="0"/>
              <a:t>.</a:t>
            </a:r>
            <a:endParaRPr lang="en-US" dirty="0"/>
          </a:p>
        </p:txBody>
      </p:sp>
      <p:cxnSp>
        <p:nvCxnSpPr>
          <p:cNvPr id="140" name="Straight Connector 139"/>
          <p:cNvCxnSpPr/>
          <p:nvPr/>
        </p:nvCxnSpPr>
        <p:spPr>
          <a:xfrm>
            <a:off x="9549861" y="5627369"/>
            <a:ext cx="203959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11144250" y="6369302"/>
            <a:ext cx="1040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Slide </a:t>
            </a:r>
            <a:r>
              <a:rPr lang="en-US" dirty="0" smtClean="0"/>
              <a:t>#4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47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[</a:t>
            </a:r>
            <a:r>
              <a:rPr lang="en-US" dirty="0" err="1" smtClean="0"/>
              <a:t>Ru</a:t>
            </a:r>
            <a:r>
              <a:rPr lang="en-US" dirty="0" smtClean="0"/>
              <a:t>(</a:t>
            </a:r>
            <a:r>
              <a:rPr lang="en-US" dirty="0" err="1" smtClean="0"/>
              <a:t>bpy</a:t>
            </a:r>
            <a:r>
              <a:rPr lang="en-US" dirty="0" smtClean="0"/>
              <a:t>)</a:t>
            </a:r>
            <a:r>
              <a:rPr lang="en-US" baseline="-25000" dirty="0" smtClean="0"/>
              <a:t>3</a:t>
            </a:r>
            <a:r>
              <a:rPr lang="en-US" dirty="0" smtClean="0"/>
              <a:t>]</a:t>
            </a:r>
            <a:r>
              <a:rPr lang="en-US" baseline="30000" dirty="0" smtClean="0"/>
              <a:t>2+</a:t>
            </a:r>
            <a:r>
              <a:rPr lang="en-US" dirty="0" smtClean="0"/>
              <a:t> excited state processes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110739" y="1730820"/>
            <a:ext cx="0" cy="40191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610154" y="3277578"/>
            <a:ext cx="305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rot="5400000" flipV="1">
            <a:off x="4322606" y="3538141"/>
            <a:ext cx="0" cy="442373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883905" y="5979904"/>
            <a:ext cx="3064542" cy="43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Nuclear coordinate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767179" y="1641927"/>
            <a:ext cx="2764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767179" y="2354638"/>
            <a:ext cx="40764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 </a:t>
            </a:r>
          </a:p>
          <a:p>
            <a:r>
              <a:rPr lang="en-US" dirty="0"/>
              <a:t>	</a:t>
            </a:r>
            <a:r>
              <a:rPr lang="en-US" dirty="0" smtClean="0"/>
              <a:t>a. </a:t>
            </a:r>
            <a:endParaRPr lang="en-US" dirty="0"/>
          </a:p>
          <a:p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b. 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767179" y="3895213"/>
            <a:ext cx="40764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3. </a:t>
            </a:r>
          </a:p>
          <a:p>
            <a:r>
              <a:rPr lang="en-US" dirty="0" smtClean="0"/>
              <a:t>	a. </a:t>
            </a:r>
          </a:p>
          <a:p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b. 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1144250" y="6369302"/>
            <a:ext cx="1040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Slide </a:t>
            </a:r>
            <a:r>
              <a:rPr lang="en-US" dirty="0" smtClean="0"/>
              <a:t>#5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44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Electronic Transitions</a:t>
            </a:r>
            <a:endParaRPr lang="en-US" dirty="0"/>
          </a:p>
        </p:txBody>
      </p:sp>
      <p:sp>
        <p:nvSpPr>
          <p:cNvPr id="5" name="Freeform 4"/>
          <p:cNvSpPr/>
          <p:nvPr/>
        </p:nvSpPr>
        <p:spPr>
          <a:xfrm>
            <a:off x="2046515" y="2855051"/>
            <a:ext cx="1719943" cy="1101359"/>
          </a:xfrm>
          <a:custGeom>
            <a:avLst/>
            <a:gdLst>
              <a:gd name="connsiteX0" fmla="*/ 0 w 1719943"/>
              <a:gd name="connsiteY0" fmla="*/ 0 h 1101359"/>
              <a:gd name="connsiteX1" fmla="*/ 587828 w 1719943"/>
              <a:gd name="connsiteY1" fmla="*/ 1099457 h 1101359"/>
              <a:gd name="connsiteX2" fmla="*/ 1349828 w 1719943"/>
              <a:gd name="connsiteY2" fmla="*/ 261257 h 1101359"/>
              <a:gd name="connsiteX3" fmla="*/ 1719943 w 1719943"/>
              <a:gd name="connsiteY3" fmla="*/ 108857 h 1101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9943" h="1101359">
                <a:moveTo>
                  <a:pt x="0" y="0"/>
                </a:moveTo>
                <a:cubicBezTo>
                  <a:pt x="181428" y="527957"/>
                  <a:pt x="362857" y="1055914"/>
                  <a:pt x="587828" y="1099457"/>
                </a:cubicBezTo>
                <a:cubicBezTo>
                  <a:pt x="812799" y="1143000"/>
                  <a:pt x="1161142" y="426357"/>
                  <a:pt x="1349828" y="261257"/>
                </a:cubicBezTo>
                <a:cubicBezTo>
                  <a:pt x="1538514" y="96157"/>
                  <a:pt x="1629228" y="102507"/>
                  <a:pt x="1719943" y="108857"/>
                </a:cubicBezTo>
              </a:path>
            </a:pathLst>
          </a:cu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1752601" y="4641810"/>
            <a:ext cx="1719943" cy="1101359"/>
          </a:xfrm>
          <a:custGeom>
            <a:avLst/>
            <a:gdLst>
              <a:gd name="connsiteX0" fmla="*/ 0 w 1719943"/>
              <a:gd name="connsiteY0" fmla="*/ 0 h 1101359"/>
              <a:gd name="connsiteX1" fmla="*/ 587828 w 1719943"/>
              <a:gd name="connsiteY1" fmla="*/ 1099457 h 1101359"/>
              <a:gd name="connsiteX2" fmla="*/ 1349828 w 1719943"/>
              <a:gd name="connsiteY2" fmla="*/ 261257 h 1101359"/>
              <a:gd name="connsiteX3" fmla="*/ 1719943 w 1719943"/>
              <a:gd name="connsiteY3" fmla="*/ 108857 h 1101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9943" h="1101359">
                <a:moveTo>
                  <a:pt x="0" y="0"/>
                </a:moveTo>
                <a:cubicBezTo>
                  <a:pt x="181428" y="527957"/>
                  <a:pt x="362857" y="1055914"/>
                  <a:pt x="587828" y="1099457"/>
                </a:cubicBezTo>
                <a:cubicBezTo>
                  <a:pt x="812799" y="1143000"/>
                  <a:pt x="1161142" y="426357"/>
                  <a:pt x="1349828" y="261257"/>
                </a:cubicBezTo>
                <a:cubicBezTo>
                  <a:pt x="1538514" y="96157"/>
                  <a:pt x="1629228" y="102507"/>
                  <a:pt x="1719943" y="108857"/>
                </a:cubicBezTo>
              </a:path>
            </a:pathLst>
          </a:cu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699653" y="3274700"/>
            <a:ext cx="1719943" cy="1101359"/>
          </a:xfrm>
          <a:custGeom>
            <a:avLst/>
            <a:gdLst>
              <a:gd name="connsiteX0" fmla="*/ 0 w 1719943"/>
              <a:gd name="connsiteY0" fmla="*/ 0 h 1101359"/>
              <a:gd name="connsiteX1" fmla="*/ 587828 w 1719943"/>
              <a:gd name="connsiteY1" fmla="*/ 1099457 h 1101359"/>
              <a:gd name="connsiteX2" fmla="*/ 1349828 w 1719943"/>
              <a:gd name="connsiteY2" fmla="*/ 261257 h 1101359"/>
              <a:gd name="connsiteX3" fmla="*/ 1719943 w 1719943"/>
              <a:gd name="connsiteY3" fmla="*/ 108857 h 1101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9943" h="1101359">
                <a:moveTo>
                  <a:pt x="0" y="0"/>
                </a:moveTo>
                <a:cubicBezTo>
                  <a:pt x="181428" y="527957"/>
                  <a:pt x="362857" y="1055914"/>
                  <a:pt x="587828" y="1099457"/>
                </a:cubicBezTo>
                <a:cubicBezTo>
                  <a:pt x="812799" y="1143000"/>
                  <a:pt x="1161142" y="426357"/>
                  <a:pt x="1349828" y="261257"/>
                </a:cubicBezTo>
                <a:cubicBezTo>
                  <a:pt x="1538514" y="96157"/>
                  <a:pt x="1629228" y="102507"/>
                  <a:pt x="1719943" y="108857"/>
                </a:cubicBezTo>
              </a:path>
            </a:pathLst>
          </a:cu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415143" y="4354291"/>
            <a:ext cx="500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709057" y="2670385"/>
            <a:ext cx="500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4463141" y="3188406"/>
            <a:ext cx="500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1317172" y="2583322"/>
            <a:ext cx="0" cy="342559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85800" y="3864434"/>
            <a:ext cx="435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 rot="5400000" flipV="1">
            <a:off x="3029971" y="4296121"/>
            <a:ext cx="0" cy="342559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915887" y="6204863"/>
            <a:ext cx="2373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Nuclear coordinate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6727372" y="2592313"/>
            <a:ext cx="0" cy="342559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291943" y="4120446"/>
            <a:ext cx="435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7380514" y="5758554"/>
            <a:ext cx="78377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7380514" y="3971788"/>
            <a:ext cx="78377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879770" y="5573888"/>
            <a:ext cx="500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879772" y="3785862"/>
            <a:ext cx="500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8414658" y="4406827"/>
            <a:ext cx="783771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9198429" y="4222161"/>
            <a:ext cx="500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3" name="TextBox 2"/>
          <p:cNvSpPr txBox="1"/>
          <p:nvPr/>
        </p:nvSpPr>
        <p:spPr>
          <a:xfrm>
            <a:off x="990601" y="1687285"/>
            <a:ext cx="4539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 _____________________________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291943" y="1687285"/>
            <a:ext cx="4539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 __________________________</a:t>
            </a:r>
            <a:endParaRPr lang="en-US" dirty="0"/>
          </a:p>
        </p:txBody>
      </p:sp>
      <p:sp>
        <p:nvSpPr>
          <p:cNvPr id="30" name="Freeform 29"/>
          <p:cNvSpPr/>
          <p:nvPr/>
        </p:nvSpPr>
        <p:spPr>
          <a:xfrm>
            <a:off x="2732309" y="2490379"/>
            <a:ext cx="1719943" cy="1101359"/>
          </a:xfrm>
          <a:custGeom>
            <a:avLst/>
            <a:gdLst>
              <a:gd name="connsiteX0" fmla="*/ 0 w 1719943"/>
              <a:gd name="connsiteY0" fmla="*/ 0 h 1101359"/>
              <a:gd name="connsiteX1" fmla="*/ 587828 w 1719943"/>
              <a:gd name="connsiteY1" fmla="*/ 1099457 h 1101359"/>
              <a:gd name="connsiteX2" fmla="*/ 1349828 w 1719943"/>
              <a:gd name="connsiteY2" fmla="*/ 261257 h 1101359"/>
              <a:gd name="connsiteX3" fmla="*/ 1719943 w 1719943"/>
              <a:gd name="connsiteY3" fmla="*/ 108857 h 1101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9943" h="1101359">
                <a:moveTo>
                  <a:pt x="0" y="0"/>
                </a:moveTo>
                <a:cubicBezTo>
                  <a:pt x="181428" y="527957"/>
                  <a:pt x="362857" y="1055914"/>
                  <a:pt x="587828" y="1099457"/>
                </a:cubicBezTo>
                <a:cubicBezTo>
                  <a:pt x="812799" y="1143000"/>
                  <a:pt x="1161142" y="426357"/>
                  <a:pt x="1349828" y="261257"/>
                </a:cubicBezTo>
                <a:cubicBezTo>
                  <a:pt x="1538514" y="96157"/>
                  <a:pt x="1629228" y="102507"/>
                  <a:pt x="1719943" y="108857"/>
                </a:cubicBezTo>
              </a:path>
            </a:pathLst>
          </a:cu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4446810" y="2387684"/>
            <a:ext cx="500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/>
              <a:t>2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8403771" y="3575305"/>
            <a:ext cx="783771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9176657" y="3351220"/>
            <a:ext cx="500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-25000" dirty="0"/>
              <a:t>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1144250" y="6369302"/>
            <a:ext cx="1040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Slide </a:t>
            </a:r>
            <a:r>
              <a:rPr lang="en-US" dirty="0" smtClean="0"/>
              <a:t>#6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75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Box 138"/>
          <p:cNvSpPr txBox="1"/>
          <p:nvPr/>
        </p:nvSpPr>
        <p:spPr>
          <a:xfrm>
            <a:off x="435429" y="2784781"/>
            <a:ext cx="3145971" cy="372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Transition _________________</a:t>
            </a:r>
            <a:endParaRPr lang="en-US" dirty="0"/>
          </a:p>
        </p:txBody>
      </p:sp>
      <p:sp>
        <p:nvSpPr>
          <p:cNvPr id="140" name="TextBox 139"/>
          <p:cNvSpPr txBox="1"/>
          <p:nvPr/>
        </p:nvSpPr>
        <p:spPr>
          <a:xfrm>
            <a:off x="4447389" y="2784781"/>
            <a:ext cx="3145971" cy="372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Transition _________________</a:t>
            </a:r>
            <a:endParaRPr lang="en-US" dirty="0"/>
          </a:p>
        </p:txBody>
      </p:sp>
      <p:sp>
        <p:nvSpPr>
          <p:cNvPr id="141" name="TextBox 140"/>
          <p:cNvSpPr txBox="1"/>
          <p:nvPr/>
        </p:nvSpPr>
        <p:spPr>
          <a:xfrm>
            <a:off x="8686896" y="2784781"/>
            <a:ext cx="3145971" cy="372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Transition _________________</a:t>
            </a:r>
            <a:endParaRPr lang="en-US" dirty="0"/>
          </a:p>
        </p:txBody>
      </p:sp>
      <p:sp>
        <p:nvSpPr>
          <p:cNvPr id="142" name="TextBox 141"/>
          <p:cNvSpPr txBox="1"/>
          <p:nvPr/>
        </p:nvSpPr>
        <p:spPr>
          <a:xfrm>
            <a:off x="522513" y="6159354"/>
            <a:ext cx="3145971" cy="372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Transition _________________</a:t>
            </a:r>
            <a:endParaRPr lang="en-US" dirty="0"/>
          </a:p>
        </p:txBody>
      </p:sp>
      <p:sp>
        <p:nvSpPr>
          <p:cNvPr id="143" name="TextBox 142"/>
          <p:cNvSpPr txBox="1"/>
          <p:nvPr/>
        </p:nvSpPr>
        <p:spPr>
          <a:xfrm>
            <a:off x="4534473" y="6159354"/>
            <a:ext cx="3145971" cy="372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Transition _________________</a:t>
            </a:r>
            <a:endParaRPr lang="en-US" dirty="0"/>
          </a:p>
        </p:txBody>
      </p:sp>
      <p:sp>
        <p:nvSpPr>
          <p:cNvPr id="144" name="TextBox 143"/>
          <p:cNvSpPr txBox="1"/>
          <p:nvPr/>
        </p:nvSpPr>
        <p:spPr>
          <a:xfrm>
            <a:off x="8773980" y="6159354"/>
            <a:ext cx="3145971" cy="372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Transition _________________</a:t>
            </a: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716250" y="193014"/>
            <a:ext cx="2612571" cy="2427515"/>
            <a:chOff x="716250" y="193014"/>
            <a:chExt cx="2612571" cy="2427515"/>
          </a:xfrm>
        </p:grpSpPr>
        <p:cxnSp>
          <p:nvCxnSpPr>
            <p:cNvPr id="4" name="Straight Arrow Connector 3"/>
            <p:cNvCxnSpPr/>
            <p:nvPr/>
          </p:nvCxnSpPr>
          <p:spPr>
            <a:xfrm flipV="1">
              <a:off x="1153111" y="290986"/>
              <a:ext cx="0" cy="225334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/>
            <p:cNvSpPr txBox="1"/>
            <p:nvPr/>
          </p:nvSpPr>
          <p:spPr>
            <a:xfrm>
              <a:off x="825107" y="1066766"/>
              <a:ext cx="328004" cy="287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E</a:t>
              </a:r>
              <a:endParaRPr lang="en-US" dirty="0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1655998" y="2342367"/>
              <a:ext cx="590407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655998" y="951005"/>
              <a:ext cx="590407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1278794" y="2198567"/>
              <a:ext cx="377205" cy="287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0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278794" y="806224"/>
              <a:ext cx="377205" cy="287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2350323" y="1289772"/>
              <a:ext cx="590407" cy="0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2940730" y="1145972"/>
              <a:ext cx="377205" cy="287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2342122" y="642262"/>
              <a:ext cx="590407" cy="0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2924329" y="467767"/>
              <a:ext cx="377205" cy="287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</a:t>
              </a:r>
              <a:r>
                <a:rPr lang="en-US" baseline="-25000" dirty="0"/>
                <a:t>2</a:t>
              </a: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716250" y="193014"/>
              <a:ext cx="2612571" cy="24275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5" name="Straight Connector 144"/>
            <p:cNvCxnSpPr/>
            <p:nvPr/>
          </p:nvCxnSpPr>
          <p:spPr>
            <a:xfrm>
              <a:off x="1655998" y="406719"/>
              <a:ext cx="590407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6" name="TextBox 145"/>
            <p:cNvSpPr txBox="1"/>
            <p:nvPr/>
          </p:nvSpPr>
          <p:spPr>
            <a:xfrm>
              <a:off x="1278794" y="261938"/>
              <a:ext cx="3772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/>
                <a:t>2</a:t>
              </a:r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4801172" y="193013"/>
            <a:ext cx="2612571" cy="2427515"/>
            <a:chOff x="716250" y="193014"/>
            <a:chExt cx="2612571" cy="2427515"/>
          </a:xfrm>
        </p:grpSpPr>
        <p:cxnSp>
          <p:nvCxnSpPr>
            <p:cNvPr id="148" name="Straight Arrow Connector 147"/>
            <p:cNvCxnSpPr/>
            <p:nvPr/>
          </p:nvCxnSpPr>
          <p:spPr>
            <a:xfrm flipV="1">
              <a:off x="1153111" y="290986"/>
              <a:ext cx="0" cy="225334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9" name="TextBox 148"/>
            <p:cNvSpPr txBox="1"/>
            <p:nvPr/>
          </p:nvSpPr>
          <p:spPr>
            <a:xfrm>
              <a:off x="825107" y="1066766"/>
              <a:ext cx="328004" cy="287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E</a:t>
              </a:r>
              <a:endParaRPr lang="en-US" dirty="0"/>
            </a:p>
          </p:txBody>
        </p:sp>
        <p:cxnSp>
          <p:nvCxnSpPr>
            <p:cNvPr id="150" name="Straight Connector 149"/>
            <p:cNvCxnSpPr/>
            <p:nvPr/>
          </p:nvCxnSpPr>
          <p:spPr>
            <a:xfrm>
              <a:off x="1655998" y="2342367"/>
              <a:ext cx="590407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/>
            <p:nvPr/>
          </p:nvCxnSpPr>
          <p:spPr>
            <a:xfrm>
              <a:off x="1655998" y="951005"/>
              <a:ext cx="590407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2" name="TextBox 151"/>
            <p:cNvSpPr txBox="1"/>
            <p:nvPr/>
          </p:nvSpPr>
          <p:spPr>
            <a:xfrm>
              <a:off x="1278794" y="2198567"/>
              <a:ext cx="377205" cy="287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0</a:t>
              </a:r>
              <a:endParaRPr lang="en-US" dirty="0"/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1278794" y="806224"/>
              <a:ext cx="377205" cy="287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cxnSp>
          <p:nvCxnSpPr>
            <p:cNvPr id="154" name="Straight Connector 153"/>
            <p:cNvCxnSpPr/>
            <p:nvPr/>
          </p:nvCxnSpPr>
          <p:spPr>
            <a:xfrm>
              <a:off x="2350323" y="1289772"/>
              <a:ext cx="590407" cy="0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5" name="TextBox 154"/>
            <p:cNvSpPr txBox="1"/>
            <p:nvPr/>
          </p:nvSpPr>
          <p:spPr>
            <a:xfrm>
              <a:off x="2940730" y="1145972"/>
              <a:ext cx="377205" cy="287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cxnSp>
          <p:nvCxnSpPr>
            <p:cNvPr id="156" name="Straight Connector 155"/>
            <p:cNvCxnSpPr/>
            <p:nvPr/>
          </p:nvCxnSpPr>
          <p:spPr>
            <a:xfrm>
              <a:off x="2342122" y="642262"/>
              <a:ext cx="590407" cy="0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TextBox 156"/>
            <p:cNvSpPr txBox="1"/>
            <p:nvPr/>
          </p:nvSpPr>
          <p:spPr>
            <a:xfrm>
              <a:off x="2924329" y="467767"/>
              <a:ext cx="377205" cy="287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</a:t>
              </a:r>
              <a:r>
                <a:rPr lang="en-US" baseline="-25000" dirty="0"/>
                <a:t>2</a:t>
              </a:r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716250" y="193014"/>
              <a:ext cx="2612571" cy="24275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9" name="Straight Connector 158"/>
            <p:cNvCxnSpPr/>
            <p:nvPr/>
          </p:nvCxnSpPr>
          <p:spPr>
            <a:xfrm>
              <a:off x="1655998" y="406719"/>
              <a:ext cx="590407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0" name="TextBox 159"/>
            <p:cNvSpPr txBox="1"/>
            <p:nvPr/>
          </p:nvSpPr>
          <p:spPr>
            <a:xfrm>
              <a:off x="1278794" y="261938"/>
              <a:ext cx="3772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/>
                <a:t>2</a:t>
              </a:r>
            </a:p>
          </p:txBody>
        </p:sp>
      </p:grpSp>
      <p:grpSp>
        <p:nvGrpSpPr>
          <p:cNvPr id="161" name="Group 160"/>
          <p:cNvGrpSpPr/>
          <p:nvPr/>
        </p:nvGrpSpPr>
        <p:grpSpPr>
          <a:xfrm>
            <a:off x="8953595" y="193012"/>
            <a:ext cx="2612571" cy="2427515"/>
            <a:chOff x="716250" y="193014"/>
            <a:chExt cx="2612571" cy="2427515"/>
          </a:xfrm>
        </p:grpSpPr>
        <p:cxnSp>
          <p:nvCxnSpPr>
            <p:cNvPr id="162" name="Straight Arrow Connector 161"/>
            <p:cNvCxnSpPr/>
            <p:nvPr/>
          </p:nvCxnSpPr>
          <p:spPr>
            <a:xfrm flipV="1">
              <a:off x="1153111" y="290986"/>
              <a:ext cx="0" cy="225334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3" name="TextBox 162"/>
            <p:cNvSpPr txBox="1"/>
            <p:nvPr/>
          </p:nvSpPr>
          <p:spPr>
            <a:xfrm>
              <a:off x="825107" y="1066766"/>
              <a:ext cx="328004" cy="287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E</a:t>
              </a:r>
              <a:endParaRPr lang="en-US" dirty="0"/>
            </a:p>
          </p:txBody>
        </p:sp>
        <p:cxnSp>
          <p:nvCxnSpPr>
            <p:cNvPr id="164" name="Straight Connector 163"/>
            <p:cNvCxnSpPr/>
            <p:nvPr/>
          </p:nvCxnSpPr>
          <p:spPr>
            <a:xfrm>
              <a:off x="1655998" y="2342367"/>
              <a:ext cx="590407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>
              <a:off x="1655998" y="951005"/>
              <a:ext cx="590407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6" name="TextBox 165"/>
            <p:cNvSpPr txBox="1"/>
            <p:nvPr/>
          </p:nvSpPr>
          <p:spPr>
            <a:xfrm>
              <a:off x="1278794" y="2198567"/>
              <a:ext cx="377205" cy="287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0</a:t>
              </a:r>
              <a:endParaRPr lang="en-US" dirty="0"/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1278794" y="806224"/>
              <a:ext cx="377205" cy="287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cxnSp>
          <p:nvCxnSpPr>
            <p:cNvPr id="168" name="Straight Connector 167"/>
            <p:cNvCxnSpPr/>
            <p:nvPr/>
          </p:nvCxnSpPr>
          <p:spPr>
            <a:xfrm>
              <a:off x="2350323" y="1289772"/>
              <a:ext cx="590407" cy="0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9" name="TextBox 168"/>
            <p:cNvSpPr txBox="1"/>
            <p:nvPr/>
          </p:nvSpPr>
          <p:spPr>
            <a:xfrm>
              <a:off x="2940730" y="1145972"/>
              <a:ext cx="377205" cy="287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cxnSp>
          <p:nvCxnSpPr>
            <p:cNvPr id="170" name="Straight Connector 169"/>
            <p:cNvCxnSpPr/>
            <p:nvPr/>
          </p:nvCxnSpPr>
          <p:spPr>
            <a:xfrm>
              <a:off x="2342122" y="642262"/>
              <a:ext cx="590407" cy="0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1" name="TextBox 170"/>
            <p:cNvSpPr txBox="1"/>
            <p:nvPr/>
          </p:nvSpPr>
          <p:spPr>
            <a:xfrm>
              <a:off x="2924329" y="467767"/>
              <a:ext cx="377205" cy="287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</a:t>
              </a:r>
              <a:r>
                <a:rPr lang="en-US" baseline="-25000" dirty="0"/>
                <a:t>2</a:t>
              </a:r>
            </a:p>
          </p:txBody>
        </p:sp>
        <p:sp>
          <p:nvSpPr>
            <p:cNvPr id="172" name="Rectangle 171"/>
            <p:cNvSpPr/>
            <p:nvPr/>
          </p:nvSpPr>
          <p:spPr>
            <a:xfrm>
              <a:off x="716250" y="193014"/>
              <a:ext cx="2612571" cy="24275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3" name="Straight Connector 172"/>
            <p:cNvCxnSpPr/>
            <p:nvPr/>
          </p:nvCxnSpPr>
          <p:spPr>
            <a:xfrm>
              <a:off x="1655998" y="406719"/>
              <a:ext cx="590407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4" name="TextBox 173"/>
            <p:cNvSpPr txBox="1"/>
            <p:nvPr/>
          </p:nvSpPr>
          <p:spPr>
            <a:xfrm>
              <a:off x="1278794" y="261938"/>
              <a:ext cx="3772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/>
                <a:t>2</a:t>
              </a:r>
            </a:p>
          </p:txBody>
        </p:sp>
      </p:grpSp>
      <p:grpSp>
        <p:nvGrpSpPr>
          <p:cNvPr id="175" name="Group 174"/>
          <p:cNvGrpSpPr/>
          <p:nvPr/>
        </p:nvGrpSpPr>
        <p:grpSpPr>
          <a:xfrm>
            <a:off x="8953595" y="3471776"/>
            <a:ext cx="2612571" cy="2427515"/>
            <a:chOff x="716250" y="193014"/>
            <a:chExt cx="2612571" cy="2427515"/>
          </a:xfrm>
        </p:grpSpPr>
        <p:cxnSp>
          <p:nvCxnSpPr>
            <p:cNvPr id="176" name="Straight Arrow Connector 175"/>
            <p:cNvCxnSpPr/>
            <p:nvPr/>
          </p:nvCxnSpPr>
          <p:spPr>
            <a:xfrm flipV="1">
              <a:off x="1153111" y="290986"/>
              <a:ext cx="0" cy="225334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7" name="TextBox 176"/>
            <p:cNvSpPr txBox="1"/>
            <p:nvPr/>
          </p:nvSpPr>
          <p:spPr>
            <a:xfrm>
              <a:off x="825107" y="1066766"/>
              <a:ext cx="328004" cy="287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E</a:t>
              </a:r>
              <a:endParaRPr lang="en-US" dirty="0"/>
            </a:p>
          </p:txBody>
        </p:sp>
        <p:cxnSp>
          <p:nvCxnSpPr>
            <p:cNvPr id="178" name="Straight Connector 177"/>
            <p:cNvCxnSpPr/>
            <p:nvPr/>
          </p:nvCxnSpPr>
          <p:spPr>
            <a:xfrm>
              <a:off x="1655998" y="2342367"/>
              <a:ext cx="590407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/>
            <p:cNvCxnSpPr/>
            <p:nvPr/>
          </p:nvCxnSpPr>
          <p:spPr>
            <a:xfrm>
              <a:off x="1655998" y="951005"/>
              <a:ext cx="590407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0" name="TextBox 179"/>
            <p:cNvSpPr txBox="1"/>
            <p:nvPr/>
          </p:nvSpPr>
          <p:spPr>
            <a:xfrm>
              <a:off x="1278794" y="2198567"/>
              <a:ext cx="377205" cy="287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0</a:t>
              </a:r>
              <a:endParaRPr lang="en-US" dirty="0"/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1278794" y="806224"/>
              <a:ext cx="377205" cy="287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cxnSp>
          <p:nvCxnSpPr>
            <p:cNvPr id="182" name="Straight Connector 181"/>
            <p:cNvCxnSpPr/>
            <p:nvPr/>
          </p:nvCxnSpPr>
          <p:spPr>
            <a:xfrm>
              <a:off x="2350323" y="1289772"/>
              <a:ext cx="590407" cy="0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3" name="TextBox 182"/>
            <p:cNvSpPr txBox="1"/>
            <p:nvPr/>
          </p:nvSpPr>
          <p:spPr>
            <a:xfrm>
              <a:off x="2940730" y="1145972"/>
              <a:ext cx="377205" cy="287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cxnSp>
          <p:nvCxnSpPr>
            <p:cNvPr id="184" name="Straight Connector 183"/>
            <p:cNvCxnSpPr/>
            <p:nvPr/>
          </p:nvCxnSpPr>
          <p:spPr>
            <a:xfrm>
              <a:off x="2342122" y="642262"/>
              <a:ext cx="590407" cy="0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5" name="TextBox 184"/>
            <p:cNvSpPr txBox="1"/>
            <p:nvPr/>
          </p:nvSpPr>
          <p:spPr>
            <a:xfrm>
              <a:off x="2924329" y="467767"/>
              <a:ext cx="377205" cy="287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</a:t>
              </a:r>
              <a:r>
                <a:rPr lang="en-US" baseline="-25000" dirty="0"/>
                <a:t>2</a:t>
              </a:r>
            </a:p>
          </p:txBody>
        </p:sp>
        <p:sp>
          <p:nvSpPr>
            <p:cNvPr id="186" name="Rectangle 185"/>
            <p:cNvSpPr/>
            <p:nvPr/>
          </p:nvSpPr>
          <p:spPr>
            <a:xfrm>
              <a:off x="716250" y="193014"/>
              <a:ext cx="2612571" cy="24275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7" name="Straight Connector 186"/>
            <p:cNvCxnSpPr/>
            <p:nvPr/>
          </p:nvCxnSpPr>
          <p:spPr>
            <a:xfrm>
              <a:off x="1655998" y="406719"/>
              <a:ext cx="590407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8" name="TextBox 187"/>
            <p:cNvSpPr txBox="1"/>
            <p:nvPr/>
          </p:nvSpPr>
          <p:spPr>
            <a:xfrm>
              <a:off x="1278794" y="261938"/>
              <a:ext cx="3772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/>
                <a:t>2</a:t>
              </a:r>
            </a:p>
          </p:txBody>
        </p:sp>
      </p:grpSp>
      <p:grpSp>
        <p:nvGrpSpPr>
          <p:cNvPr id="189" name="Group 188"/>
          <p:cNvGrpSpPr/>
          <p:nvPr/>
        </p:nvGrpSpPr>
        <p:grpSpPr>
          <a:xfrm>
            <a:off x="4801172" y="3471776"/>
            <a:ext cx="2612571" cy="2427515"/>
            <a:chOff x="716250" y="193014"/>
            <a:chExt cx="2612571" cy="2427515"/>
          </a:xfrm>
        </p:grpSpPr>
        <p:cxnSp>
          <p:nvCxnSpPr>
            <p:cNvPr id="190" name="Straight Arrow Connector 189"/>
            <p:cNvCxnSpPr/>
            <p:nvPr/>
          </p:nvCxnSpPr>
          <p:spPr>
            <a:xfrm flipV="1">
              <a:off x="1153111" y="290986"/>
              <a:ext cx="0" cy="225334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1" name="TextBox 190"/>
            <p:cNvSpPr txBox="1"/>
            <p:nvPr/>
          </p:nvSpPr>
          <p:spPr>
            <a:xfrm>
              <a:off x="825107" y="1066766"/>
              <a:ext cx="328004" cy="287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E</a:t>
              </a:r>
              <a:endParaRPr lang="en-US" dirty="0"/>
            </a:p>
          </p:txBody>
        </p:sp>
        <p:cxnSp>
          <p:nvCxnSpPr>
            <p:cNvPr id="192" name="Straight Connector 191"/>
            <p:cNvCxnSpPr/>
            <p:nvPr/>
          </p:nvCxnSpPr>
          <p:spPr>
            <a:xfrm>
              <a:off x="1655998" y="2342367"/>
              <a:ext cx="590407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/>
            <p:nvPr/>
          </p:nvCxnSpPr>
          <p:spPr>
            <a:xfrm>
              <a:off x="1655998" y="951005"/>
              <a:ext cx="590407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4" name="TextBox 193"/>
            <p:cNvSpPr txBox="1"/>
            <p:nvPr/>
          </p:nvSpPr>
          <p:spPr>
            <a:xfrm>
              <a:off x="1278794" y="2198567"/>
              <a:ext cx="377205" cy="287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0</a:t>
              </a:r>
              <a:endParaRPr lang="en-US" dirty="0"/>
            </a:p>
          </p:txBody>
        </p:sp>
        <p:sp>
          <p:nvSpPr>
            <p:cNvPr id="195" name="TextBox 194"/>
            <p:cNvSpPr txBox="1"/>
            <p:nvPr/>
          </p:nvSpPr>
          <p:spPr>
            <a:xfrm>
              <a:off x="1278794" y="806224"/>
              <a:ext cx="377205" cy="287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cxnSp>
          <p:nvCxnSpPr>
            <p:cNvPr id="196" name="Straight Connector 195"/>
            <p:cNvCxnSpPr/>
            <p:nvPr/>
          </p:nvCxnSpPr>
          <p:spPr>
            <a:xfrm>
              <a:off x="2350323" y="1289772"/>
              <a:ext cx="590407" cy="0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7" name="TextBox 196"/>
            <p:cNvSpPr txBox="1"/>
            <p:nvPr/>
          </p:nvSpPr>
          <p:spPr>
            <a:xfrm>
              <a:off x="2940730" y="1145972"/>
              <a:ext cx="377205" cy="287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cxnSp>
          <p:nvCxnSpPr>
            <p:cNvPr id="198" name="Straight Connector 197"/>
            <p:cNvCxnSpPr/>
            <p:nvPr/>
          </p:nvCxnSpPr>
          <p:spPr>
            <a:xfrm>
              <a:off x="2342122" y="642262"/>
              <a:ext cx="590407" cy="0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9" name="TextBox 198"/>
            <p:cNvSpPr txBox="1"/>
            <p:nvPr/>
          </p:nvSpPr>
          <p:spPr>
            <a:xfrm>
              <a:off x="2924329" y="467767"/>
              <a:ext cx="377205" cy="287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</a:t>
              </a:r>
              <a:r>
                <a:rPr lang="en-US" baseline="-25000" dirty="0"/>
                <a:t>2</a:t>
              </a:r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716250" y="193014"/>
              <a:ext cx="2612571" cy="24275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1" name="Straight Connector 200"/>
            <p:cNvCxnSpPr/>
            <p:nvPr/>
          </p:nvCxnSpPr>
          <p:spPr>
            <a:xfrm>
              <a:off x="1655998" y="406719"/>
              <a:ext cx="590407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2" name="TextBox 201"/>
            <p:cNvSpPr txBox="1"/>
            <p:nvPr/>
          </p:nvSpPr>
          <p:spPr>
            <a:xfrm>
              <a:off x="1278794" y="261938"/>
              <a:ext cx="3772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/>
                <a:t>2</a:t>
              </a:r>
            </a:p>
          </p:txBody>
        </p:sp>
      </p:grpSp>
      <p:grpSp>
        <p:nvGrpSpPr>
          <p:cNvPr id="203" name="Group 202"/>
          <p:cNvGrpSpPr/>
          <p:nvPr/>
        </p:nvGrpSpPr>
        <p:grpSpPr>
          <a:xfrm>
            <a:off x="716250" y="3471776"/>
            <a:ext cx="2612571" cy="2427515"/>
            <a:chOff x="716250" y="193014"/>
            <a:chExt cx="2612571" cy="2427515"/>
          </a:xfrm>
        </p:grpSpPr>
        <p:cxnSp>
          <p:nvCxnSpPr>
            <p:cNvPr id="204" name="Straight Arrow Connector 203"/>
            <p:cNvCxnSpPr/>
            <p:nvPr/>
          </p:nvCxnSpPr>
          <p:spPr>
            <a:xfrm flipV="1">
              <a:off x="1153111" y="290986"/>
              <a:ext cx="0" cy="225334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5" name="TextBox 204"/>
            <p:cNvSpPr txBox="1"/>
            <p:nvPr/>
          </p:nvSpPr>
          <p:spPr>
            <a:xfrm>
              <a:off x="825107" y="1066766"/>
              <a:ext cx="328004" cy="287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E</a:t>
              </a:r>
              <a:endParaRPr lang="en-US" dirty="0"/>
            </a:p>
          </p:txBody>
        </p:sp>
        <p:cxnSp>
          <p:nvCxnSpPr>
            <p:cNvPr id="206" name="Straight Connector 205"/>
            <p:cNvCxnSpPr/>
            <p:nvPr/>
          </p:nvCxnSpPr>
          <p:spPr>
            <a:xfrm>
              <a:off x="1655998" y="2342367"/>
              <a:ext cx="590407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Straight Connector 206"/>
            <p:cNvCxnSpPr/>
            <p:nvPr/>
          </p:nvCxnSpPr>
          <p:spPr>
            <a:xfrm>
              <a:off x="1655998" y="951005"/>
              <a:ext cx="590407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8" name="TextBox 207"/>
            <p:cNvSpPr txBox="1"/>
            <p:nvPr/>
          </p:nvSpPr>
          <p:spPr>
            <a:xfrm>
              <a:off x="1278794" y="2198567"/>
              <a:ext cx="377205" cy="287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0</a:t>
              </a:r>
              <a:endParaRPr lang="en-US" dirty="0"/>
            </a:p>
          </p:txBody>
        </p:sp>
        <p:sp>
          <p:nvSpPr>
            <p:cNvPr id="209" name="TextBox 208"/>
            <p:cNvSpPr txBox="1"/>
            <p:nvPr/>
          </p:nvSpPr>
          <p:spPr>
            <a:xfrm>
              <a:off x="1278794" y="806224"/>
              <a:ext cx="377205" cy="287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cxnSp>
          <p:nvCxnSpPr>
            <p:cNvPr id="210" name="Straight Connector 209"/>
            <p:cNvCxnSpPr/>
            <p:nvPr/>
          </p:nvCxnSpPr>
          <p:spPr>
            <a:xfrm>
              <a:off x="2350323" y="1289772"/>
              <a:ext cx="590407" cy="0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1" name="TextBox 210"/>
            <p:cNvSpPr txBox="1"/>
            <p:nvPr/>
          </p:nvSpPr>
          <p:spPr>
            <a:xfrm>
              <a:off x="2940730" y="1145972"/>
              <a:ext cx="377205" cy="287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cxnSp>
          <p:nvCxnSpPr>
            <p:cNvPr id="212" name="Straight Connector 211"/>
            <p:cNvCxnSpPr/>
            <p:nvPr/>
          </p:nvCxnSpPr>
          <p:spPr>
            <a:xfrm>
              <a:off x="2342122" y="642262"/>
              <a:ext cx="590407" cy="0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3" name="TextBox 212"/>
            <p:cNvSpPr txBox="1"/>
            <p:nvPr/>
          </p:nvSpPr>
          <p:spPr>
            <a:xfrm>
              <a:off x="2924329" y="467767"/>
              <a:ext cx="377205" cy="287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</a:t>
              </a:r>
              <a:r>
                <a:rPr lang="en-US" baseline="-25000" dirty="0"/>
                <a:t>2</a:t>
              </a:r>
            </a:p>
          </p:txBody>
        </p:sp>
        <p:sp>
          <p:nvSpPr>
            <p:cNvPr id="214" name="Rectangle 213"/>
            <p:cNvSpPr/>
            <p:nvPr/>
          </p:nvSpPr>
          <p:spPr>
            <a:xfrm>
              <a:off x="716250" y="193014"/>
              <a:ext cx="2612571" cy="24275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5" name="Straight Connector 214"/>
            <p:cNvCxnSpPr/>
            <p:nvPr/>
          </p:nvCxnSpPr>
          <p:spPr>
            <a:xfrm>
              <a:off x="1655998" y="406719"/>
              <a:ext cx="590407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6" name="TextBox 215"/>
            <p:cNvSpPr txBox="1"/>
            <p:nvPr/>
          </p:nvSpPr>
          <p:spPr>
            <a:xfrm>
              <a:off x="1278794" y="261938"/>
              <a:ext cx="3772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</a:t>
              </a:r>
              <a:r>
                <a:rPr lang="en-US" baseline="-25000" dirty="0"/>
                <a:t>2</a:t>
              </a:r>
            </a:p>
          </p:txBody>
        </p:sp>
      </p:grpSp>
      <p:sp>
        <p:nvSpPr>
          <p:cNvPr id="92" name="TextBox 91"/>
          <p:cNvSpPr txBox="1"/>
          <p:nvPr/>
        </p:nvSpPr>
        <p:spPr>
          <a:xfrm>
            <a:off x="11144250" y="6445504"/>
            <a:ext cx="1040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Slide </a:t>
            </a:r>
            <a:r>
              <a:rPr lang="en-US" dirty="0" smtClean="0"/>
              <a:t>#7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73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Excited State Quenching</a:t>
            </a:r>
            <a:endParaRPr lang="en-US" dirty="0"/>
          </a:p>
        </p:txBody>
      </p:sp>
      <p:sp>
        <p:nvSpPr>
          <p:cNvPr id="18" name="Freeform 17"/>
          <p:cNvSpPr/>
          <p:nvPr/>
        </p:nvSpPr>
        <p:spPr>
          <a:xfrm>
            <a:off x="2170851" y="2049634"/>
            <a:ext cx="2221092" cy="1292203"/>
          </a:xfrm>
          <a:custGeom>
            <a:avLst/>
            <a:gdLst>
              <a:gd name="connsiteX0" fmla="*/ 0 w 1719943"/>
              <a:gd name="connsiteY0" fmla="*/ 0 h 1101359"/>
              <a:gd name="connsiteX1" fmla="*/ 587828 w 1719943"/>
              <a:gd name="connsiteY1" fmla="*/ 1099457 h 1101359"/>
              <a:gd name="connsiteX2" fmla="*/ 1349828 w 1719943"/>
              <a:gd name="connsiteY2" fmla="*/ 261257 h 1101359"/>
              <a:gd name="connsiteX3" fmla="*/ 1719943 w 1719943"/>
              <a:gd name="connsiteY3" fmla="*/ 108857 h 1101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9943" h="1101359">
                <a:moveTo>
                  <a:pt x="0" y="0"/>
                </a:moveTo>
                <a:cubicBezTo>
                  <a:pt x="181428" y="527957"/>
                  <a:pt x="362857" y="1055914"/>
                  <a:pt x="587828" y="1099457"/>
                </a:cubicBezTo>
                <a:cubicBezTo>
                  <a:pt x="812799" y="1143000"/>
                  <a:pt x="1161142" y="426357"/>
                  <a:pt x="1349828" y="261257"/>
                </a:cubicBezTo>
                <a:cubicBezTo>
                  <a:pt x="1538514" y="96157"/>
                  <a:pt x="1629228" y="102507"/>
                  <a:pt x="1719943" y="108857"/>
                </a:cubicBezTo>
              </a:path>
            </a:pathLst>
          </a:cu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1867502" y="4146004"/>
            <a:ext cx="2221092" cy="1292203"/>
          </a:xfrm>
          <a:custGeom>
            <a:avLst/>
            <a:gdLst>
              <a:gd name="connsiteX0" fmla="*/ 0 w 1719943"/>
              <a:gd name="connsiteY0" fmla="*/ 0 h 1101359"/>
              <a:gd name="connsiteX1" fmla="*/ 587828 w 1719943"/>
              <a:gd name="connsiteY1" fmla="*/ 1099457 h 1101359"/>
              <a:gd name="connsiteX2" fmla="*/ 1349828 w 1719943"/>
              <a:gd name="connsiteY2" fmla="*/ 261257 h 1101359"/>
              <a:gd name="connsiteX3" fmla="*/ 1719943 w 1719943"/>
              <a:gd name="connsiteY3" fmla="*/ 108857 h 1101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9943" h="1101359">
                <a:moveTo>
                  <a:pt x="0" y="0"/>
                </a:moveTo>
                <a:cubicBezTo>
                  <a:pt x="181428" y="527957"/>
                  <a:pt x="362857" y="1055914"/>
                  <a:pt x="587828" y="1099457"/>
                </a:cubicBezTo>
                <a:cubicBezTo>
                  <a:pt x="812799" y="1143000"/>
                  <a:pt x="1161142" y="426357"/>
                  <a:pt x="1349828" y="261257"/>
                </a:cubicBezTo>
                <a:cubicBezTo>
                  <a:pt x="1538514" y="96157"/>
                  <a:pt x="1629228" y="102507"/>
                  <a:pt x="1719943" y="108857"/>
                </a:cubicBezTo>
              </a:path>
            </a:pathLst>
          </a:cu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2816554" y="2542000"/>
            <a:ext cx="2221092" cy="1292203"/>
          </a:xfrm>
          <a:custGeom>
            <a:avLst/>
            <a:gdLst>
              <a:gd name="connsiteX0" fmla="*/ 0 w 1719943"/>
              <a:gd name="connsiteY0" fmla="*/ 0 h 1101359"/>
              <a:gd name="connsiteX1" fmla="*/ 587828 w 1719943"/>
              <a:gd name="connsiteY1" fmla="*/ 1099457 h 1101359"/>
              <a:gd name="connsiteX2" fmla="*/ 1349828 w 1719943"/>
              <a:gd name="connsiteY2" fmla="*/ 261257 h 1101359"/>
              <a:gd name="connsiteX3" fmla="*/ 1719943 w 1719943"/>
              <a:gd name="connsiteY3" fmla="*/ 108857 h 1101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9943" h="1101359">
                <a:moveTo>
                  <a:pt x="0" y="0"/>
                </a:moveTo>
                <a:cubicBezTo>
                  <a:pt x="181428" y="527957"/>
                  <a:pt x="362857" y="1055914"/>
                  <a:pt x="587828" y="1099457"/>
                </a:cubicBezTo>
                <a:cubicBezTo>
                  <a:pt x="812799" y="1143000"/>
                  <a:pt x="1161142" y="426357"/>
                  <a:pt x="1349828" y="261257"/>
                </a:cubicBezTo>
                <a:cubicBezTo>
                  <a:pt x="1538514" y="96157"/>
                  <a:pt x="1629228" y="102507"/>
                  <a:pt x="1719943" y="108857"/>
                </a:cubicBezTo>
              </a:path>
            </a:pathLst>
          </a:cu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431715" y="3808664"/>
            <a:ext cx="984029" cy="43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30000" dirty="0" smtClean="0"/>
              <a:t>1</a:t>
            </a:r>
            <a:r>
              <a:rPr lang="en-US" dirty="0" smtClean="0"/>
              <a:t>GS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228995" y="1940938"/>
            <a:ext cx="1090302" cy="43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30000" dirty="0" smtClean="0"/>
              <a:t>1</a:t>
            </a:r>
            <a:r>
              <a:rPr lang="en-US" dirty="0" smtClean="0"/>
              <a:t>MLCT</a:t>
            </a:r>
            <a:endParaRPr lang="en-US" baseline="30000" dirty="0"/>
          </a:p>
        </p:txBody>
      </p:sp>
      <p:sp>
        <p:nvSpPr>
          <p:cNvPr id="23" name="TextBox 22"/>
          <p:cNvSpPr txBox="1"/>
          <p:nvPr/>
        </p:nvSpPr>
        <p:spPr>
          <a:xfrm>
            <a:off x="5025046" y="2407975"/>
            <a:ext cx="1110545" cy="43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30000" dirty="0" smtClean="0"/>
              <a:t>3</a:t>
            </a:r>
            <a:r>
              <a:rPr lang="en-US" dirty="0" smtClean="0"/>
              <a:t>MLCT</a:t>
            </a:r>
            <a:endParaRPr lang="en-US" baseline="30000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1228995" y="1730820"/>
            <a:ext cx="0" cy="40191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28410" y="3277578"/>
            <a:ext cx="305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cxnSp>
        <p:nvCxnSpPr>
          <p:cNvPr id="26" name="Straight Arrow Connector 25"/>
          <p:cNvCxnSpPr/>
          <p:nvPr/>
        </p:nvCxnSpPr>
        <p:spPr>
          <a:xfrm rot="5400000" flipV="1">
            <a:off x="3440862" y="3538141"/>
            <a:ext cx="0" cy="442373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002161" y="5979904"/>
            <a:ext cx="3064542" cy="43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Nuclear coordinate</a:t>
            </a:r>
            <a:endParaRPr lang="en-US" dirty="0"/>
          </a:p>
        </p:txBody>
      </p:sp>
      <p:sp>
        <p:nvSpPr>
          <p:cNvPr id="28" name="Freeform 27"/>
          <p:cNvSpPr/>
          <p:nvPr/>
        </p:nvSpPr>
        <p:spPr>
          <a:xfrm>
            <a:off x="3122033" y="1813973"/>
            <a:ext cx="2221092" cy="1292203"/>
          </a:xfrm>
          <a:custGeom>
            <a:avLst/>
            <a:gdLst>
              <a:gd name="connsiteX0" fmla="*/ 0 w 1719943"/>
              <a:gd name="connsiteY0" fmla="*/ 0 h 1101359"/>
              <a:gd name="connsiteX1" fmla="*/ 587828 w 1719943"/>
              <a:gd name="connsiteY1" fmla="*/ 1099457 h 1101359"/>
              <a:gd name="connsiteX2" fmla="*/ 1349828 w 1719943"/>
              <a:gd name="connsiteY2" fmla="*/ 261257 h 1101359"/>
              <a:gd name="connsiteX3" fmla="*/ 1719943 w 1719943"/>
              <a:gd name="connsiteY3" fmla="*/ 108857 h 1101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9943" h="1101359">
                <a:moveTo>
                  <a:pt x="0" y="0"/>
                </a:moveTo>
                <a:cubicBezTo>
                  <a:pt x="181428" y="527957"/>
                  <a:pt x="362857" y="1055914"/>
                  <a:pt x="587828" y="1099457"/>
                </a:cubicBezTo>
                <a:cubicBezTo>
                  <a:pt x="812799" y="1143000"/>
                  <a:pt x="1161142" y="426357"/>
                  <a:pt x="1349828" y="261257"/>
                </a:cubicBezTo>
                <a:cubicBezTo>
                  <a:pt x="1538514" y="96157"/>
                  <a:pt x="1629228" y="102507"/>
                  <a:pt x="1719943" y="108857"/>
                </a:cubicBezTo>
              </a:path>
            </a:pathLst>
          </a:cu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5333798" y="1690688"/>
            <a:ext cx="1110545" cy="43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30000" dirty="0" smtClean="0"/>
              <a:t>3</a:t>
            </a:r>
            <a:r>
              <a:rPr lang="en-US" dirty="0" smtClean="0"/>
              <a:t>MC</a:t>
            </a:r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2351957" y="5231942"/>
            <a:ext cx="6387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247055" y="5057771"/>
            <a:ext cx="8662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135356" y="4818284"/>
            <a:ext cx="11412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024332" y="4531181"/>
            <a:ext cx="14917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643701" y="3134747"/>
            <a:ext cx="6387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551851" y="2935192"/>
            <a:ext cx="88803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387448" y="2677126"/>
            <a:ext cx="125926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2275753" y="2374268"/>
            <a:ext cx="15669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320139" y="3646910"/>
            <a:ext cx="572505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173616" y="3446820"/>
            <a:ext cx="8880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071505" y="3189731"/>
            <a:ext cx="117892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631391" y="2935192"/>
            <a:ext cx="572505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3503909" y="2705832"/>
            <a:ext cx="88803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401158" y="2451735"/>
            <a:ext cx="117892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1977714"/>
              </p:ext>
            </p:extLst>
          </p:nvPr>
        </p:nvGraphicFramePr>
        <p:xfrm>
          <a:off x="9378488" y="515883"/>
          <a:ext cx="2118567" cy="21595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CS ChemDraw Drawing" r:id="rId3" imgW="2791719" imgH="2846896" progId="ChemDraw.Document.6.0">
                  <p:embed/>
                </p:oleObj>
              </mc:Choice>
              <mc:Fallback>
                <p:oleObj name="CS ChemDraw Drawing" r:id="rId3" imgW="2791719" imgH="284689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378488" y="515883"/>
                        <a:ext cx="2118567" cy="21595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6967302" y="3341837"/>
            <a:ext cx="4170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</a:t>
            </a:r>
            <a:r>
              <a:rPr lang="en-US" baseline="30000" dirty="0" smtClean="0"/>
              <a:t>3</a:t>
            </a:r>
            <a:r>
              <a:rPr lang="en-US" dirty="0" smtClean="0"/>
              <a:t>MLCT lifetime is ___________.</a:t>
            </a:r>
            <a:endParaRPr lang="en-US" baseline="30000" dirty="0"/>
          </a:p>
        </p:txBody>
      </p:sp>
      <p:sp>
        <p:nvSpPr>
          <p:cNvPr id="47" name="TextBox 46"/>
          <p:cNvSpPr txBox="1"/>
          <p:nvPr/>
        </p:nvSpPr>
        <p:spPr>
          <a:xfrm>
            <a:off x="6967302" y="4261434"/>
            <a:ext cx="48223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</a:t>
            </a:r>
            <a:r>
              <a:rPr lang="en-US" baseline="30000" dirty="0" smtClean="0"/>
              <a:t>3</a:t>
            </a:r>
            <a:r>
              <a:rPr lang="en-US" dirty="0" smtClean="0"/>
              <a:t>MLCT state is deactivated by molecules in solution called ____________________.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1144250" y="6369302"/>
            <a:ext cx="1040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Slide </a:t>
            </a:r>
            <a:r>
              <a:rPr lang="en-US" dirty="0" smtClean="0"/>
              <a:t>#8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35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948</TotalTime>
  <Words>340</Words>
  <Application>Microsoft Office PowerPoint</Application>
  <PresentationFormat>Widescreen</PresentationFormat>
  <Paragraphs>131</Paragraphs>
  <Slides>8</Slides>
  <Notes>0</Notes>
  <HiddenSlides>1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CS ChemDraw Drawing</vt:lpstr>
      <vt:lpstr>Student Handouts</vt:lpstr>
      <vt:lpstr>Molecular Orbital Diagrams</vt:lpstr>
      <vt:lpstr>Metal-to-ligand charge transfer (MLCT)</vt:lpstr>
      <vt:lpstr>PowerPoint Presentation</vt:lpstr>
      <vt:lpstr>[Ru(bpy)3]2+ excited state processes</vt:lpstr>
      <vt:lpstr>Electronic Transitions</vt:lpstr>
      <vt:lpstr>PowerPoint Presentation</vt:lpstr>
      <vt:lpstr>Excited State Quenching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[Ru(bpy)3]2+ Photochemistry</dc:title>
  <dc:creator>Alycia Palmer</dc:creator>
  <cp:lastModifiedBy>Alycia</cp:lastModifiedBy>
  <cp:revision>42</cp:revision>
  <dcterms:created xsi:type="dcterms:W3CDTF">2014-02-26T21:12:41Z</dcterms:created>
  <dcterms:modified xsi:type="dcterms:W3CDTF">2014-04-27T01:02:08Z</dcterms:modified>
</cp:coreProperties>
</file>