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1" r:id="rId3"/>
    <p:sldId id="259" r:id="rId4"/>
    <p:sldId id="263" r:id="rId5"/>
    <p:sldId id="267" r:id="rId6"/>
    <p:sldId id="262" r:id="rId7"/>
    <p:sldId id="260" r:id="rId8"/>
    <p:sldId id="257" r:id="rId9"/>
    <p:sldId id="258" r:id="rId10"/>
    <p:sldId id="268" r:id="rId11"/>
    <p:sldId id="269" r:id="rId12"/>
    <p:sldId id="270" r:id="rId13"/>
    <p:sldId id="265" r:id="rId14"/>
    <p:sldId id="266" r:id="rId15"/>
    <p:sldId id="261" r:id="rId16"/>
  </p:sldIdLst>
  <p:sldSz cx="12192000" cy="6858000"/>
  <p:notesSz cx="7102475" cy="9388475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34" autoAdjust="0"/>
    <p:restoredTop sz="87197" autoAdjust="0"/>
  </p:normalViewPr>
  <p:slideViewPr>
    <p:cSldViewPr snapToGrid="0" showGuides="1">
      <p:cViewPr varScale="1">
        <p:scale>
          <a:sx n="64" d="100"/>
          <a:sy n="64" d="100"/>
        </p:scale>
        <p:origin x="64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2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1E3D5A33-069A-496E-A384-ADA43A209CDF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3"/>
            <a:ext cx="5681980" cy="3696713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4A69E7F5-60C0-45BA-94F4-16BBDCE3C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924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E7F5-60C0-45BA-94F4-16BBDCE3CD9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109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E7F5-60C0-45BA-94F4-16BBDCE3CD9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33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E7F5-60C0-45BA-94F4-16BBDCE3CD9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1687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the problem with the files names on the left?  What is good about the file names on the right?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E7F5-60C0-45BA-94F4-16BBDCE3CD9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3577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E7F5-60C0-45BA-94F4-16BBDCE3CD9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690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Computer hard drives fail, cloud storage can be disrupted, and CDs will go bad over time; each storage type has its own strengths and weakness so using several types of storage spreads your risk around.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E7F5-60C0-45BA-94F4-16BBDCE3CD9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58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E7F5-60C0-45BA-94F4-16BBDCE3CD9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9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E7F5-60C0-45BA-94F4-16BBDCE3CD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63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E7F5-60C0-45BA-94F4-16BBDCE3CD9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219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E7F5-60C0-45BA-94F4-16BBDCE3CD9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55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E7F5-60C0-45BA-94F4-16BBDCE3CD9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137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Electronic</a:t>
            </a:r>
          </a:p>
          <a:p>
            <a:r>
              <a:rPr lang="en-US" dirty="0"/>
              <a:t>Pros: easy to search, stored/archived securely</a:t>
            </a:r>
          </a:p>
          <a:p>
            <a:r>
              <a:rPr lang="en-US" dirty="0"/>
              <a:t>Cons: longevity concerns (technology changes)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E7F5-60C0-45BA-94F4-16BBDCE3CD9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6214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E7F5-60C0-45BA-94F4-16BBDCE3CD9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9911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89"/>
            <a:r>
              <a:rPr lang="en-US" dirty="0"/>
              <a:t>What about the raw data? Why is keeping raw data important?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E7F5-60C0-45BA-94F4-16BBDCE3CD9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3570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Experiment type? Date?</a:t>
            </a:r>
          </a:p>
          <a:p>
            <a:r>
              <a:rPr lang="en-US" dirty="0"/>
              <a:t>Organization helps you find and sort through your data and makes it easier to use your data in the future. </a:t>
            </a:r>
          </a:p>
          <a:p>
            <a:r>
              <a:rPr lang="en-US" dirty="0"/>
              <a:t>have a system and use it consistently. his will help you track down files when you need them and not waste time combing through useless 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69E7F5-60C0-45BA-94F4-16BBDCE3CD9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219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FD77-3544-4A01-9A19-9F71682A5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FEAA5-3099-40C2-B842-F4BC2A4D74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CCB82-C3F0-4479-A256-7E6C159782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4B4C95-BEEE-4ACD-8254-1193030A9CC6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14774A-46BA-43C3-91A2-449B881D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D0E0D-79AE-491E-8B6C-AFA93C7ED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91509D-6CA7-4FB9-96E6-3BD4A493B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529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C6BA0-83FD-42C9-903D-6E7DB2F68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89BDEA-55FF-404F-8302-D401930CA3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B5662-D47F-4E14-BCC0-CE1A789B36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4B4C95-BEEE-4ACD-8254-1193030A9CC6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183FF-277D-46A4-BEAE-3B417C57D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31826-9FCD-41D1-BCE4-D1A296009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91509D-6CA7-4FB9-96E6-3BD4A493B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47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1D2DD6-EC00-4D7D-8290-4F64F20011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0E26F2-1E80-4580-8441-6830553677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1AE8D-7360-4FC3-9D65-BFABEA66C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4B4C95-BEEE-4ACD-8254-1193030A9CC6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E3B7A2-721F-4639-83D2-30BDA4889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A20D1-9C7E-4BC7-9CCE-9AE6ADB79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91509D-6CA7-4FB9-96E6-3BD4A493B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76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1A8F8-CB3E-432C-BD52-8DDD4C179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8B01A-3681-46D5-B79D-A6C4E63E2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A965A-DE2F-4B88-BE93-F23CB16F35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4B4C95-BEEE-4ACD-8254-1193030A9CC6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D128B-5A07-4ADD-9635-310D58AA3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95AE53-C1CF-49A4-9D55-DFC90343F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91509D-6CA7-4FB9-96E6-3BD4A493B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011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C0142-D25C-46C0-B149-6A976D1C9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4E1310-8543-404D-B86F-F78CD7315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307FAA-469B-468F-9B57-693A85A1D5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4B4C95-BEEE-4ACD-8254-1193030A9CC6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BDFD5-5144-4700-B24B-E802A20D9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FEBEC-B204-4BB2-B49A-E78B442AB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91509D-6CA7-4FB9-96E6-3BD4A493B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96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6BDEC-BBCB-4B3E-833F-99202ABF8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1F453-11BA-41FF-A40B-BBCB82B694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AF1C1A-67E9-4CA6-AFBA-1DAC7EF321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74D3AE-0890-4342-925E-6F0AF2A6B3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4B4C95-BEEE-4ACD-8254-1193030A9CC6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121EC5-12C2-4520-A429-014DD730A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443231-9604-41DC-982C-0398D13B6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91509D-6CA7-4FB9-96E6-3BD4A493B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51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2361F-DE6F-4905-B9F1-1986D70FE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769C87-EBBA-457B-AA5D-6F59A4790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7D054E-5ED3-45F7-8C70-1419850D2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7C06D2-651E-4877-BADB-A0C7C0C0A0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ACC8AC-C6BC-4248-B4B7-CE9FE0A372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CE1C7A-3C71-43AC-9C15-562D404467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4B4C95-BEEE-4ACD-8254-1193030A9CC6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2F8051-53AA-4CFC-8879-38FF354A9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7212FD-22A2-4F2B-875E-E7F3DC1DE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91509D-6CA7-4FB9-96E6-3BD4A493B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23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772C7-9B38-4569-BFD1-2C2276BE4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53BC0D-5541-4EFC-81DF-B7F1080095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4B4C95-BEEE-4ACD-8254-1193030A9CC6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0D2312-DDC5-4755-8D48-626B5C9DB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AAC3F4-D910-4663-997E-25BB08917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91509D-6CA7-4FB9-96E6-3BD4A493B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207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1AA9CF-5E85-484B-B15D-777E117260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4B4C95-BEEE-4ACD-8254-1193030A9CC6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A7590C-2D30-4280-B825-11BE3E513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418D06-8269-42CF-A3CE-6A3B14D8C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91509D-6CA7-4FB9-96E6-3BD4A493B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316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AD239-CA6F-4CD1-9635-9051ED51D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6D602-CB4E-4998-96E3-30B0019FB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F6155C-A79F-4AEA-9CF4-2A324725D6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EFC645-540D-4020-A87B-B4300B5613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4B4C95-BEEE-4ACD-8254-1193030A9CC6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8E645-8DF0-4ABB-900C-88683F21C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14AAB6-4C57-4BF8-88B6-2C52FE499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91509D-6CA7-4FB9-96E6-3BD4A493B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191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C436F-1662-4668-AABB-341E3CF30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1D8EE9-DC37-40B0-A24D-DD45937C03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A71657-CCBC-4406-B6F8-835328E106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D152F4-FE76-4003-8A20-ABDFFFB291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4B4C95-BEEE-4ACD-8254-1193030A9CC6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ED0292-AD92-4690-BB3E-06883E8A4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700F22-D32C-4283-9D8B-9964F1CC1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91509D-6CA7-4FB9-96E6-3BD4A493B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87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creativecommons.org/about/license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E25D55-ABF1-4A74-A231-7493A9B6A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53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BFB623-0B01-4DE1-9593-C702FCA46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39403"/>
            <a:ext cx="10515600" cy="5153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11E4CC-B2BC-4105-95B0-B02751063157}"/>
              </a:ext>
            </a:extLst>
          </p:cNvPr>
          <p:cNvSpPr txBox="1"/>
          <p:nvPr userDrawn="1"/>
        </p:nvSpPr>
        <p:spPr>
          <a:xfrm>
            <a:off x="180304" y="6442502"/>
            <a:ext cx="11831392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omic Sans MS" panose="030F0702030302020204" pitchFamily="66" charset="0"/>
              </a:rPr>
              <a:t>Created by Amanda J. Reig, Ursinus College (areig@ursinus.edu) and posted on </a:t>
            </a:r>
            <a:r>
              <a:rPr lang="en-US" sz="105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omic Sans MS" panose="030F0702030302020204" pitchFamily="66" charset="0"/>
              </a:rPr>
              <a:t>VIPEr</a:t>
            </a:r>
            <a:r>
              <a:rPr lang="en-US" sz="10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omic Sans MS" panose="030F0702030302020204" pitchFamily="66" charset="0"/>
              </a:rPr>
              <a:t> (www.ionicviper.org) </a:t>
            </a:r>
            <a:r>
              <a:rPr lang="en-US" sz="10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on August 12, 2021.</a:t>
            </a:r>
            <a:r>
              <a:rPr lang="en-US" sz="10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omic Sans MS" panose="030F0702030302020204" pitchFamily="66" charset="0"/>
              </a:rPr>
              <a:t> Copyright Amanda Reig 2021. This work is licensed under the Creative Commons Attribution Non-commercial Share Alike License. To view a copy of this license visit </a:t>
            </a:r>
            <a:r>
              <a:rPr lang="en-US" sz="105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omic Sans MS" panose="030F0702030302020204" pitchFamily="66" charset="0"/>
                <a:hlinkClick r:id="rId13"/>
              </a:rPr>
              <a:t>http://creativecommons.org/about/license/</a:t>
            </a:r>
            <a:r>
              <a:rPr lang="en-US" sz="10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omic Sans MS" panose="030F0702030302020204" pitchFamily="66" charset="0"/>
              </a:rPr>
              <a:t>.</a:t>
            </a:r>
            <a:endParaRPr lang="en-US" sz="4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148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beth@myemail.co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ure.com/articles/d41586-018-03071-1" TargetMode="External"/><Relationship Id="rId7" Type="http://schemas.openxmlformats.org/officeDocument/2006/relationships/hyperlink" Target="https://guides.lib.purdue.edu/undergraddata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hem.libretexts.org/Courses/University_of_Arkansas_Little_Rock/ChemInformatics_(2015)%3A_Chem_4399%2F%2F5399/Text/3_Data_Management_Best_Practices" TargetMode="External"/><Relationship Id="rId5" Type="http://schemas.openxmlformats.org/officeDocument/2006/relationships/hyperlink" Target="https://www.hhmi.org/sites/default/files/Educational%20Materials/Lab%20Management/Making%20the%20Right%20Moves/moves2_ch8.pdf" TargetMode="External"/><Relationship Id="rId4" Type="http://schemas.openxmlformats.org/officeDocument/2006/relationships/hyperlink" Target="https://ori.hhs.gov/education/products/wsu/data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73D34-E600-4248-B02F-AFE3F0E9C3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Record Keeping &amp; Data Management in the Lab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888A36-1914-4EEE-98C2-581A6A7643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220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F51CD-094A-499E-94C4-733FC43FA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README.txt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6AB5C-B531-4FB2-87A9-7F3722C0D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Project: Beth’s important chemistry project</a:t>
            </a:r>
            <a:br>
              <a:rPr lang="en-US" dirty="0"/>
            </a:br>
            <a:r>
              <a:rPr lang="en-US" dirty="0"/>
              <a:t>Date: June 2013-April 2014</a:t>
            </a:r>
            <a:br>
              <a:rPr lang="en-US" dirty="0"/>
            </a:br>
            <a:r>
              <a:rPr lang="en-US" dirty="0"/>
              <a:t>Description: Description of my awesome project here</a:t>
            </a:r>
            <a:br>
              <a:rPr lang="en-US" dirty="0"/>
            </a:br>
            <a:r>
              <a:rPr lang="en-US" dirty="0"/>
              <a:t>Funder: Department of Energy, grant no: XXXXXX</a:t>
            </a:r>
            <a:br>
              <a:rPr lang="en-US" dirty="0"/>
            </a:br>
            <a:r>
              <a:rPr lang="en-US" dirty="0"/>
              <a:t>Contact: Beth Smith, </a:t>
            </a:r>
            <a:r>
              <a:rPr lang="en-US" dirty="0">
                <a:hlinkClick r:id="rId3"/>
              </a:rPr>
              <a:t>beth@myemail.com</a:t>
            </a:r>
            <a:endParaRPr lang="en-US" dirty="0"/>
          </a:p>
          <a:p>
            <a:endParaRPr lang="en-US" u="sng" dirty="0"/>
          </a:p>
          <a:p>
            <a:r>
              <a:rPr lang="en-US" u="sng" dirty="0"/>
              <a:t>ORGANIZATION</a:t>
            </a:r>
            <a:endParaRPr lang="en-US" dirty="0"/>
          </a:p>
          <a:p>
            <a:pPr lvl="1"/>
            <a:r>
              <a:rPr lang="en-US" dirty="0"/>
              <a:t>All files live in the ‘</a:t>
            </a:r>
            <a:r>
              <a:rPr lang="en-US" dirty="0" err="1"/>
              <a:t>ImportantProject</a:t>
            </a:r>
            <a:r>
              <a:rPr lang="en-US" dirty="0"/>
              <a:t>’ folder, with content organized into subfolders as follows:</a:t>
            </a:r>
          </a:p>
          <a:p>
            <a:pPr lvl="1"/>
            <a:r>
              <a:rPr lang="en-US" dirty="0"/>
              <a:t>‘</a:t>
            </a:r>
            <a:r>
              <a:rPr lang="en-US" dirty="0" err="1"/>
              <a:t>RawData</a:t>
            </a:r>
            <a:r>
              <a:rPr lang="en-US" dirty="0"/>
              <a:t>’: All raw data goes into this folder, with subfolders organized by date</a:t>
            </a:r>
          </a:p>
          <a:p>
            <a:pPr lvl="1"/>
            <a:r>
              <a:rPr lang="en-US" dirty="0"/>
              <a:t>‘</a:t>
            </a:r>
            <a:r>
              <a:rPr lang="en-US" dirty="0" err="1"/>
              <a:t>AnalyzedData</a:t>
            </a:r>
            <a:r>
              <a:rPr lang="en-US" dirty="0"/>
              <a:t>’: Data analysis files</a:t>
            </a:r>
          </a:p>
          <a:p>
            <a:pPr lvl="1"/>
            <a:r>
              <a:rPr lang="en-US" dirty="0"/>
              <a:t>‘</a:t>
            </a:r>
            <a:r>
              <a:rPr lang="en-US" dirty="0" err="1"/>
              <a:t>PaperDrafts</a:t>
            </a:r>
            <a:r>
              <a:rPr lang="en-US" dirty="0"/>
              <a:t>’: Draft of paper, including text, figures, outlines, reference library, etc.</a:t>
            </a:r>
          </a:p>
          <a:p>
            <a:pPr lvl="1"/>
            <a:r>
              <a:rPr lang="en-US" dirty="0"/>
              <a:t>‘Documentation’: Scanned copies of my written research notes and other research notes</a:t>
            </a:r>
          </a:p>
          <a:p>
            <a:pPr lvl="1"/>
            <a:r>
              <a:rPr lang="en-US" dirty="0"/>
              <a:t>‘Miscellaneous’: Other information that relates to this project</a:t>
            </a:r>
          </a:p>
          <a:p>
            <a:r>
              <a:rPr lang="en-US" u="sng" dirty="0"/>
              <a:t>NAMING</a:t>
            </a:r>
            <a:endParaRPr lang="en-US" dirty="0"/>
          </a:p>
          <a:p>
            <a:pPr lvl="1"/>
            <a:r>
              <a:rPr lang="en-US" dirty="0"/>
              <a:t>Raw data files will be named as follows:</a:t>
            </a:r>
          </a:p>
          <a:p>
            <a:pPr lvl="1"/>
            <a:r>
              <a:rPr lang="en-US" dirty="0"/>
              <a:t>“</a:t>
            </a:r>
            <a:r>
              <a:rPr lang="en-US" dirty="0" err="1"/>
              <a:t>YYYYMMDD_experiment_sample_ExpNum</a:t>
            </a:r>
            <a:r>
              <a:rPr lang="en-US" dirty="0"/>
              <a:t>” (ex: “20140224_UVVis_KMnO4_2.csv”)</a:t>
            </a:r>
          </a:p>
          <a:p>
            <a:r>
              <a:rPr lang="en-US" u="sng" dirty="0"/>
              <a:t>STORAGE</a:t>
            </a:r>
            <a:endParaRPr lang="en-US" dirty="0"/>
          </a:p>
          <a:p>
            <a:pPr lvl="1"/>
            <a:r>
              <a:rPr lang="en-US" dirty="0"/>
              <a:t>All files will be stored on my computer and backed up daily to the shared department server. I will also keep a backup copy in the cloud.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145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8D344-F5A5-47E5-B104-1589B41F4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README.txt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2BFD5-2359-46F2-BFF6-6AE15A212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Description of files in the “Analysis/</a:t>
            </a:r>
            <a:r>
              <a:rPr lang="en-US" dirty="0" err="1"/>
              <a:t>ReactionTime</a:t>
            </a:r>
            <a:r>
              <a:rPr lang="en-US" dirty="0"/>
              <a:t>/KMnO4” folder</a:t>
            </a:r>
          </a:p>
          <a:p>
            <a:pPr lvl="1"/>
            <a:r>
              <a:rPr lang="en-US" dirty="0"/>
              <a:t>KMnO4rxn_v01: Organizing raw data into one spreadsheet</a:t>
            </a:r>
          </a:p>
          <a:p>
            <a:pPr lvl="1"/>
            <a:r>
              <a:rPr lang="en-US" dirty="0"/>
              <a:t>KMnO4rxn_v02: Trying out first-order reaction rate</a:t>
            </a:r>
          </a:p>
          <a:p>
            <a:pPr lvl="1"/>
            <a:r>
              <a:rPr lang="en-US" dirty="0"/>
              <a:t>KMnO4rxn_v03: Trying out second-order reaction rate</a:t>
            </a:r>
          </a:p>
          <a:p>
            <a:pPr lvl="1"/>
            <a:r>
              <a:rPr lang="en-US" dirty="0"/>
              <a:t>KMnO4rxn_v04: Revert back to v02/first-order fitting and refining analysis</a:t>
            </a:r>
          </a:p>
          <a:p>
            <a:pPr lvl="1"/>
            <a:r>
              <a:rPr lang="en-US" dirty="0"/>
              <a:t>KMnO4rxn_FINAL: Final fit and numbers for reaction rate</a:t>
            </a:r>
          </a:p>
          <a:p>
            <a:r>
              <a:rPr lang="en-US" dirty="0"/>
              <a:t>The graphs corresponding to each file version are in the ‘Graphs’ subfolder, with correspondence explained by the README.txt contained therein.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007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5E1BC-1D89-49A6-BBC5-7E9301D41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Naming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9B950C-AFDB-476E-873D-8F998C5FF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6048" y="1969102"/>
            <a:ext cx="3513083" cy="2919796"/>
          </a:xfrm>
        </p:spPr>
        <p:txBody>
          <a:bodyPr>
            <a:normAutofit/>
          </a:bodyPr>
          <a:lstStyle/>
          <a:p>
            <a:r>
              <a:rPr lang="en-US" sz="2400" dirty="0"/>
              <a:t>Test_data_2013</a:t>
            </a:r>
          </a:p>
          <a:p>
            <a:r>
              <a:rPr lang="en-US" sz="2400" dirty="0" err="1"/>
              <a:t>Project_Data</a:t>
            </a:r>
            <a:endParaRPr lang="en-US" sz="2400" dirty="0"/>
          </a:p>
          <a:p>
            <a:r>
              <a:rPr lang="en-US" sz="2400" dirty="0"/>
              <a:t>Design for project.doc</a:t>
            </a:r>
          </a:p>
          <a:p>
            <a:r>
              <a:rPr lang="en-US" sz="2400" dirty="0" err="1"/>
              <a:t>Lab_work_Eric</a:t>
            </a:r>
            <a:endParaRPr lang="en-US" sz="2400" dirty="0"/>
          </a:p>
          <a:p>
            <a:r>
              <a:rPr lang="en-US" sz="2400" dirty="0" err="1"/>
              <a:t>Second_test</a:t>
            </a:r>
            <a:endParaRPr lang="en-US" sz="2400" dirty="0"/>
          </a:p>
          <a:p>
            <a:r>
              <a:rPr lang="en-US" sz="2400" dirty="0"/>
              <a:t>Meeting Notes Oct 23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74828B1-0741-4245-80C4-8E9A9B515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44007" y="1967514"/>
            <a:ext cx="8071945" cy="3197280"/>
          </a:xfrm>
        </p:spPr>
        <p:txBody>
          <a:bodyPr>
            <a:normAutofit/>
          </a:bodyPr>
          <a:lstStyle/>
          <a:p>
            <a:r>
              <a:rPr lang="en-US" sz="2400" dirty="0"/>
              <a:t>20130503_DOEProject_DesignDocument_Smith_v2-01.docx</a:t>
            </a:r>
          </a:p>
          <a:p>
            <a:r>
              <a:rPr lang="en-US" sz="2400" dirty="0"/>
              <a:t>20130709_DOEProject_MasterData_Jones_v1-00.xlsx</a:t>
            </a:r>
          </a:p>
          <a:p>
            <a:r>
              <a:rPr lang="en-US" sz="2400" dirty="0"/>
              <a:t>20130825_DOEProject_Ex1Test1_Data_Gonzalez_v3-03.xlsx</a:t>
            </a:r>
          </a:p>
          <a:p>
            <a:r>
              <a:rPr lang="en-US" sz="2400" dirty="0"/>
              <a:t>20130825_DOEProject_Ex1Test1_Docu_Gonzalez_v3-03.xlsx</a:t>
            </a:r>
          </a:p>
          <a:p>
            <a:r>
              <a:rPr lang="en-US" sz="2400" dirty="0"/>
              <a:t>20131002_DOEProject_Ex1Test2_Data_Gonzalez_v1-01.xlsx</a:t>
            </a:r>
          </a:p>
          <a:p>
            <a:r>
              <a:rPr lang="en-US" sz="2400" dirty="0"/>
              <a:t>20141023_DOEProject_ProjectMtgNotes_Kramer_v1-00.docx</a:t>
            </a:r>
          </a:p>
        </p:txBody>
      </p:sp>
    </p:spTree>
    <p:extLst>
      <p:ext uri="{BB962C8B-B14F-4D97-AF65-F5344CB8AC3E}">
        <p14:creationId xmlns:p14="http://schemas.microsoft.com/office/powerpoint/2010/main" val="3362561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5F9CF-C258-4BB6-A911-35BF86DDE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Naming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ED84F-65AE-4169-92C9-D1587EFF5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Makes it much easier to organize and find</a:t>
            </a:r>
          </a:p>
          <a:p>
            <a:r>
              <a:rPr lang="en-US" dirty="0"/>
              <a:t>Helps others understand your data</a:t>
            </a:r>
          </a:p>
          <a:p>
            <a:r>
              <a:rPr lang="en-US" dirty="0"/>
              <a:t>Should be documented in lab notebook</a:t>
            </a:r>
          </a:p>
          <a:p>
            <a:r>
              <a:rPr lang="en-US" dirty="0"/>
              <a:t>Things to include: Date, type, sample information, lab notebook page</a:t>
            </a:r>
          </a:p>
          <a:p>
            <a:pPr lvl="1"/>
            <a:r>
              <a:rPr lang="en-US" dirty="0"/>
              <a:t>Use a consistent pattern</a:t>
            </a:r>
          </a:p>
          <a:p>
            <a:pPr lvl="1"/>
            <a:r>
              <a:rPr lang="en-US" dirty="0"/>
              <a:t>Avoid spaces (use underscore)</a:t>
            </a:r>
          </a:p>
          <a:p>
            <a:pPr lvl="1"/>
            <a:r>
              <a:rPr lang="en-US" dirty="0"/>
              <a:t>Avoid special characters</a:t>
            </a:r>
          </a:p>
          <a:p>
            <a:pPr lvl="1"/>
            <a:r>
              <a:rPr lang="en-US" dirty="0"/>
              <a:t>Always use “YYYYMMDD” or “YYYY-MM-DD”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956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C9EF9-9196-458B-971B-5670AB1E9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/>
              <a:t>BackUp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50FA7-EA14-485C-B21F-F81C6307B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Why?</a:t>
            </a:r>
          </a:p>
          <a:p>
            <a:r>
              <a:rPr lang="en-US" dirty="0"/>
              <a:t>Lots of copies keep stuff safe (LOCKSS)</a:t>
            </a:r>
          </a:p>
          <a:p>
            <a:r>
              <a:rPr lang="en-US" dirty="0"/>
              <a:t>3-2-1 Rule: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3 copies of your data in 2 locations on more than 1 type of storage media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Ex: a copy on my computer (onsite), a copy backed up weekly to the office shared drive (onsite), a copy backed up automatically to the cloud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AKA: Original, Near, and Far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98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86DCE-465E-4F4C-B42C-F65DFF093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38846-5BB0-476B-A58F-A02CD8D81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https://www.nature.com/articles/d41586-018-03071-1</a:t>
            </a:r>
            <a:endParaRPr lang="en-US" dirty="0"/>
          </a:p>
          <a:p>
            <a:r>
              <a:rPr lang="en-US" dirty="0">
                <a:hlinkClick r:id="rId4"/>
              </a:rPr>
              <a:t>https://ori.hhs.gov/education/products/wsu/data.html</a:t>
            </a:r>
            <a:endParaRPr lang="en-US" dirty="0"/>
          </a:p>
          <a:p>
            <a:r>
              <a:rPr lang="en-US" dirty="0">
                <a:hlinkClick r:id="rId5"/>
              </a:rPr>
              <a:t>https://www.hhmi.org/sites/default/files/Educational%20Materials/Lab%20Management/Making%20the%20Right%20Moves/moves2_ch8.pdf</a:t>
            </a:r>
            <a:endParaRPr lang="en-US" dirty="0"/>
          </a:p>
          <a:p>
            <a:r>
              <a:rPr lang="en-US" dirty="0">
                <a:hlinkClick r:id="rId6"/>
              </a:rPr>
              <a:t>https://chem.libretexts.org/Courses/University_of_Arkansas_Little_Rock/ChemInformatics_(2015)%3A_Chem_4399%2F%2F5399/Text/3_Data_Management_Best_Practices</a:t>
            </a:r>
            <a:endParaRPr lang="en-US" dirty="0"/>
          </a:p>
          <a:p>
            <a:r>
              <a:rPr lang="en-US" dirty="0">
                <a:hlinkClick r:id="rId7"/>
              </a:rPr>
              <a:t>https://guides.lib.purdue.edu/undergraddata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190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2400D-A303-4857-BEF9-75EAB0C5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6F009-4DD6-411F-B766-56F1F4DAE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research project you are working on now results in a publication in a reputable chemistry journal.</a:t>
            </a:r>
          </a:p>
          <a:p>
            <a:r>
              <a:rPr lang="en-US" dirty="0"/>
              <a:t>Three years later, someone accuses you of falsifying your work.</a:t>
            </a:r>
          </a:p>
          <a:p>
            <a:endParaRPr lang="en-US" dirty="0"/>
          </a:p>
          <a:p>
            <a:r>
              <a:rPr lang="en-US" dirty="0"/>
              <a:t>Would you be able to prove you did the work as you describe?</a:t>
            </a:r>
          </a:p>
          <a:p>
            <a:r>
              <a:rPr lang="en-US" dirty="0"/>
              <a:t>What would you need to prove you hadn’t falsified the data?</a:t>
            </a:r>
          </a:p>
          <a:p>
            <a:r>
              <a:rPr lang="en-US" dirty="0"/>
              <a:t>What should be done throughout your project to prove you did the work as described?</a:t>
            </a:r>
          </a:p>
        </p:txBody>
      </p:sp>
    </p:spTree>
    <p:extLst>
      <p:ext uri="{BB962C8B-B14F-4D97-AF65-F5344CB8AC3E}">
        <p14:creationId xmlns:p14="http://schemas.microsoft.com/office/powerpoint/2010/main" val="1297332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1AB26-82F3-4925-AEE5-9C2CE1E8B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Notebooks -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19C13-004C-479F-B44E-9E874A0FF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establish good work practices</a:t>
            </a:r>
          </a:p>
          <a:p>
            <a:r>
              <a:rPr lang="en-US" dirty="0"/>
              <a:t>To teach the people in your lab</a:t>
            </a:r>
          </a:p>
          <a:p>
            <a:r>
              <a:rPr lang="en-US" dirty="0"/>
              <a:t>To meet contractual requirements (obligations to keep detailed records for grants, contracts, patents, etc.)</a:t>
            </a:r>
          </a:p>
          <a:p>
            <a:r>
              <a:rPr lang="en-US" dirty="0"/>
              <a:t>To avoid fraud (careless or intentional)</a:t>
            </a:r>
          </a:p>
          <a:p>
            <a:r>
              <a:rPr lang="en-US" dirty="0"/>
              <a:t>To defend patents</a:t>
            </a:r>
          </a:p>
          <a:p>
            <a:r>
              <a:rPr lang="en-US" dirty="0"/>
              <a:t>To allow work to be reproduced by others</a:t>
            </a:r>
          </a:p>
          <a:p>
            <a:r>
              <a:rPr lang="en-US" dirty="0"/>
              <a:t>To facilitate preparation of formal reports, presentations and papers</a:t>
            </a:r>
          </a:p>
          <a:p>
            <a:r>
              <a:rPr lang="en-US" dirty="0"/>
              <a:t>To validate your research</a:t>
            </a:r>
          </a:p>
          <a:p>
            <a:r>
              <a:rPr lang="en-US" dirty="0"/>
              <a:t>To serve as a source for assigning credit to lab members</a:t>
            </a:r>
          </a:p>
        </p:txBody>
      </p:sp>
    </p:spTree>
    <p:extLst>
      <p:ext uri="{BB962C8B-B14F-4D97-AF65-F5344CB8AC3E}">
        <p14:creationId xmlns:p14="http://schemas.microsoft.com/office/powerpoint/2010/main" val="29882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C8127-7736-450C-B918-BA21C226B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Notebooks – What Information?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362DF-9B9B-4582-8ADA-84DD350BD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500" dirty="0"/>
              <a:t>Someone from outside your lab should be able to read what was done without your verbal interpretation. (And YOU need to remember what you did six months ago!)</a:t>
            </a:r>
          </a:p>
          <a:p>
            <a:endParaRPr lang="en-US" dirty="0"/>
          </a:p>
          <a:p>
            <a:r>
              <a:rPr lang="en-US" dirty="0"/>
              <a:t>Rationale for the research you are conducting </a:t>
            </a:r>
          </a:p>
          <a:p>
            <a:r>
              <a:rPr lang="en-US" dirty="0"/>
              <a:t>Rationale for the specific experiments that you are conducting and your hypotheses</a:t>
            </a:r>
          </a:p>
          <a:p>
            <a:r>
              <a:rPr lang="en-US" dirty="0"/>
              <a:t>Descriptions of your experiments, methodologies and analysis, including source and location of materials</a:t>
            </a:r>
          </a:p>
          <a:p>
            <a:r>
              <a:rPr lang="en-US" dirty="0"/>
              <a:t>All results, both positive and negative</a:t>
            </a:r>
          </a:p>
          <a:p>
            <a:r>
              <a:rPr lang="en-US" dirty="0"/>
              <a:t>Descriptions of the content of your data files, including: the units of measurement used, how missing values are accounted for, any conditions that might affect the quality of the data</a:t>
            </a:r>
          </a:p>
          <a:p>
            <a:r>
              <a:rPr lang="en-US" dirty="0"/>
              <a:t>Time and timing of the data collection</a:t>
            </a:r>
          </a:p>
          <a:p>
            <a:r>
              <a:rPr lang="en-US" dirty="0"/>
              <a:t>Information about the precision, accuracy or any uncertainties in your data, including any outliers</a:t>
            </a:r>
          </a:p>
          <a:p>
            <a:r>
              <a:rPr lang="en-US" dirty="0"/>
              <a:t>A description of the instruments that you are working with including the settings, calibrations and software that you are using</a:t>
            </a:r>
          </a:p>
          <a:p>
            <a:r>
              <a:rPr lang="en-US" dirty="0"/>
              <a:t>Where your data are stored and backed up</a:t>
            </a:r>
          </a:p>
          <a:p>
            <a:r>
              <a:rPr lang="en-US" dirty="0"/>
              <a:t>Definitions of the terms that you are using (a glossary)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62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4A784-933D-44D0-851D-55173B4B0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Notebooks – What Information?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A8A60-7931-4C58-BF7A-66236F845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Biggest problem is not recording enough information. </a:t>
            </a:r>
          </a:p>
          <a:p>
            <a:r>
              <a:rPr lang="en-US" dirty="0"/>
              <a:t>Should include research ideas, data, when and where you spoke about your research, references to the literature, etc. </a:t>
            </a:r>
          </a:p>
          <a:p>
            <a:r>
              <a:rPr lang="en-US" dirty="0"/>
              <a:t>The more you record in your notebook, the easier it is to follow your train of thought.</a:t>
            </a:r>
          </a:p>
          <a:p>
            <a:r>
              <a:rPr lang="en-US" dirty="0"/>
              <a:t>Use data templates: a list of all the information that you have to record each time you acquire a particular dataset.</a:t>
            </a:r>
          </a:p>
          <a:p>
            <a:r>
              <a:rPr lang="en-US" dirty="0"/>
              <a:t>Ex: Spectroscopy Data: Date, Experiment, Scan number, Laser beam powers, Laser beam wavelengths, Sample concentration, Calibration factors, like timing and beam size</a:t>
            </a:r>
          </a:p>
          <a:p>
            <a:pPr lvl="1"/>
            <a:r>
              <a:rPr lang="en-US" dirty="0"/>
              <a:t>Sometimes this is stored in file metadata by instruments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716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1AB26-82F3-4925-AEE5-9C2CE1E8B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Notebooks – Electronic vs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19C13-004C-479F-B44E-9E874A0FF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method do you currently use? What works well? What does not?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46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CCDF6-7681-4CCF-8238-029FAE635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Management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4EB63-C223-4C4A-BABA-4B750DCD6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Required by federal granting agencies (NSF, NIH)</a:t>
            </a:r>
          </a:p>
          <a:p>
            <a:r>
              <a:rPr lang="en-US" dirty="0"/>
              <a:t>Explains</a:t>
            </a:r>
          </a:p>
          <a:p>
            <a:pPr lvl="1"/>
            <a:r>
              <a:rPr lang="en-US" dirty="0"/>
              <a:t>What data will be collected (and appropriate file formats)</a:t>
            </a:r>
          </a:p>
          <a:p>
            <a:pPr lvl="1"/>
            <a:r>
              <a:rPr lang="en-US" dirty="0"/>
              <a:t>How data will be documented (metadata to explain data)</a:t>
            </a:r>
          </a:p>
          <a:p>
            <a:pPr lvl="1"/>
            <a:r>
              <a:rPr lang="en-US" dirty="0"/>
              <a:t>Where data will be stored, secured (backed-up), and archived</a:t>
            </a:r>
          </a:p>
          <a:p>
            <a:pPr lvl="1"/>
            <a:r>
              <a:rPr lang="en-US" dirty="0"/>
              <a:t>What data will be made available to others and how it can be accessed</a:t>
            </a:r>
          </a:p>
          <a:p>
            <a:pPr lvl="1"/>
            <a:r>
              <a:rPr lang="en-US" dirty="0"/>
              <a:t>Who is responsible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26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DA828-0C48-42E0-9DB0-520CAFC62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lab “data”?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74066-8270-4F15-9C75-6A9B9842A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kind of data do you collect? </a:t>
            </a:r>
          </a:p>
          <a:p>
            <a:r>
              <a:rPr lang="en-US" dirty="0"/>
              <a:t>How do you store it? </a:t>
            </a:r>
          </a:p>
          <a:p>
            <a:r>
              <a:rPr lang="en-US" dirty="0"/>
              <a:t>Do you back it up?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049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16F5E-AC4A-4F0E-ADC2-070DDCC30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Organization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20958-84AB-4F86-B99A-1F610C234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is organization important?</a:t>
            </a:r>
          </a:p>
          <a:p>
            <a:r>
              <a:rPr lang="en-US" dirty="0"/>
              <a:t>How do you organize your files?</a:t>
            </a:r>
          </a:p>
          <a:p>
            <a:endParaRPr lang="en-US" dirty="0"/>
          </a:p>
          <a:p>
            <a:r>
              <a:rPr lang="en-US" dirty="0"/>
              <a:t>Use a README.txt file to explain your system</a:t>
            </a:r>
          </a:p>
          <a:p>
            <a:pPr lvl="1"/>
            <a:r>
              <a:rPr lang="en-US" dirty="0"/>
              <a:t>Notes that explain the organization and content of your digital files and folders</a:t>
            </a:r>
          </a:p>
          <a:p>
            <a:pPr lvl="1"/>
            <a:r>
              <a:rPr lang="en-US" dirty="0"/>
              <a:t>Include at the top level of your project folder to explain the purpose of the project, the relevant summary and contact details, and general organization of your files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34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7fb295a9-8966-4c64-bc66-f389d7af8ae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1431</Words>
  <Application>Microsoft Office PowerPoint</Application>
  <PresentationFormat>Widescreen</PresentationFormat>
  <Paragraphs>144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Record Keeping &amp; Data Management in the Lab</vt:lpstr>
      <vt:lpstr>Scenario</vt:lpstr>
      <vt:lpstr>Lab Notebooks - Purpose</vt:lpstr>
      <vt:lpstr>Lab Notebooks – What Information?</vt:lpstr>
      <vt:lpstr>Lab Notebooks – What Information?</vt:lpstr>
      <vt:lpstr>Lab Notebooks – Electronic vs Paper</vt:lpstr>
      <vt:lpstr>Data Management Plans</vt:lpstr>
      <vt:lpstr>What is lab “data”? </vt:lpstr>
      <vt:lpstr>File Organization </vt:lpstr>
      <vt:lpstr>README.txt Example</vt:lpstr>
      <vt:lpstr>README.txt Example</vt:lpstr>
      <vt:lpstr>File Naming</vt:lpstr>
      <vt:lpstr>File Naming Systems</vt:lpstr>
      <vt:lpstr>Data BackUp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Management &amp; Record Keeping in the Lab</dc:title>
  <dc:creator>Reig, Amanda</dc:creator>
  <cp:lastModifiedBy>Reig, Amanda</cp:lastModifiedBy>
  <cp:revision>20</cp:revision>
  <cp:lastPrinted>2020-06-18T15:01:49Z</cp:lastPrinted>
  <dcterms:created xsi:type="dcterms:W3CDTF">2020-06-18T12:49:20Z</dcterms:created>
  <dcterms:modified xsi:type="dcterms:W3CDTF">2021-08-12T15:32:32Z</dcterms:modified>
</cp:coreProperties>
</file>