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73.477777777777774</c:v>
                </c:pt>
                <c:pt idx="1">
                  <c:v>82.8</c:v>
                </c:pt>
                <c:pt idx="2">
                  <c:v>86.666666666666671</c:v>
                </c:pt>
                <c:pt idx="3">
                  <c:v>92.442857142857136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0E-4EE6-8E94-A2A89E9502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Exam 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4.3478260869565215</c:v>
                </c:pt>
                <c:pt idx="2">
                  <c:v>13.043478260869565</c:v>
                </c:pt>
                <c:pt idx="3">
                  <c:v>78.260869565217391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0E-4EE6-8E94-A2A89E95026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Exam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8.695652173913043</c:v>
                </c:pt>
                <c:pt idx="1">
                  <c:v>17.391304347826086</c:v>
                </c:pt>
                <c:pt idx="2">
                  <c:v>52.173913043478258</c:v>
                </c:pt>
                <c:pt idx="3">
                  <c:v>17.391304347826086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0E-4EE6-8E94-A2A89E95026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Exam 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4.3478260869565215</c:v>
                </c:pt>
                <c:pt idx="1">
                  <c:v>69.565217391304344</c:v>
                </c:pt>
                <c:pt idx="2">
                  <c:v>26.086956521739129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0E-4EE6-8E94-A2A89E95026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Exam 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Sheet1!$F$2:$F$5</c:f>
              <c:numCache>
                <c:formatCode>General</c:formatCode>
                <c:ptCount val="4"/>
                <c:pt idx="0">
                  <c:v>86.956521739130437</c:v>
                </c:pt>
                <c:pt idx="1">
                  <c:v>4.3478260869565215</c:v>
                </c:pt>
                <c:pt idx="2">
                  <c:v>8.695652173913043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30E-4EE6-8E94-A2A89E950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1602624"/>
        <c:axId val="1399523680"/>
      </c:lineChart>
      <c:catAx>
        <c:axId val="155160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9523680"/>
        <c:crosses val="autoZero"/>
        <c:auto val="1"/>
        <c:lblAlgn val="ctr"/>
        <c:lblOffset val="100"/>
        <c:noMultiLvlLbl val="0"/>
      </c:catAx>
      <c:valAx>
        <c:axId val="13995236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160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1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8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5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4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4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1E686E9-3D1C-45B2-868D-A1CCB47619D6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813FCFE-01E0-41FE-A823-3ABE7EEA5D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774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A65C9-726A-4E96-9EA5-DBE37792A7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‘traditional’ course in an online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02E0B-9126-4906-979D-80CE3A4FED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VIPEr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en-US" cap="none" dirty="0" err="1"/>
              <a:t>i</a:t>
            </a:r>
            <a:r>
              <a:rPr lang="en-US" dirty="0" err="1"/>
              <a:t>T</a:t>
            </a:r>
            <a:r>
              <a:rPr lang="en-US" cap="none" dirty="0" err="1"/>
              <a:t>h</a:t>
            </a:r>
            <a:r>
              <a:rPr lang="en-US" dirty="0" err="1"/>
              <a:t>E</a:t>
            </a:r>
            <a:r>
              <a:rPr lang="en-US" cap="none" dirty="0" err="1"/>
              <a:t>r</a:t>
            </a:r>
            <a:r>
              <a:rPr lang="en-US" dirty="0"/>
              <a:t> (Supporting learning with interactive teaching: a hosted, engaging roundtable)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9520DE2-4C7E-432C-98FB-99E209A4246D}"/>
              </a:ext>
            </a:extLst>
          </p:cNvPr>
          <p:cNvSpPr txBox="1">
            <a:spLocks/>
          </p:cNvSpPr>
          <p:nvPr/>
        </p:nvSpPr>
        <p:spPr>
          <a:xfrm>
            <a:off x="581191" y="5351741"/>
            <a:ext cx="2466806" cy="9347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Chip nataro</a:t>
            </a:r>
          </a:p>
          <a:p>
            <a:r>
              <a:rPr lang="en-US" dirty="0"/>
              <a:t>Lafayette college</a:t>
            </a:r>
          </a:p>
          <a:p>
            <a:r>
              <a:rPr lang="en-US" dirty="0"/>
              <a:t>July 16, 2020</a:t>
            </a:r>
          </a:p>
        </p:txBody>
      </p:sp>
    </p:spTree>
    <p:extLst>
      <p:ext uri="{BB962C8B-B14F-4D97-AF65-F5344CB8AC3E}">
        <p14:creationId xmlns:p14="http://schemas.microsoft.com/office/powerpoint/2010/main" val="126777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A3ED3-717C-4B2C-8B70-ED6EC0D9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(spring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BA99-CB76-48E6-875E-31D49206D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9276"/>
            <a:ext cx="5124283" cy="4943474"/>
          </a:xfrm>
        </p:spPr>
        <p:txBody>
          <a:bodyPr>
            <a:normAutofit/>
          </a:bodyPr>
          <a:lstStyle/>
          <a:p>
            <a:r>
              <a:rPr lang="en-US" dirty="0"/>
              <a:t>Teaching Inorganic Chemistry I (CHEM 212/213)</a:t>
            </a:r>
          </a:p>
          <a:p>
            <a:pPr lvl="1"/>
            <a:r>
              <a:rPr lang="en-US" dirty="0"/>
              <a:t>23 students with pre-existing clusters</a:t>
            </a:r>
          </a:p>
          <a:p>
            <a:pPr lvl="2"/>
            <a:r>
              <a:rPr lang="en-US" dirty="0"/>
              <a:t>By year</a:t>
            </a:r>
          </a:p>
          <a:p>
            <a:pPr lvl="3"/>
            <a:r>
              <a:rPr lang="en-US" dirty="0"/>
              <a:t>First-year: 5</a:t>
            </a:r>
          </a:p>
          <a:p>
            <a:pPr lvl="3"/>
            <a:r>
              <a:rPr lang="en-US" dirty="0"/>
              <a:t>Sophomore: 13</a:t>
            </a:r>
          </a:p>
          <a:p>
            <a:pPr lvl="3"/>
            <a:r>
              <a:rPr lang="en-US" dirty="0"/>
              <a:t>Juniors: 3</a:t>
            </a:r>
          </a:p>
          <a:p>
            <a:pPr lvl="3"/>
            <a:r>
              <a:rPr lang="en-US" dirty="0"/>
              <a:t>Seniors: 2</a:t>
            </a:r>
          </a:p>
          <a:p>
            <a:pPr lvl="2"/>
            <a:r>
              <a:rPr lang="en-US" dirty="0"/>
              <a:t>By major</a:t>
            </a:r>
          </a:p>
          <a:p>
            <a:pPr lvl="3"/>
            <a:r>
              <a:rPr lang="en-US" dirty="0"/>
              <a:t>Chemistry: 7</a:t>
            </a:r>
          </a:p>
          <a:p>
            <a:pPr lvl="3"/>
            <a:r>
              <a:rPr lang="en-US" dirty="0"/>
              <a:t>Biochemistry: 6</a:t>
            </a:r>
          </a:p>
          <a:p>
            <a:pPr lvl="3"/>
            <a:r>
              <a:rPr lang="en-US" dirty="0"/>
              <a:t>Chemical Engineering: 9</a:t>
            </a:r>
          </a:p>
          <a:p>
            <a:pPr lvl="3"/>
            <a:r>
              <a:rPr lang="en-US" dirty="0"/>
              <a:t>Biology: 1</a:t>
            </a:r>
          </a:p>
          <a:p>
            <a:pPr lvl="2"/>
            <a:r>
              <a:rPr lang="en-US" dirty="0"/>
              <a:t>By lab</a:t>
            </a:r>
          </a:p>
          <a:p>
            <a:pPr lvl="3"/>
            <a:r>
              <a:rPr lang="en-US" dirty="0"/>
              <a:t>Lab: 8</a:t>
            </a:r>
          </a:p>
          <a:p>
            <a:pPr lvl="3"/>
            <a:r>
              <a:rPr lang="en-US" dirty="0"/>
              <a:t>No lab: 15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EEEBCA-F45F-47C2-AD54-DBE4D277B46A}"/>
              </a:ext>
            </a:extLst>
          </p:cNvPr>
          <p:cNvSpPr txBox="1">
            <a:spLocks/>
          </p:cNvSpPr>
          <p:nvPr/>
        </p:nvSpPr>
        <p:spPr>
          <a:xfrm>
            <a:off x="5705475" y="1819276"/>
            <a:ext cx="6022275" cy="4943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Course layout</a:t>
            </a:r>
          </a:p>
          <a:p>
            <a:pPr lvl="2"/>
            <a:r>
              <a:rPr lang="en-US" dirty="0"/>
              <a:t>Section 1: Bonding (group theory and MO diagrams)</a:t>
            </a:r>
          </a:p>
          <a:p>
            <a:pPr lvl="2"/>
            <a:r>
              <a:rPr lang="en-US" dirty="0"/>
              <a:t>Section 2: Solid-state and materials</a:t>
            </a:r>
          </a:p>
          <a:p>
            <a:pPr lvl="2"/>
            <a:r>
              <a:rPr lang="en-US" dirty="0"/>
              <a:t>Section 3: Coordination Chemistry</a:t>
            </a:r>
          </a:p>
          <a:p>
            <a:pPr lvl="2"/>
            <a:r>
              <a:rPr lang="en-US" dirty="0"/>
              <a:t>Section 4: Bioinorganic (new)</a:t>
            </a:r>
          </a:p>
          <a:p>
            <a:pPr lvl="1"/>
            <a:r>
              <a:rPr lang="en-US" dirty="0"/>
              <a:t>Course calendar</a:t>
            </a:r>
          </a:p>
          <a:p>
            <a:pPr lvl="2"/>
            <a:r>
              <a:rPr lang="en-US" dirty="0"/>
              <a:t>Each section gets approximately the same amount of time</a:t>
            </a:r>
          </a:p>
          <a:p>
            <a:pPr lvl="2"/>
            <a:r>
              <a:rPr lang="en-US" dirty="0"/>
              <a:t>4 exams total with the last one during finals and partially cumulative</a:t>
            </a:r>
          </a:p>
          <a:p>
            <a:pPr lvl="2"/>
            <a:r>
              <a:rPr lang="en-US" dirty="0"/>
              <a:t>We shut down after the 2</a:t>
            </a:r>
            <a:r>
              <a:rPr lang="en-US" baseline="30000" dirty="0"/>
              <a:t>nd</a:t>
            </a:r>
            <a:r>
              <a:rPr lang="en-US" dirty="0"/>
              <a:t> exam at spring break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4F67-3BF2-408E-B033-AF8AE433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I adapt?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04EDE-0D04-4C2B-92AE-95466A765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I’ve taught the course remotely during ACS meetings in the past</a:t>
            </a:r>
          </a:p>
          <a:p>
            <a:pPr lvl="1"/>
            <a:r>
              <a:rPr lang="en-US" dirty="0"/>
              <a:t>Established rapport is important</a:t>
            </a:r>
          </a:p>
          <a:p>
            <a:pPr lvl="1"/>
            <a:r>
              <a:rPr lang="en-US" dirty="0"/>
              <a:t>In some ways this is better because students can ask anonymous questions</a:t>
            </a:r>
          </a:p>
          <a:p>
            <a:pPr lvl="1"/>
            <a:r>
              <a:rPr lang="en-US" dirty="0"/>
              <a:t>One time zone!</a:t>
            </a:r>
          </a:p>
          <a:p>
            <a:r>
              <a:rPr lang="en-US" dirty="0"/>
              <a:t>I already use Zoom in every class</a:t>
            </a:r>
          </a:p>
          <a:p>
            <a:r>
              <a:rPr lang="en-US" dirty="0"/>
              <a:t>Continued with modifications to lecture</a:t>
            </a:r>
          </a:p>
          <a:p>
            <a:pPr lvl="1"/>
            <a:r>
              <a:rPr lang="en-US" dirty="0"/>
              <a:t>Breakout rooms</a:t>
            </a:r>
          </a:p>
          <a:p>
            <a:pPr lvl="1"/>
            <a:r>
              <a:rPr lang="en-US" dirty="0"/>
              <a:t>Recorded</a:t>
            </a:r>
          </a:p>
          <a:p>
            <a:r>
              <a:rPr lang="en-US" dirty="0"/>
              <a:t>Office </a:t>
            </a:r>
            <a:r>
              <a:rPr lang="en-US" dirty="0" err="1"/>
              <a:t>hourse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4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A3ED3-717C-4B2C-8B70-ED6EC0D9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I assess?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BA99-CB76-48E6-875E-31D49206D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9276"/>
            <a:ext cx="5632795" cy="4943474"/>
          </a:xfrm>
        </p:spPr>
        <p:txBody>
          <a:bodyPr>
            <a:normAutofit/>
          </a:bodyPr>
          <a:lstStyle/>
          <a:p>
            <a:r>
              <a:rPr lang="en-US" dirty="0"/>
              <a:t>Problem sets</a:t>
            </a:r>
          </a:p>
          <a:p>
            <a:pPr lvl="1"/>
            <a:r>
              <a:rPr lang="en-US" dirty="0"/>
              <a:t>2/unit</a:t>
            </a:r>
          </a:p>
          <a:p>
            <a:pPr lvl="1"/>
            <a:r>
              <a:rPr lang="en-US" dirty="0"/>
              <a:t>Students emailed me their answers and presented in class</a:t>
            </a:r>
          </a:p>
          <a:p>
            <a:pPr lvl="1"/>
            <a:r>
              <a:rPr lang="en-US" dirty="0"/>
              <a:t>No real change</a:t>
            </a:r>
          </a:p>
          <a:p>
            <a:r>
              <a:rPr lang="en-US" dirty="0"/>
              <a:t>Presentations</a:t>
            </a:r>
          </a:p>
          <a:p>
            <a:pPr lvl="1"/>
            <a:r>
              <a:rPr lang="en-US" dirty="0"/>
              <a:t>For non-lab students</a:t>
            </a:r>
          </a:p>
          <a:p>
            <a:pPr lvl="1"/>
            <a:r>
              <a:rPr lang="en-US" dirty="0"/>
              <a:t>Through Zoom</a:t>
            </a:r>
          </a:p>
          <a:p>
            <a:r>
              <a:rPr lang="en-US" dirty="0"/>
              <a:t>Lab – not today’s topic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88C933-2035-493E-8551-94069759432B}"/>
              </a:ext>
            </a:extLst>
          </p:cNvPr>
          <p:cNvSpPr txBox="1">
            <a:spLocks/>
          </p:cNvSpPr>
          <p:nvPr/>
        </p:nvSpPr>
        <p:spPr>
          <a:xfrm>
            <a:off x="6062715" y="2482954"/>
            <a:ext cx="5632795" cy="2423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Exams</a:t>
            </a:r>
          </a:p>
          <a:p>
            <a:pPr lvl="1"/>
            <a:r>
              <a:rPr lang="en-US" dirty="0"/>
              <a:t>Saw my wife’s struggles</a:t>
            </a:r>
          </a:p>
          <a:p>
            <a:pPr lvl="1"/>
            <a:r>
              <a:rPr lang="en-US" dirty="0"/>
              <a:t>Previous experience with Moodle quizzes</a:t>
            </a:r>
          </a:p>
          <a:p>
            <a:pPr lvl="1"/>
            <a:r>
              <a:rPr lang="en-US" dirty="0"/>
              <a:t>Doing ‘normal’ exams seemed impossible</a:t>
            </a:r>
          </a:p>
          <a:p>
            <a:pPr lvl="1"/>
            <a:r>
              <a:rPr lang="en-US" dirty="0"/>
              <a:t>Switched to literature discussion exams</a:t>
            </a:r>
          </a:p>
        </p:txBody>
      </p:sp>
    </p:spTree>
    <p:extLst>
      <p:ext uri="{BB962C8B-B14F-4D97-AF65-F5344CB8AC3E}">
        <p14:creationId xmlns:p14="http://schemas.microsoft.com/office/powerpoint/2010/main" val="361967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5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9E8AA-A14D-4E35-9F30-28DC71EC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37F0853-226D-47FE-AB42-0CF6420CE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703213"/>
              </p:ext>
            </p:extLst>
          </p:nvPr>
        </p:nvGraphicFramePr>
        <p:xfrm>
          <a:off x="1583454" y="2035277"/>
          <a:ext cx="9025091" cy="472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667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8B1D-8D53-448A-9213-9B763DF0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AA04F-6DB1-49C6-9FBA-EA6F35FCB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 really enjoyed this course and I appreciate how much effort you put in the make online classes as normal as possible. I feel as if our first two exams were more of a test of our knowledge while the second two were more of a read and comprehend type thing.</a:t>
            </a:r>
          </a:p>
          <a:p>
            <a:r>
              <a:rPr lang="en-US" dirty="0"/>
              <a:t>The course was hard. The tests were hard. The material is demanding. I would not necessarily recommend this course to classmates trying to find a class. However, all things considered...I didn’t have a more understanding class about COVID restrictions. Extended time on assignments and kindness with grades mean everything this semester.</a:t>
            </a:r>
          </a:p>
          <a:p>
            <a:r>
              <a:rPr lang="en-US" dirty="0"/>
              <a:t>I genuinely appreciate the effort Professor Nataro put into making sure our learning wasn’t too badly compromised by the circumstances.</a:t>
            </a:r>
          </a:p>
          <a:p>
            <a:r>
              <a:rPr lang="en-US" dirty="0"/>
              <a:t>I wanted to say that the format of your open note take-home exams were really great. Instead of panicking about memorization I found myself actually understanding the concepts and learning while taking the test, as comprehension of the scholarly articles requires an understanding of the science. It made the material a lot more accessible that I felt before. It’s like being thrown in the deep end, while still having a chance to learn from it.</a:t>
            </a:r>
          </a:p>
        </p:txBody>
      </p:sp>
    </p:spTree>
    <p:extLst>
      <p:ext uri="{BB962C8B-B14F-4D97-AF65-F5344CB8AC3E}">
        <p14:creationId xmlns:p14="http://schemas.microsoft.com/office/powerpoint/2010/main" val="340295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8EC4-655A-48D6-8D09-49D8D04E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2F3BB9-7DB0-43B9-B08F-C336CD14B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9276"/>
            <a:ext cx="5632795" cy="4943474"/>
          </a:xfrm>
        </p:spPr>
        <p:txBody>
          <a:bodyPr>
            <a:normAutofit/>
          </a:bodyPr>
          <a:lstStyle/>
          <a:p>
            <a:r>
              <a:rPr lang="en-US" dirty="0"/>
              <a:t>Inorganic Chemistry 2</a:t>
            </a:r>
          </a:p>
          <a:p>
            <a:pPr lvl="1"/>
            <a:r>
              <a:rPr lang="en-US" dirty="0"/>
              <a:t>11 students with at least 1 remote</a:t>
            </a:r>
          </a:p>
          <a:p>
            <a:pPr lvl="1"/>
            <a:r>
              <a:rPr lang="en-US" dirty="0"/>
              <a:t>I’ve had them all either in class or the research lab</a:t>
            </a:r>
          </a:p>
          <a:p>
            <a:pPr lvl="1"/>
            <a:r>
              <a:rPr lang="en-US" dirty="0"/>
              <a:t>Anticipate it being very similar to Inorganic I</a:t>
            </a:r>
          </a:p>
          <a:p>
            <a:pPr lvl="1"/>
            <a:r>
              <a:rPr lang="en-US" dirty="0"/>
              <a:t>Writing course</a:t>
            </a:r>
          </a:p>
          <a:p>
            <a:pPr lvl="2"/>
            <a:r>
              <a:rPr lang="en-US" dirty="0"/>
              <a:t>Develop more asynchronous writing materials</a:t>
            </a:r>
          </a:p>
          <a:p>
            <a:pPr lvl="2"/>
            <a:r>
              <a:rPr lang="en-US" dirty="0"/>
              <a:t>Special guest star: Jen Love</a:t>
            </a:r>
          </a:p>
          <a:p>
            <a:r>
              <a:rPr lang="en-US" dirty="0"/>
              <a:t>General Chemistry I?</a:t>
            </a:r>
          </a:p>
          <a:p>
            <a:r>
              <a:rPr lang="en-US" dirty="0"/>
              <a:t>Inorganic Chemistry I Spring 2021?</a:t>
            </a:r>
          </a:p>
        </p:txBody>
      </p:sp>
    </p:spTree>
    <p:extLst>
      <p:ext uri="{BB962C8B-B14F-4D97-AF65-F5344CB8AC3E}">
        <p14:creationId xmlns:p14="http://schemas.microsoft.com/office/powerpoint/2010/main" val="312589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6AA2-0C67-4BF3-BCAD-E1F11D68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sl</a:t>
            </a:r>
            <a:r>
              <a:rPr lang="en-US" cap="none" dirty="0"/>
              <a:t>i</a:t>
            </a:r>
            <a:r>
              <a:rPr lang="en-US" dirty="0"/>
              <a:t>t</a:t>
            </a:r>
            <a:r>
              <a:rPr lang="en-US" cap="none" dirty="0"/>
              <a:t>h</a:t>
            </a:r>
            <a:r>
              <a:rPr lang="en-US" dirty="0"/>
              <a:t>e</a:t>
            </a:r>
            <a:r>
              <a:rPr lang="en-US" cap="none" dirty="0"/>
              <a:t>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3DF7C-E96F-4BBA-8CBB-8A8FC7C7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July 23 (3 pm eastern GMT-4): “Flipped classroom approach” hosted by Anthony Fernandez and Meghan Porter</a:t>
            </a:r>
          </a:p>
          <a:p>
            <a:endParaRPr lang="en-US" dirty="0"/>
          </a:p>
          <a:p>
            <a:r>
              <a:rPr lang="en-US" dirty="0"/>
              <a:t>July 30 (12 pm mountain GMT-6_: “Why I flipped my classroom, the effect it had, inclusivity” hosted by Caroline </a:t>
            </a:r>
            <a:r>
              <a:rPr lang="en-US" dirty="0" err="1"/>
              <a:t>Saouma</a:t>
            </a:r>
            <a:endParaRPr lang="en-US" dirty="0"/>
          </a:p>
          <a:p>
            <a:endParaRPr lang="en-US" dirty="0"/>
          </a:p>
          <a:p>
            <a:r>
              <a:rPr lang="en-US" dirty="0"/>
              <a:t>Week of August 3: Group work in online formats?</a:t>
            </a:r>
          </a:p>
          <a:p>
            <a:endParaRPr lang="en-US" dirty="0"/>
          </a:p>
          <a:p>
            <a:r>
              <a:rPr lang="en-US" dirty="0"/>
              <a:t>Week of August 10: Intro to the new </a:t>
            </a:r>
            <a:r>
              <a:rPr lang="en-US" dirty="0" err="1"/>
              <a:t>VIPEr</a:t>
            </a:r>
            <a:r>
              <a:rPr lang="en-US"/>
              <a:t> site?</a:t>
            </a:r>
          </a:p>
        </p:txBody>
      </p:sp>
    </p:spTree>
    <p:extLst>
      <p:ext uri="{BB962C8B-B14F-4D97-AF65-F5344CB8AC3E}">
        <p14:creationId xmlns:p14="http://schemas.microsoft.com/office/powerpoint/2010/main" val="23331705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100</TotalTime>
  <Words>606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A ‘traditional’ course in an online environment</vt:lpstr>
      <vt:lpstr>The past (spring 2020)</vt:lpstr>
      <vt:lpstr>How did I adapt?</vt:lpstr>
      <vt:lpstr>How did I assess?</vt:lpstr>
      <vt:lpstr>results</vt:lpstr>
      <vt:lpstr>Student comments</vt:lpstr>
      <vt:lpstr>The future</vt:lpstr>
      <vt:lpstr>Future slither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‘traditional’ course in an online environment</dc:title>
  <dc:creator>Chip Nataro</dc:creator>
  <cp:lastModifiedBy>Chip Nataro</cp:lastModifiedBy>
  <cp:revision>8</cp:revision>
  <dcterms:created xsi:type="dcterms:W3CDTF">2020-12-29T12:06:41Z</dcterms:created>
  <dcterms:modified xsi:type="dcterms:W3CDTF">2020-12-29T13:47:37Z</dcterms:modified>
</cp:coreProperties>
</file>