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9" r:id="rId3"/>
    <p:sldId id="287" r:id="rId4"/>
    <p:sldId id="293" r:id="rId5"/>
    <p:sldId id="280" r:id="rId6"/>
    <p:sldId id="294" r:id="rId7"/>
    <p:sldId id="288" r:id="rId8"/>
    <p:sldId id="295" r:id="rId9"/>
    <p:sldId id="281" r:id="rId10"/>
    <p:sldId id="296" r:id="rId11"/>
    <p:sldId id="289" r:id="rId12"/>
    <p:sldId id="297" r:id="rId13"/>
    <p:sldId id="282" r:id="rId14"/>
    <p:sldId id="298" r:id="rId15"/>
    <p:sldId id="290" r:id="rId16"/>
    <p:sldId id="299" r:id="rId17"/>
    <p:sldId id="283" r:id="rId18"/>
    <p:sldId id="300" r:id="rId19"/>
    <p:sldId id="291" r:id="rId20"/>
    <p:sldId id="301" r:id="rId21"/>
    <p:sldId id="284" r:id="rId22"/>
    <p:sldId id="302" r:id="rId23"/>
    <p:sldId id="292" r:id="rId24"/>
    <p:sldId id="303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70" d="100"/>
          <a:sy n="70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1F1AC-9FD8-42BF-8E09-DF48CEE22DD6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AE8BA-39F0-4218-AC61-A37C2C845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6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9F908-8DAB-4FBF-9C85-E75A6672D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2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F24DC4F-C2A9-4FB6-A9E1-A06B1A6467B2}" type="datetimeFigureOut">
              <a:rPr lang="en-US" smtClean="0"/>
              <a:t>1/24/2016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4F7C428-B68C-4114-A5A1-8CDAA1DFC6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001000" cy="2895600"/>
          </a:xfrm>
        </p:spPr>
        <p:txBody>
          <a:bodyPr>
            <a:noAutofit/>
          </a:bodyPr>
          <a:lstStyle/>
          <a:p>
            <a:r>
              <a:rPr lang="en-US" sz="4400" dirty="0" smtClean="0"/>
              <a:t>Shape &amp; Polarity Review for General Chemistry II</a:t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964424" cy="172516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Created by James Kirby, Quinnipiac University (james.kirby@quinnipiac.edu) and posted on </a:t>
            </a:r>
            <a:r>
              <a:rPr lang="en-US" dirty="0" err="1"/>
              <a:t>VIPEr</a:t>
            </a:r>
            <a:r>
              <a:rPr lang="en-US" dirty="0"/>
              <a:t> (www.ionicviper.org) on July </a:t>
            </a:r>
            <a:r>
              <a:rPr lang="en-US" dirty="0" smtClean="0"/>
              <a:t>6, </a:t>
            </a:r>
            <a:r>
              <a:rPr lang="en-US" dirty="0"/>
              <a:t>2015.  </a:t>
            </a:r>
            <a:endParaRPr lang="en-US" dirty="0" smtClean="0"/>
          </a:p>
          <a:p>
            <a:r>
              <a:rPr lang="en-US" dirty="0" smtClean="0"/>
              <a:t>Copyright </a:t>
            </a:r>
            <a:r>
              <a:rPr lang="en-US" dirty="0"/>
              <a:t>James Kirby 2015.  The work is licensed under the Creative Commons Attribution Non-commercial Share Alike License. 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view a copy of this license, visit http://creativecommons.org/about/license/.</a:t>
            </a:r>
          </a:p>
        </p:txBody>
      </p:sp>
    </p:spTree>
    <p:extLst>
      <p:ext uri="{BB962C8B-B14F-4D97-AF65-F5344CB8AC3E}">
        <p14:creationId xmlns:p14="http://schemas.microsoft.com/office/powerpoint/2010/main" val="310529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Q7:  H</a:t>
            </a:r>
            <a:r>
              <a:rPr lang="en-US" baseline="-25000" dirty="0"/>
              <a:t>2</a:t>
            </a:r>
            <a:r>
              <a:rPr lang="en-US" dirty="0"/>
              <a:t>O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8839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bent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linear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see-saw shaped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trigonal planar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0" y="30099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09800" y="320040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489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88818"/>
            <a:ext cx="6400800" cy="436418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858000" y="609600"/>
            <a:ext cx="2057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by </a:t>
            </a:r>
          </a:p>
          <a:p>
            <a:r>
              <a:rPr lang="en-US" dirty="0"/>
              <a:t>Benjah-bmm27 </a:t>
            </a:r>
          </a:p>
          <a:p>
            <a:r>
              <a:rPr lang="en-US" dirty="0"/>
              <a:t>(Ben Mills)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52578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http://commons.wikimedia.org/wiki/File:Bent-3D-balls.png</a:t>
            </a:r>
          </a:p>
        </p:txBody>
      </p:sp>
    </p:spTree>
    <p:extLst>
      <p:ext uri="{BB962C8B-B14F-4D97-AF65-F5344CB8AC3E}">
        <p14:creationId xmlns:p14="http://schemas.microsoft.com/office/powerpoint/2010/main" val="3077663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Q8:  The bonding in H</a:t>
            </a:r>
            <a:r>
              <a:rPr lang="en-US" baseline="-25000" dirty="0"/>
              <a:t>2</a:t>
            </a:r>
            <a:r>
              <a:rPr lang="en-US" dirty="0"/>
              <a:t>O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4648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covalent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25146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87880" y="2611272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639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1051560"/>
          </a:xfrm>
        </p:spPr>
        <p:txBody>
          <a:bodyPr/>
          <a:lstStyle/>
          <a:p>
            <a:r>
              <a:rPr lang="en-US" dirty="0" smtClean="0"/>
              <a:t>Q9: </a:t>
            </a:r>
            <a:r>
              <a:rPr lang="en-US" dirty="0"/>
              <a:t>As a compound, 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r>
              <a:rPr lang="en-US" dirty="0" smtClean="0"/>
              <a:t>is:</a:t>
            </a:r>
          </a:p>
        </p:txBody>
      </p:sp>
      <p:sp>
        <p:nvSpPr>
          <p:cNvPr id="4096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498600" y="1524000"/>
            <a:ext cx="6680200" cy="471170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</a:t>
            </a:r>
            <a:r>
              <a:rPr lang="en-US" dirty="0" smtClean="0"/>
              <a:t>covalent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08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Q10:  KrF</a:t>
            </a:r>
            <a:r>
              <a:rPr lang="en-US" baseline="-25000" dirty="0"/>
              <a:t>2</a:t>
            </a:r>
            <a:r>
              <a:rPr lang="en-US" dirty="0"/>
              <a:t>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8839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bent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linear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see-saw shaped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trigonal planar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0" y="30099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09800" y="320040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624" y="1079342"/>
            <a:ext cx="8527576" cy="39381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5867400"/>
            <a:ext cx="7573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http://commons.wikimedia.org/wiki/File:Linear-3D-balls.png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5257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Figure by </a:t>
            </a:r>
            <a:r>
              <a:rPr lang="en-US" dirty="0" smtClean="0"/>
              <a:t>Benjah-bmm27 (</a:t>
            </a:r>
            <a:r>
              <a:rPr lang="en-US" dirty="0"/>
              <a:t>Ben Mills)</a:t>
            </a:r>
          </a:p>
        </p:txBody>
      </p:sp>
    </p:spTree>
    <p:extLst>
      <p:ext uri="{BB962C8B-B14F-4D97-AF65-F5344CB8AC3E}">
        <p14:creationId xmlns:p14="http://schemas.microsoft.com/office/powerpoint/2010/main" val="3053171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Q11:  The bonding in KrF</a:t>
            </a:r>
            <a:r>
              <a:rPr lang="en-US" baseline="-25000" dirty="0"/>
              <a:t>2</a:t>
            </a:r>
            <a:r>
              <a:rPr lang="en-US" dirty="0"/>
              <a:t>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990600"/>
            <a:ext cx="6680200" cy="156936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covalent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2563374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53761" y="271921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03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609600"/>
            <a:ext cx="8183880" cy="1051560"/>
          </a:xfrm>
        </p:spPr>
        <p:txBody>
          <a:bodyPr/>
          <a:lstStyle/>
          <a:p>
            <a:r>
              <a:rPr lang="en-US" dirty="0" smtClean="0"/>
              <a:t>Q12: </a:t>
            </a:r>
            <a:r>
              <a:rPr lang="en-US" dirty="0"/>
              <a:t>As a compound, KrF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is:</a:t>
            </a:r>
          </a:p>
        </p:txBody>
      </p:sp>
      <p:sp>
        <p:nvSpPr>
          <p:cNvPr id="4096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498600" y="1828800"/>
            <a:ext cx="6680200" cy="440690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</a:t>
            </a:r>
            <a:r>
              <a:rPr lang="en-US" dirty="0" smtClean="0"/>
              <a:t>covalent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Q13:  PBr</a:t>
            </a:r>
            <a:r>
              <a:rPr lang="en-US" baseline="-25000" dirty="0"/>
              <a:t>5</a:t>
            </a:r>
            <a:r>
              <a:rPr lang="en-US" dirty="0"/>
              <a:t>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8839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square planar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square pyramidal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trigonal </a:t>
            </a:r>
            <a:r>
              <a:rPr lang="en-US" dirty="0" err="1"/>
              <a:t>bipyramidal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trigonal planar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0" y="30099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09800" y="320040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3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"/>
            <a:ext cx="4962144" cy="5638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69627" y="6019800"/>
            <a:ext cx="8458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http://commons.wikimedia.org/wiki/File:Trigonal-bipyramidal-3D-balls.png</a:t>
            </a:r>
          </a:p>
        </p:txBody>
      </p:sp>
      <p:sp>
        <p:nvSpPr>
          <p:cNvPr id="3" name="Rectangle 2"/>
          <p:cNvSpPr/>
          <p:nvPr/>
        </p:nvSpPr>
        <p:spPr>
          <a:xfrm>
            <a:off x="5638800" y="533400"/>
            <a:ext cx="2514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by </a:t>
            </a:r>
          </a:p>
          <a:p>
            <a:r>
              <a:rPr lang="en-US" dirty="0"/>
              <a:t>Benjah-bmm27 </a:t>
            </a:r>
          </a:p>
          <a:p>
            <a:r>
              <a:rPr lang="en-US" dirty="0"/>
              <a:t>(Ben Mills)</a:t>
            </a:r>
          </a:p>
        </p:txBody>
      </p:sp>
    </p:spTree>
    <p:extLst>
      <p:ext uri="{BB962C8B-B14F-4D97-AF65-F5344CB8AC3E}">
        <p14:creationId xmlns:p14="http://schemas.microsoft.com/office/powerpoint/2010/main" val="280437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 err="1" smtClean="0"/>
              <a:t>Q1</a:t>
            </a:r>
            <a:r>
              <a:rPr lang="en-US" dirty="0" smtClean="0"/>
              <a:t>:  </a:t>
            </a:r>
            <a:r>
              <a:rPr lang="en-US" dirty="0" err="1" smtClean="0"/>
              <a:t>AsCl</a:t>
            </a:r>
            <a:r>
              <a:rPr lang="en-US" baseline="-25000" dirty="0" err="1"/>
              <a:t>3</a:t>
            </a:r>
            <a:r>
              <a:rPr lang="en-US" dirty="0" smtClean="0"/>
              <a:t> is:</a:t>
            </a:r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8839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pyramidal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T-shaped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/>
              <a:t>trigonal</a:t>
            </a:r>
            <a:r>
              <a:rPr lang="en-US" dirty="0"/>
              <a:t> </a:t>
            </a:r>
            <a:r>
              <a:rPr lang="en-US" dirty="0" smtClean="0"/>
              <a:t>planar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0" y="30099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09800" y="320040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Q14:  The bonding in PBr</a:t>
            </a:r>
            <a:r>
              <a:rPr lang="en-US" baseline="-25000" dirty="0"/>
              <a:t>5</a:t>
            </a:r>
            <a:r>
              <a:rPr lang="en-US" dirty="0"/>
              <a:t>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3886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covalent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253564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08352" y="266700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26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523240"/>
            <a:ext cx="8183880" cy="1051560"/>
          </a:xfrm>
        </p:spPr>
        <p:txBody>
          <a:bodyPr/>
          <a:lstStyle/>
          <a:p>
            <a:r>
              <a:rPr lang="en-US" dirty="0" smtClean="0"/>
              <a:t>Q15: </a:t>
            </a:r>
            <a:r>
              <a:rPr lang="en-US" dirty="0"/>
              <a:t>As a compound, PBr</a:t>
            </a:r>
            <a:r>
              <a:rPr lang="en-US" baseline="-25000" dirty="0" smtClean="0"/>
              <a:t>5</a:t>
            </a:r>
            <a:r>
              <a:rPr lang="en-US" dirty="0" smtClean="0"/>
              <a:t> </a:t>
            </a:r>
            <a:r>
              <a:rPr lang="en-US" dirty="0" smtClean="0"/>
              <a:t>is:</a:t>
            </a:r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498600" y="1524000"/>
            <a:ext cx="6680200" cy="471170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</a:t>
            </a:r>
            <a:r>
              <a:rPr lang="en-US" dirty="0" smtClean="0"/>
              <a:t>covalent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Q16:  SCl</a:t>
            </a:r>
            <a:r>
              <a:rPr lang="en-US" baseline="-25000" dirty="0"/>
              <a:t>4</a:t>
            </a:r>
            <a:r>
              <a:rPr lang="en-US" dirty="0"/>
              <a:t>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8839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pyramidal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see-saw shaped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square planar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tetrahedral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8800" y="30099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09800" y="320040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529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8" y="609599"/>
            <a:ext cx="8420102" cy="459278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12845" y="6019800"/>
            <a:ext cx="820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http://commons.wikimedia.org/wiki/File:Seesaw-3D-balls.png</a:t>
            </a:r>
          </a:p>
        </p:txBody>
      </p:sp>
      <p:sp>
        <p:nvSpPr>
          <p:cNvPr id="3" name="Rectangle 2"/>
          <p:cNvSpPr/>
          <p:nvPr/>
        </p:nvSpPr>
        <p:spPr>
          <a:xfrm>
            <a:off x="412845" y="5486400"/>
            <a:ext cx="447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Figure by Benjah-bmm27 (Ben Mills)</a:t>
            </a:r>
          </a:p>
        </p:txBody>
      </p:sp>
    </p:spTree>
    <p:extLst>
      <p:ext uri="{BB962C8B-B14F-4D97-AF65-F5344CB8AC3E}">
        <p14:creationId xmlns:p14="http://schemas.microsoft.com/office/powerpoint/2010/main" val="2870240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Q17:  The bonding in SCl</a:t>
            </a:r>
            <a:r>
              <a:rPr lang="en-US" baseline="-25000" dirty="0"/>
              <a:t>4</a:t>
            </a:r>
            <a:r>
              <a:rPr lang="en-US" dirty="0"/>
              <a:t>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4648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covalent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25908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87880" y="2670412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84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516313"/>
            <a:ext cx="8183880" cy="1051560"/>
          </a:xfrm>
        </p:spPr>
        <p:txBody>
          <a:bodyPr/>
          <a:lstStyle/>
          <a:p>
            <a:r>
              <a:rPr lang="en-US" dirty="0" smtClean="0"/>
              <a:t>Q18: </a:t>
            </a:r>
            <a:r>
              <a:rPr lang="en-US" dirty="0"/>
              <a:t>As a compound, SCl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 smtClean="0"/>
              <a:t>is:</a:t>
            </a:r>
          </a:p>
        </p:txBody>
      </p:sp>
      <p:sp>
        <p:nvSpPr>
          <p:cNvPr id="45059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498600" y="1524000"/>
            <a:ext cx="6680200" cy="471170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covalent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6553" y="6858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by Benjah-bmm27 (Ben Mills)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90402" y="5719256"/>
            <a:ext cx="8286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http://commons.wikimedia.org/wiki/File:Pyramidal-3D-balls.png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02" y="457200"/>
            <a:ext cx="6306151" cy="503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1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Q2:  The bonding in AsCl</a:t>
            </a:r>
            <a:r>
              <a:rPr lang="en-US" baseline="-25000" dirty="0"/>
              <a:t>3</a:t>
            </a:r>
            <a:r>
              <a:rPr lang="en-US" dirty="0"/>
              <a:t>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8839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</a:t>
            </a:r>
            <a:r>
              <a:rPr lang="en-US" dirty="0" smtClean="0"/>
              <a:t>covalent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26670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67788" y="289560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319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1051560"/>
          </a:xfrm>
        </p:spPr>
        <p:txBody>
          <a:bodyPr/>
          <a:lstStyle/>
          <a:p>
            <a:r>
              <a:rPr lang="en-US" dirty="0" smtClean="0"/>
              <a:t>Q3:  </a:t>
            </a:r>
            <a:r>
              <a:rPr lang="en-US" dirty="0" smtClean="0"/>
              <a:t>As a compound, </a:t>
            </a:r>
            <a:r>
              <a:rPr lang="en-US" dirty="0" smtClean="0"/>
              <a:t>AsCl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is:</a:t>
            </a:r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498600" y="1524000"/>
            <a:ext cx="6680200" cy="471170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</a:t>
            </a:r>
            <a:r>
              <a:rPr lang="en-US" dirty="0" smtClean="0"/>
              <a:t>covalent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Q4:  CI</a:t>
            </a:r>
            <a:r>
              <a:rPr lang="en-US" baseline="-25000" dirty="0"/>
              <a:t>4</a:t>
            </a:r>
            <a:r>
              <a:rPr lang="en-US" dirty="0"/>
              <a:t>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8839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see-saw shaped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square planar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tetrahedral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trigonal planar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28956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09800" y="320040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3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60" y="471985"/>
            <a:ext cx="5410200" cy="56807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515280" y="685800"/>
            <a:ext cx="20064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by </a:t>
            </a:r>
            <a:endParaRPr lang="en-US" dirty="0" smtClean="0"/>
          </a:p>
          <a:p>
            <a:r>
              <a:rPr lang="en-US" dirty="0" smtClean="0"/>
              <a:t>Benjah-bmm27 </a:t>
            </a:r>
          </a:p>
          <a:p>
            <a:r>
              <a:rPr lang="en-US" dirty="0" smtClean="0"/>
              <a:t>(</a:t>
            </a:r>
            <a:r>
              <a:rPr lang="en-US" dirty="0"/>
              <a:t>Ben Mills)</a:t>
            </a:r>
          </a:p>
        </p:txBody>
      </p:sp>
      <p:sp>
        <p:nvSpPr>
          <p:cNvPr id="7" name="Rectangle 6"/>
          <p:cNvSpPr/>
          <p:nvPr/>
        </p:nvSpPr>
        <p:spPr>
          <a:xfrm>
            <a:off x="596960" y="6152695"/>
            <a:ext cx="7924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http://commons.wikimedia.org/wiki/File:Tetrahedral-3D-balls.png</a:t>
            </a:r>
          </a:p>
        </p:txBody>
      </p:sp>
    </p:spTree>
    <p:extLst>
      <p:ext uri="{BB962C8B-B14F-4D97-AF65-F5344CB8AC3E}">
        <p14:creationId xmlns:p14="http://schemas.microsoft.com/office/powerpoint/2010/main" val="2490242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" y="381000"/>
            <a:ext cx="8183880" cy="762000"/>
          </a:xfrm>
        </p:spPr>
        <p:txBody>
          <a:bodyPr/>
          <a:lstStyle/>
          <a:p>
            <a:r>
              <a:rPr lang="en-US" dirty="0"/>
              <a:t>Q5:  The bonding in CI</a:t>
            </a:r>
            <a:r>
              <a:rPr lang="en-US" baseline="-25000" dirty="0"/>
              <a:t>4</a:t>
            </a:r>
            <a:r>
              <a:rPr lang="en-US" dirty="0"/>
              <a:t> is:</a:t>
            </a:r>
            <a:endParaRPr lang="en-US" dirty="0" smtClean="0"/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62803" y="1125940"/>
            <a:ext cx="6680200" cy="13886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covalent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2514600"/>
            <a:ext cx="7058025" cy="3848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18587" y="2521424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smtClean="0"/>
              <a:t>commons.wikimedia.org/wiki/File:Taula_peri%C3%B2dica_electronegativitat.png</a:t>
            </a:r>
          </a:p>
          <a:p>
            <a:r>
              <a:rPr lang="en-US" sz="1100" dirty="0"/>
              <a:t> </a:t>
            </a:r>
            <a:r>
              <a:rPr lang="en-US" sz="1100" dirty="0" smtClean="0"/>
              <a:t>      Author:  </a:t>
            </a:r>
            <a:r>
              <a:rPr lang="en-US" sz="1100" dirty="0" err="1" smtClean="0"/>
              <a:t>Joanjoc</a:t>
            </a:r>
            <a:endParaRPr lang="en-US" sz="11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88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488604"/>
            <a:ext cx="8183880" cy="1051560"/>
          </a:xfrm>
        </p:spPr>
        <p:txBody>
          <a:bodyPr/>
          <a:lstStyle/>
          <a:p>
            <a:r>
              <a:rPr lang="en-US" dirty="0" smtClean="0"/>
              <a:t>Q6: </a:t>
            </a:r>
            <a:r>
              <a:rPr lang="en-US" dirty="0"/>
              <a:t>As a compound, CI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 smtClean="0"/>
              <a:t>is:</a:t>
            </a:r>
          </a:p>
        </p:txBody>
      </p:sp>
      <p:sp>
        <p:nvSpPr>
          <p:cNvPr id="41987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498600" y="1524000"/>
            <a:ext cx="6680200" cy="471170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ionic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nonpolar covalent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polar covalent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LIDEREVISION" val="1.0.0"/>
  <p:tag name="CPSSLIDETEMPLATE" val="4 Answer"/>
  <p:tag name="CORRECTANSWERSTE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QuestionSte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SSHAPETYPE" val="AnswerStems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221</TotalTime>
  <Words>437</Words>
  <Application>Microsoft Office PowerPoint</Application>
  <PresentationFormat>On-screen Show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Calibri</vt:lpstr>
      <vt:lpstr>Verdana</vt:lpstr>
      <vt:lpstr>Wingdings 2</vt:lpstr>
      <vt:lpstr>Aspect</vt:lpstr>
      <vt:lpstr>Shape &amp; Polarity Review for General Chemistry II </vt:lpstr>
      <vt:lpstr>Q1:  AsCl3 is:</vt:lpstr>
      <vt:lpstr>PowerPoint Presentation</vt:lpstr>
      <vt:lpstr>Q2:  The bonding in AsCl3 is:</vt:lpstr>
      <vt:lpstr>Q3:  As a compound, AsCl3 is:</vt:lpstr>
      <vt:lpstr>Q4:  CI4 is:</vt:lpstr>
      <vt:lpstr>PowerPoint Presentation</vt:lpstr>
      <vt:lpstr>Q5:  The bonding in CI4 is:</vt:lpstr>
      <vt:lpstr>Q6: As a compound, CI4 is:</vt:lpstr>
      <vt:lpstr>Q7:  H2O is:</vt:lpstr>
      <vt:lpstr>PowerPoint Presentation</vt:lpstr>
      <vt:lpstr>Q8:  The bonding in H2O is:</vt:lpstr>
      <vt:lpstr>Q9: As a compound, H2O is:</vt:lpstr>
      <vt:lpstr>Q10:  KrF2 is:</vt:lpstr>
      <vt:lpstr>PowerPoint Presentation</vt:lpstr>
      <vt:lpstr>Q11:  The bonding in KrF2 is:</vt:lpstr>
      <vt:lpstr>Q12: As a compound, KrF2 is:</vt:lpstr>
      <vt:lpstr>Q13:  PBr5 is:</vt:lpstr>
      <vt:lpstr>PowerPoint Presentation</vt:lpstr>
      <vt:lpstr>Q14:  The bonding in PBr5 is:</vt:lpstr>
      <vt:lpstr>Q15: As a compound, PBr5 is:</vt:lpstr>
      <vt:lpstr>Q16:  SCl4 is:</vt:lpstr>
      <vt:lpstr>PowerPoint Presentation</vt:lpstr>
      <vt:lpstr>Q17:  The bonding in SCl4 is:</vt:lpstr>
      <vt:lpstr>Q18: As a compound, SCl4 is:</vt:lpstr>
    </vt:vector>
  </TitlesOfParts>
  <Company>Quinnipiac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ResponseWare Questions</dc:title>
  <dc:creator>Quinnipiac University</dc:creator>
  <cp:lastModifiedBy>Kirby, James Prof.</cp:lastModifiedBy>
  <cp:revision>22</cp:revision>
  <dcterms:created xsi:type="dcterms:W3CDTF">2013-01-29T19:15:51Z</dcterms:created>
  <dcterms:modified xsi:type="dcterms:W3CDTF">2016-01-25T02:39:01Z</dcterms:modified>
</cp:coreProperties>
</file>