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33" d="100"/>
          <a:sy n="133" d="100"/>
        </p:scale>
        <p:origin x="-1744" y="-112"/>
      </p:cViewPr>
      <p:guideLst>
        <p:guide orient="horz" pos="2160"/>
        <p:guide pos="2880"/>
      </p:guideLst>
    </p:cSldViewPr>
  </p:slideViewPr>
  <p:notesTextViewPr>
    <p:cViewPr>
      <p:scale>
        <a:sx n="100" d="100"/>
        <a:sy n="100" d="100"/>
      </p:scale>
      <p:origin x="0" y="272"/>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844AB0-5F2E-C146-8F3A-6FFF6FDAD0C2}" type="datetimeFigureOut">
              <a:rPr lang="en-US" smtClean="0"/>
              <a:t>7/30/12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75FDB1-2983-2742-81CF-6243A723173A}" type="slidenum">
              <a:rPr lang="en-US" smtClean="0"/>
              <a:t>‹#›</a:t>
            </a:fld>
            <a:endParaRPr lang="en-US"/>
          </a:p>
        </p:txBody>
      </p:sp>
    </p:spTree>
    <p:extLst>
      <p:ext uri="{BB962C8B-B14F-4D97-AF65-F5344CB8AC3E}">
        <p14:creationId xmlns:p14="http://schemas.microsoft.com/office/powerpoint/2010/main" val="13683124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 Id="rId3" Type="http://schemas.openxmlformats.org/officeDocument/2006/relationships/hyperlink" Target="http://www.ionicviper.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Created by [Craig J. Donahue, </a:t>
            </a:r>
            <a:r>
              <a:rPr lang="en-US" sz="1200" kern="1200" dirty="0" err="1" smtClean="0">
                <a:solidFill>
                  <a:schemeClr val="tx1"/>
                </a:solidFill>
                <a:latin typeface="+mn-lt"/>
                <a:ea typeface="+mn-ea"/>
                <a:cs typeface="+mn-cs"/>
              </a:rPr>
              <a:t>U.of</a:t>
            </a:r>
            <a:r>
              <a:rPr lang="en-US" sz="1200" kern="1200" dirty="0" smtClean="0">
                <a:solidFill>
                  <a:schemeClr val="tx1"/>
                </a:solidFill>
                <a:latin typeface="+mn-lt"/>
                <a:ea typeface="+mn-ea"/>
                <a:cs typeface="+mn-cs"/>
              </a:rPr>
              <a:t> Michigan-Dearborn, </a:t>
            </a:r>
            <a:r>
              <a:rPr lang="en-US" sz="1200" kern="1200" dirty="0" err="1" smtClean="0">
                <a:solidFill>
                  <a:schemeClr val="tx1"/>
                </a:solidFill>
                <a:latin typeface="+mn-lt"/>
                <a:ea typeface="+mn-ea"/>
                <a:cs typeface="+mn-cs"/>
              </a:rPr>
              <a:t>cdonahue@umd.umich.edu</a:t>
            </a:r>
            <a:r>
              <a:rPr lang="en-US" sz="1200" kern="1200" dirty="0" smtClean="0">
                <a:solidFill>
                  <a:schemeClr val="tx1"/>
                </a:solidFill>
                <a:latin typeface="+mn-lt"/>
                <a:ea typeface="+mn-ea"/>
                <a:cs typeface="+mn-cs"/>
              </a:rPr>
              <a:t> and posted on </a:t>
            </a:r>
            <a:r>
              <a:rPr lang="en-US" sz="1200" kern="1200" dirty="0" err="1" smtClean="0">
                <a:solidFill>
                  <a:schemeClr val="tx1"/>
                </a:solidFill>
                <a:latin typeface="+mn-lt"/>
                <a:ea typeface="+mn-ea"/>
                <a:cs typeface="+mn-cs"/>
              </a:rPr>
              <a:t>VIPEr</a:t>
            </a:r>
            <a:r>
              <a:rPr lang="en-US" sz="1200" kern="1200" dirty="0" smtClean="0">
                <a:solidFill>
                  <a:schemeClr val="tx1"/>
                </a:solidFill>
                <a:latin typeface="+mn-lt"/>
                <a:ea typeface="+mn-ea"/>
                <a:cs typeface="+mn-cs"/>
              </a:rPr>
              <a:t> </a:t>
            </a:r>
            <a:r>
              <a:rPr lang="en-US" sz="1200" u="sng" kern="1200" dirty="0" smtClean="0">
                <a:solidFill>
                  <a:schemeClr val="tx1"/>
                </a:solidFill>
                <a:latin typeface="+mn-lt"/>
                <a:ea typeface="+mn-ea"/>
                <a:cs typeface="+mn-cs"/>
                <a:hlinkClick r:id="rId3"/>
              </a:rPr>
              <a:t>(www.ionicviper.org) on [July, 2012], Copyright [cdonahue, 2012]. This work is licensed under the Creative Commons [name of license you choose] License. To view a copy of this license visit http://creativecommons.org/about/license/</a:t>
            </a:r>
            <a:endParaRPr lang="en-US" sz="1200" u="sng" kern="1200" dirty="0" smtClean="0">
              <a:solidFill>
                <a:schemeClr val="tx1"/>
              </a:solidFill>
              <a:latin typeface="+mn-lt"/>
              <a:ea typeface="+mn-ea"/>
              <a:cs typeface="+mn-cs"/>
            </a:endParaRPr>
          </a:p>
          <a:p>
            <a:endParaRPr lang="en-US" sz="1200" u="sng" kern="1200" dirty="0" smtClean="0">
              <a:solidFill>
                <a:schemeClr val="tx1"/>
              </a:solidFill>
              <a:latin typeface="+mn-lt"/>
              <a:ea typeface="+mn-ea"/>
              <a:cs typeface="+mn-cs"/>
            </a:endParaRPr>
          </a:p>
          <a:p>
            <a:r>
              <a:rPr lang="en-US" sz="1200" u="sng" kern="1200" dirty="0" smtClean="0">
                <a:solidFill>
                  <a:schemeClr val="tx1"/>
                </a:solidFill>
                <a:latin typeface="+mn-lt"/>
                <a:ea typeface="+mn-ea"/>
                <a:cs typeface="+mn-cs"/>
              </a:rPr>
              <a:t>I</a:t>
            </a:r>
            <a:r>
              <a:rPr lang="en-US" sz="1200" u="sng" kern="1200" baseline="0" dirty="0" smtClean="0">
                <a:solidFill>
                  <a:schemeClr val="tx1"/>
                </a:solidFill>
                <a:latin typeface="+mn-lt"/>
                <a:ea typeface="+mn-ea"/>
                <a:cs typeface="+mn-cs"/>
              </a:rPr>
              <a:t> use this Stoichiometry Roadmap in my first semester General Chemistry course.  The students are given an In-Class Exercise involving a stoichiometry problem and given 10-12 minutes to complete the assignment and turn it in.  When I go over this problem in class with the students I use this roadmap to help solve the problem.  I encourage the students to use this roadmap when they work homework problems.  This roadmap incorporates most of the concepts or relationships one typically encounters in stoichiometry - atomic or molar mass, density, Avogadro’s number, molarity, and mole ratios,  The roadmap illustrates that we are restricted in how we can successfully go from one quantity to other.  That is, the double-headed arrows represent allowed pathways and the call-out box associated with a double-headed arrow identifies the concept we use to go from one quantity to other.  I also emphasize that moles are located in the middle of this roadmap because moles are the bridge from one atom/molecule </a:t>
            </a:r>
            <a:r>
              <a:rPr lang="en-US" sz="1200" u="sng" kern="1200" baseline="0" smtClean="0">
                <a:solidFill>
                  <a:schemeClr val="tx1"/>
                </a:solidFill>
                <a:latin typeface="+mn-lt"/>
                <a:ea typeface="+mn-ea"/>
                <a:cs typeface="+mn-cs"/>
              </a:rPr>
              <a:t>to another. </a:t>
            </a:r>
            <a:endParaRPr lang="en-US" dirty="0"/>
          </a:p>
        </p:txBody>
      </p:sp>
      <p:sp>
        <p:nvSpPr>
          <p:cNvPr id="4" name="Slide Number Placeholder 3"/>
          <p:cNvSpPr>
            <a:spLocks noGrp="1"/>
          </p:cNvSpPr>
          <p:nvPr>
            <p:ph type="sldNum" sz="quarter" idx="10"/>
          </p:nvPr>
        </p:nvSpPr>
        <p:spPr/>
        <p:txBody>
          <a:bodyPr/>
          <a:lstStyle/>
          <a:p>
            <a:fld id="{4275FDB1-2983-2742-81CF-6243A723173A}" type="slidenum">
              <a:rPr lang="en-US" smtClean="0"/>
              <a:t>1</a:t>
            </a:fld>
            <a:endParaRPr lang="en-US"/>
          </a:p>
        </p:txBody>
      </p:sp>
    </p:spTree>
    <p:extLst>
      <p:ext uri="{BB962C8B-B14F-4D97-AF65-F5344CB8AC3E}">
        <p14:creationId xmlns:p14="http://schemas.microsoft.com/office/powerpoint/2010/main" val="2995123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456CDE-28E4-4EC2-AD0D-9FFCC349A7C4}" type="datetimeFigureOut">
              <a:rPr lang="en-US" smtClean="0"/>
              <a:pPr/>
              <a:t>7/30/12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56CDE-28E4-4EC2-AD0D-9FFCC349A7C4}" type="datetimeFigureOut">
              <a:rPr lang="en-US" smtClean="0"/>
              <a:pPr/>
              <a:t>7/30/12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56CDE-28E4-4EC2-AD0D-9FFCC349A7C4}" type="datetimeFigureOut">
              <a:rPr lang="en-US" smtClean="0"/>
              <a:pPr/>
              <a:t>7/30/12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56CDE-28E4-4EC2-AD0D-9FFCC349A7C4}" type="datetimeFigureOut">
              <a:rPr lang="en-US" smtClean="0"/>
              <a:pPr/>
              <a:t>7/30/12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456CDE-28E4-4EC2-AD0D-9FFCC349A7C4}" type="datetimeFigureOut">
              <a:rPr lang="en-US" smtClean="0"/>
              <a:pPr/>
              <a:t>7/30/12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456CDE-28E4-4EC2-AD0D-9FFCC349A7C4}" type="datetimeFigureOut">
              <a:rPr lang="en-US" smtClean="0"/>
              <a:pPr/>
              <a:t>7/30/12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456CDE-28E4-4EC2-AD0D-9FFCC349A7C4}" type="datetimeFigureOut">
              <a:rPr lang="en-US" smtClean="0"/>
              <a:pPr/>
              <a:t>7/30/12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456CDE-28E4-4EC2-AD0D-9FFCC349A7C4}" type="datetimeFigureOut">
              <a:rPr lang="en-US" smtClean="0"/>
              <a:pPr/>
              <a:t>7/30/12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56CDE-28E4-4EC2-AD0D-9FFCC349A7C4}" type="datetimeFigureOut">
              <a:rPr lang="en-US" smtClean="0"/>
              <a:pPr/>
              <a:t>7/30/12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56CDE-28E4-4EC2-AD0D-9FFCC349A7C4}" type="datetimeFigureOut">
              <a:rPr lang="en-US" smtClean="0"/>
              <a:pPr/>
              <a:t>7/30/12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456CDE-28E4-4EC2-AD0D-9FFCC349A7C4}" type="datetimeFigureOut">
              <a:rPr lang="en-US" smtClean="0"/>
              <a:pPr/>
              <a:t>7/30/12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4E2D4-8CC4-45FD-9DD4-A6660EFCEF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56CDE-28E4-4EC2-AD0D-9FFCC349A7C4}" type="datetimeFigureOut">
              <a:rPr lang="en-US" smtClean="0"/>
              <a:pPr/>
              <a:t>7/30/12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4E2D4-8CC4-45FD-9DD4-A6660EFCEF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6705600" y="152400"/>
            <a:ext cx="1905000" cy="457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ular Callout 48"/>
          <p:cNvSpPr/>
          <p:nvPr/>
        </p:nvSpPr>
        <p:spPr>
          <a:xfrm>
            <a:off x="381000" y="5943600"/>
            <a:ext cx="2667000" cy="838200"/>
          </a:xfrm>
          <a:prstGeom prst="wedgeRoundRectCallout">
            <a:avLst>
              <a:gd name="adj1" fmla="val 92366"/>
              <a:gd name="adj2" fmla="val -915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ular Callout 47"/>
          <p:cNvSpPr/>
          <p:nvPr/>
        </p:nvSpPr>
        <p:spPr>
          <a:xfrm>
            <a:off x="381000" y="762000"/>
            <a:ext cx="2667000" cy="838200"/>
          </a:xfrm>
          <a:prstGeom prst="wedgeRoundRectCallout">
            <a:avLst>
              <a:gd name="adj1" fmla="val 96058"/>
              <a:gd name="adj2" fmla="val 8466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ular Callout 46"/>
          <p:cNvSpPr/>
          <p:nvPr/>
        </p:nvSpPr>
        <p:spPr>
          <a:xfrm>
            <a:off x="685800" y="3352800"/>
            <a:ext cx="1828800" cy="381000"/>
          </a:xfrm>
          <a:prstGeom prst="wedgeRoundRectCallout">
            <a:avLst>
              <a:gd name="adj1" fmla="val 59137"/>
              <a:gd name="adj2" fmla="val -17419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ular Callout 1"/>
          <p:cNvSpPr/>
          <p:nvPr/>
        </p:nvSpPr>
        <p:spPr>
          <a:xfrm>
            <a:off x="6324600" y="3886200"/>
            <a:ext cx="2362200" cy="381000"/>
          </a:xfrm>
          <a:prstGeom prst="wedgeRoundRectCallout">
            <a:avLst>
              <a:gd name="adj1" fmla="val -44780"/>
              <a:gd name="adj2" fmla="val 14003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315200" y="2438400"/>
            <a:ext cx="1143000" cy="457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3"/>
          <p:cNvSpPr/>
          <p:nvPr/>
        </p:nvSpPr>
        <p:spPr>
          <a:xfrm>
            <a:off x="685800" y="3962400"/>
            <a:ext cx="1828800" cy="381000"/>
          </a:xfrm>
          <a:prstGeom prst="wedgeRoundRectCallout">
            <a:avLst>
              <a:gd name="adj1" fmla="val 55290"/>
              <a:gd name="adj2" fmla="val 11380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85800" y="3943290"/>
            <a:ext cx="1804148"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Avogadro’s No.</a:t>
            </a:r>
            <a:endParaRPr lang="en-US" sz="2000" dirty="0">
              <a:latin typeface="Times New Roman" pitchFamily="18" charset="0"/>
              <a:cs typeface="Times New Roman" pitchFamily="18" charset="0"/>
            </a:endParaRPr>
          </a:p>
        </p:txBody>
      </p:sp>
      <p:sp>
        <p:nvSpPr>
          <p:cNvPr id="6" name="Rounded Rectangular Callout 5"/>
          <p:cNvSpPr/>
          <p:nvPr/>
        </p:nvSpPr>
        <p:spPr>
          <a:xfrm>
            <a:off x="6705600" y="914400"/>
            <a:ext cx="2133600" cy="381000"/>
          </a:xfrm>
          <a:prstGeom prst="wedgeRoundRectCallout">
            <a:avLst>
              <a:gd name="adj1" fmla="val -57047"/>
              <a:gd name="adj2" fmla="val 13634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652383" y="895290"/>
            <a:ext cx="2263017" cy="400110"/>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density A (g/mL)</a:t>
            </a:r>
            <a:endParaRPr lang="en-US" sz="2000" dirty="0">
              <a:latin typeface="Times New Roman" pitchFamily="18" charset="0"/>
              <a:cs typeface="Times New Roman" pitchFamily="18" charset="0"/>
            </a:endParaRPr>
          </a:p>
        </p:txBody>
      </p:sp>
      <p:sp>
        <p:nvSpPr>
          <p:cNvPr id="8" name="Rectangle 7"/>
          <p:cNvSpPr/>
          <p:nvPr/>
        </p:nvSpPr>
        <p:spPr>
          <a:xfrm>
            <a:off x="3810000" y="6172200"/>
            <a:ext cx="1524000" cy="4572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810000" y="2362200"/>
            <a:ext cx="1524000" cy="609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1000" y="4572000"/>
            <a:ext cx="1524000" cy="457200"/>
          </a:xfrm>
          <a:prstGeom prst="rect">
            <a:avLst/>
          </a:prstGeom>
          <a:solidFill>
            <a:srgbClr val="FF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810000" y="4495800"/>
            <a:ext cx="1524000" cy="609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074092" y="2419290"/>
            <a:ext cx="1031308"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moles A</a:t>
            </a:r>
            <a:endParaRPr lang="en-US" sz="2000" dirty="0">
              <a:latin typeface="Times New Roman" pitchFamily="18" charset="0"/>
              <a:cs typeface="Times New Roman" pitchFamily="18" charset="0"/>
            </a:endParaRPr>
          </a:p>
        </p:txBody>
      </p:sp>
      <p:sp>
        <p:nvSpPr>
          <p:cNvPr id="13" name="TextBox 12"/>
          <p:cNvSpPr txBox="1"/>
          <p:nvPr/>
        </p:nvSpPr>
        <p:spPr>
          <a:xfrm>
            <a:off x="4074349" y="4572000"/>
            <a:ext cx="1031051"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moles B</a:t>
            </a:r>
            <a:endParaRPr lang="en-US" sz="2000" dirty="0">
              <a:latin typeface="Times New Roman" pitchFamily="18" charset="0"/>
              <a:cs typeface="Times New Roman" pitchFamily="18" charset="0"/>
            </a:endParaRPr>
          </a:p>
        </p:txBody>
      </p:sp>
      <p:sp>
        <p:nvSpPr>
          <p:cNvPr id="14" name="Up-Down Arrow 13"/>
          <p:cNvSpPr/>
          <p:nvPr/>
        </p:nvSpPr>
        <p:spPr>
          <a:xfrm>
            <a:off x="4419600" y="3124200"/>
            <a:ext cx="228600" cy="1216152"/>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ular Callout 14"/>
          <p:cNvSpPr/>
          <p:nvPr/>
        </p:nvSpPr>
        <p:spPr>
          <a:xfrm>
            <a:off x="2895600" y="3200400"/>
            <a:ext cx="1219200" cy="381000"/>
          </a:xfrm>
          <a:prstGeom prst="wedgeRoundRectCallout">
            <a:avLst>
              <a:gd name="adj1" fmla="val 68837"/>
              <a:gd name="adj2" fmla="val 10153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itchFamily="18" charset="0"/>
              <a:cs typeface="Times New Roman" pitchFamily="18" charset="0"/>
            </a:endParaRPr>
          </a:p>
        </p:txBody>
      </p:sp>
      <p:sp>
        <p:nvSpPr>
          <p:cNvPr id="16" name="TextBox 15"/>
          <p:cNvSpPr txBox="1"/>
          <p:nvPr/>
        </p:nvSpPr>
        <p:spPr>
          <a:xfrm>
            <a:off x="2886579" y="3181290"/>
            <a:ext cx="1228221"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mole ratio</a:t>
            </a:r>
            <a:endParaRPr lang="en-US" sz="2000" dirty="0">
              <a:latin typeface="Times New Roman" pitchFamily="18" charset="0"/>
              <a:cs typeface="Times New Roman" pitchFamily="18" charset="0"/>
            </a:endParaRPr>
          </a:p>
        </p:txBody>
      </p:sp>
      <p:sp>
        <p:nvSpPr>
          <p:cNvPr id="17" name="Rectangle 16"/>
          <p:cNvSpPr/>
          <p:nvPr/>
        </p:nvSpPr>
        <p:spPr>
          <a:xfrm>
            <a:off x="381000" y="2438400"/>
            <a:ext cx="1524000" cy="457200"/>
          </a:xfrm>
          <a:prstGeom prst="rect">
            <a:avLst/>
          </a:prstGeom>
          <a:solidFill>
            <a:srgbClr val="FF00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71093" y="2438400"/>
            <a:ext cx="1457707"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molecules A</a:t>
            </a:r>
            <a:endParaRPr lang="en-US" sz="2000" dirty="0">
              <a:latin typeface="Times New Roman" pitchFamily="18" charset="0"/>
              <a:cs typeface="Times New Roman" pitchFamily="18" charset="0"/>
            </a:endParaRPr>
          </a:p>
        </p:txBody>
      </p:sp>
      <p:sp>
        <p:nvSpPr>
          <p:cNvPr id="19" name="TextBox 18"/>
          <p:cNvSpPr txBox="1"/>
          <p:nvPr/>
        </p:nvSpPr>
        <p:spPr>
          <a:xfrm>
            <a:off x="381000" y="4572000"/>
            <a:ext cx="1457450"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molecules B</a:t>
            </a:r>
            <a:endParaRPr lang="en-US" sz="2000" dirty="0">
              <a:latin typeface="Times New Roman" pitchFamily="18" charset="0"/>
              <a:cs typeface="Times New Roman" pitchFamily="18" charset="0"/>
            </a:endParaRPr>
          </a:p>
        </p:txBody>
      </p:sp>
      <p:sp>
        <p:nvSpPr>
          <p:cNvPr id="22" name="Rectangle 21"/>
          <p:cNvSpPr/>
          <p:nvPr/>
        </p:nvSpPr>
        <p:spPr>
          <a:xfrm>
            <a:off x="3810000" y="838200"/>
            <a:ext cx="1524000" cy="4572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36265" y="2419290"/>
            <a:ext cx="1045735"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grams A</a:t>
            </a:r>
            <a:endParaRPr lang="en-US" sz="2000" dirty="0">
              <a:latin typeface="Times New Roman" pitchFamily="18" charset="0"/>
              <a:cs typeface="Times New Roman" pitchFamily="18" charset="0"/>
            </a:endParaRPr>
          </a:p>
        </p:txBody>
      </p:sp>
      <p:sp>
        <p:nvSpPr>
          <p:cNvPr id="24" name="TextBox 23"/>
          <p:cNvSpPr txBox="1"/>
          <p:nvPr/>
        </p:nvSpPr>
        <p:spPr>
          <a:xfrm>
            <a:off x="3962400" y="6172200"/>
            <a:ext cx="1188146"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volume B</a:t>
            </a:r>
            <a:endParaRPr lang="en-US" sz="2000" dirty="0">
              <a:latin typeface="Times New Roman" pitchFamily="18" charset="0"/>
              <a:cs typeface="Times New Roman" pitchFamily="18" charset="0"/>
            </a:endParaRPr>
          </a:p>
        </p:txBody>
      </p:sp>
      <p:sp>
        <p:nvSpPr>
          <p:cNvPr id="26" name="Left-Right Arrow 25"/>
          <p:cNvSpPr/>
          <p:nvPr/>
        </p:nvSpPr>
        <p:spPr>
          <a:xfrm>
            <a:off x="2286000" y="2563368"/>
            <a:ext cx="1216152" cy="256032"/>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Left-Right Arrow 27"/>
          <p:cNvSpPr/>
          <p:nvPr/>
        </p:nvSpPr>
        <p:spPr>
          <a:xfrm>
            <a:off x="2286000" y="4696968"/>
            <a:ext cx="1216152" cy="256032"/>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Left-Right Arrow 28"/>
          <p:cNvSpPr/>
          <p:nvPr/>
        </p:nvSpPr>
        <p:spPr>
          <a:xfrm>
            <a:off x="5718048" y="2563368"/>
            <a:ext cx="1216152" cy="256032"/>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Left-Right Arrow 29"/>
          <p:cNvSpPr/>
          <p:nvPr/>
        </p:nvSpPr>
        <p:spPr>
          <a:xfrm>
            <a:off x="5718048" y="4696968"/>
            <a:ext cx="1216152" cy="256032"/>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315200" y="4572000"/>
            <a:ext cx="1143000" cy="457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7412721" y="4572000"/>
            <a:ext cx="1045479"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grams B</a:t>
            </a:r>
            <a:endParaRPr lang="en-US" sz="2000" dirty="0">
              <a:latin typeface="Times New Roman" pitchFamily="18" charset="0"/>
              <a:cs typeface="Times New Roman" pitchFamily="18" charset="0"/>
            </a:endParaRPr>
          </a:p>
        </p:txBody>
      </p:sp>
      <p:sp>
        <p:nvSpPr>
          <p:cNvPr id="33" name="Rounded Rectangular Callout 32"/>
          <p:cNvSpPr/>
          <p:nvPr/>
        </p:nvSpPr>
        <p:spPr>
          <a:xfrm>
            <a:off x="6858000" y="6324600"/>
            <a:ext cx="1981200" cy="381000"/>
          </a:xfrm>
          <a:prstGeom prst="wedgeRoundRectCallout">
            <a:avLst>
              <a:gd name="adj1" fmla="val -66885"/>
              <a:gd name="adj2" fmla="val -15165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6705600" y="6305490"/>
            <a:ext cx="2339217" cy="400110"/>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density B (g/mL)</a:t>
            </a:r>
            <a:endParaRPr lang="en-US" sz="2000" dirty="0">
              <a:latin typeface="Times New Roman" pitchFamily="18" charset="0"/>
              <a:cs typeface="Times New Roman" pitchFamily="18" charset="0"/>
            </a:endParaRPr>
          </a:p>
        </p:txBody>
      </p:sp>
      <p:sp>
        <p:nvSpPr>
          <p:cNvPr id="35" name="TextBox 34"/>
          <p:cNvSpPr txBox="1"/>
          <p:nvPr/>
        </p:nvSpPr>
        <p:spPr>
          <a:xfrm>
            <a:off x="3962400" y="838200"/>
            <a:ext cx="1188402"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volume A</a:t>
            </a:r>
            <a:endParaRPr lang="en-US" sz="2000" dirty="0">
              <a:latin typeface="Times New Roman" pitchFamily="18" charset="0"/>
              <a:cs typeface="Times New Roman" pitchFamily="18" charset="0"/>
            </a:endParaRPr>
          </a:p>
        </p:txBody>
      </p:sp>
      <p:sp>
        <p:nvSpPr>
          <p:cNvPr id="36" name="Rounded Rectangular Callout 35"/>
          <p:cNvSpPr/>
          <p:nvPr/>
        </p:nvSpPr>
        <p:spPr>
          <a:xfrm>
            <a:off x="6324600" y="3276600"/>
            <a:ext cx="2362200" cy="381000"/>
          </a:xfrm>
          <a:prstGeom prst="wedgeRoundRectCallout">
            <a:avLst>
              <a:gd name="adj1" fmla="val -45073"/>
              <a:gd name="adj2" fmla="val -1516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6271383" y="3867090"/>
            <a:ext cx="2491617" cy="400110"/>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molar mass B (g/mol)</a:t>
            </a:r>
            <a:endParaRPr lang="en-US" sz="2000" dirty="0">
              <a:latin typeface="Times New Roman" pitchFamily="18" charset="0"/>
              <a:cs typeface="Times New Roman" pitchFamily="18" charset="0"/>
            </a:endParaRPr>
          </a:p>
        </p:txBody>
      </p:sp>
      <p:sp>
        <p:nvSpPr>
          <p:cNvPr id="38" name="TextBox 37"/>
          <p:cNvSpPr txBox="1"/>
          <p:nvPr/>
        </p:nvSpPr>
        <p:spPr>
          <a:xfrm>
            <a:off x="6248400" y="3276600"/>
            <a:ext cx="2491617" cy="400110"/>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molar mass A (g/mol)</a:t>
            </a:r>
            <a:endParaRPr lang="en-US" sz="2000" dirty="0">
              <a:latin typeface="Times New Roman" pitchFamily="18" charset="0"/>
              <a:cs typeface="Times New Roman" pitchFamily="18" charset="0"/>
            </a:endParaRPr>
          </a:p>
        </p:txBody>
      </p:sp>
      <p:sp>
        <p:nvSpPr>
          <p:cNvPr id="39" name="Up-Down Arrow 38"/>
          <p:cNvSpPr/>
          <p:nvPr/>
        </p:nvSpPr>
        <p:spPr>
          <a:xfrm rot="18119684">
            <a:off x="6273199" y="752171"/>
            <a:ext cx="233930" cy="2035292"/>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Up-Down Arrow 39"/>
          <p:cNvSpPr/>
          <p:nvPr/>
        </p:nvSpPr>
        <p:spPr>
          <a:xfrm rot="3452816">
            <a:off x="6346324" y="4739217"/>
            <a:ext cx="222607" cy="2071612"/>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Up-Down Arrow 40"/>
          <p:cNvSpPr/>
          <p:nvPr/>
        </p:nvSpPr>
        <p:spPr>
          <a:xfrm>
            <a:off x="4450081" y="1524000"/>
            <a:ext cx="198119" cy="685800"/>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Up-Down Arrow 41"/>
          <p:cNvSpPr/>
          <p:nvPr/>
        </p:nvSpPr>
        <p:spPr>
          <a:xfrm>
            <a:off x="4419600" y="5334000"/>
            <a:ext cx="198119" cy="685800"/>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347093" y="816114"/>
            <a:ext cx="2777107" cy="707886"/>
          </a:xfrm>
          <a:prstGeom prst="rect">
            <a:avLst/>
          </a:prstGeom>
          <a:noFill/>
        </p:spPr>
        <p:txBody>
          <a:bodyPr wrap="none" rtlCol="0">
            <a:spAutoFit/>
          </a:bodyPr>
          <a:lstStyle/>
          <a:p>
            <a:pPr algn="ctr"/>
            <a:r>
              <a:rPr lang="en-US" sz="2000" dirty="0" smtClean="0">
                <a:latin typeface="Times New Roman" pitchFamily="18" charset="0"/>
                <a:cs typeface="Times New Roman" pitchFamily="18" charset="0"/>
              </a:rPr>
              <a:t>Molarity</a:t>
            </a:r>
          </a:p>
          <a:p>
            <a:pPr algn="ctr"/>
            <a:r>
              <a:rPr lang="en-US" sz="2000" dirty="0" smtClean="0">
                <a:latin typeface="Times New Roman" pitchFamily="18" charset="0"/>
                <a:cs typeface="Times New Roman" pitchFamily="18" charset="0"/>
              </a:rPr>
              <a:t> (mol solute A/L of soln.)</a:t>
            </a:r>
            <a:endParaRPr lang="en-US" sz="2000" dirty="0">
              <a:latin typeface="Times New Roman" pitchFamily="18" charset="0"/>
              <a:cs typeface="Times New Roman" pitchFamily="18" charset="0"/>
            </a:endParaRPr>
          </a:p>
        </p:txBody>
      </p:sp>
      <p:sp>
        <p:nvSpPr>
          <p:cNvPr id="44" name="TextBox 43"/>
          <p:cNvSpPr txBox="1"/>
          <p:nvPr/>
        </p:nvSpPr>
        <p:spPr>
          <a:xfrm>
            <a:off x="304929" y="6019800"/>
            <a:ext cx="2776850" cy="707886"/>
          </a:xfrm>
          <a:prstGeom prst="rect">
            <a:avLst/>
          </a:prstGeom>
          <a:noFill/>
        </p:spPr>
        <p:txBody>
          <a:bodyPr wrap="none" rtlCol="0">
            <a:spAutoFit/>
          </a:bodyPr>
          <a:lstStyle/>
          <a:p>
            <a:pPr algn="ctr"/>
            <a:r>
              <a:rPr lang="en-US" sz="2000" dirty="0" smtClean="0">
                <a:latin typeface="Times New Roman" pitchFamily="18" charset="0"/>
                <a:cs typeface="Times New Roman" pitchFamily="18" charset="0"/>
              </a:rPr>
              <a:t>Molarity</a:t>
            </a:r>
          </a:p>
          <a:p>
            <a:pPr algn="ctr"/>
            <a:r>
              <a:rPr lang="en-US" sz="2000" dirty="0" smtClean="0">
                <a:latin typeface="Times New Roman" pitchFamily="18" charset="0"/>
                <a:cs typeface="Times New Roman" pitchFamily="18" charset="0"/>
              </a:rPr>
              <a:t> (mol solute B/L of soln.)</a:t>
            </a:r>
            <a:endParaRPr lang="en-US" sz="2000" dirty="0">
              <a:latin typeface="Times New Roman" pitchFamily="18" charset="0"/>
              <a:cs typeface="Times New Roman" pitchFamily="18" charset="0"/>
            </a:endParaRPr>
          </a:p>
        </p:txBody>
      </p:sp>
      <p:sp>
        <p:nvSpPr>
          <p:cNvPr id="45" name="TextBox 44"/>
          <p:cNvSpPr txBox="1"/>
          <p:nvPr/>
        </p:nvSpPr>
        <p:spPr>
          <a:xfrm>
            <a:off x="685800" y="3276600"/>
            <a:ext cx="1804148"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Avogadro’s No.</a:t>
            </a:r>
            <a:endParaRPr lang="en-US" sz="2000" dirty="0">
              <a:latin typeface="Times New Roman" pitchFamily="18" charset="0"/>
              <a:cs typeface="Times New Roman" pitchFamily="18" charset="0"/>
            </a:endParaRPr>
          </a:p>
        </p:txBody>
      </p:sp>
      <p:sp>
        <p:nvSpPr>
          <p:cNvPr id="53" name="Rectangle 52"/>
          <p:cNvSpPr/>
          <p:nvPr/>
        </p:nvSpPr>
        <p:spPr>
          <a:xfrm>
            <a:off x="3200400" y="152400"/>
            <a:ext cx="2743200" cy="381000"/>
          </a:xfrm>
          <a:prstGeom prst="rect">
            <a:avLst/>
          </a:prstGeom>
          <a:solidFill>
            <a:srgbClr val="FF99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3124200" y="133290"/>
            <a:ext cx="2819400" cy="400110"/>
          </a:xfrm>
          <a:prstGeom prst="rect">
            <a:avLst/>
          </a:prstGeom>
          <a:noFill/>
        </p:spPr>
        <p:txBody>
          <a:bodyPr wrap="square" rtlCol="0">
            <a:spAutoFit/>
          </a:bodyPr>
          <a:lstStyle/>
          <a:p>
            <a:pPr algn="ctr"/>
            <a:r>
              <a:rPr lang="en-US" sz="2000" b="1" i="1" dirty="0" smtClean="0">
                <a:latin typeface="Times New Roman" pitchFamily="18" charset="0"/>
                <a:cs typeface="Times New Roman" pitchFamily="18" charset="0"/>
              </a:rPr>
              <a:t>Stoichiometry Roadmap</a:t>
            </a:r>
            <a:endParaRPr lang="en-US" sz="2000" b="1" i="1" dirty="0">
              <a:latin typeface="Times New Roman" pitchFamily="18" charset="0"/>
              <a:cs typeface="Times New Roman" pitchFamily="18" charset="0"/>
            </a:endParaRPr>
          </a:p>
        </p:txBody>
      </p:sp>
      <p:sp>
        <p:nvSpPr>
          <p:cNvPr id="50" name="TextBox 49"/>
          <p:cNvSpPr txBox="1"/>
          <p:nvPr/>
        </p:nvSpPr>
        <p:spPr>
          <a:xfrm>
            <a:off x="6690331" y="152400"/>
            <a:ext cx="1920269" cy="461665"/>
          </a:xfrm>
          <a:prstGeom prst="rect">
            <a:avLst/>
          </a:prstGeom>
          <a:noFill/>
        </p:spPr>
        <p:txBody>
          <a:bodyPr wrap="none" rtlCol="0">
            <a:spAutoFit/>
          </a:bodyPr>
          <a:lstStyle/>
          <a:p>
            <a:r>
              <a:rPr lang="en-US" sz="1200" dirty="0" smtClean="0">
                <a:latin typeface="Times New Roman" pitchFamily="18" charset="0"/>
                <a:cs typeface="Times New Roman" pitchFamily="18" charset="0"/>
              </a:rPr>
              <a:t>Created by Assoc. Professor</a:t>
            </a:r>
          </a:p>
          <a:p>
            <a:r>
              <a:rPr lang="en-US" sz="1200" dirty="0" smtClean="0">
                <a:latin typeface="Times New Roman" pitchFamily="18" charset="0"/>
                <a:cs typeface="Times New Roman" pitchFamily="18" charset="0"/>
              </a:rPr>
              <a:t>Craig J. Donahue, 9/7/2011</a:t>
            </a:r>
            <a:endParaRPr lang="en-US" sz="1200" dirty="0">
              <a:latin typeface="Times New Roman" pitchFamily="18" charset="0"/>
              <a:cs typeface="Times New Roman" pitchFamily="18" charset="0"/>
            </a:endParaRPr>
          </a:p>
        </p:txBody>
      </p:sp>
      <p:pic>
        <p:nvPicPr>
          <p:cNvPr id="20" name="Picture 19" descr="88x3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76200"/>
            <a:ext cx="833631" cy="293665"/>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TotalTime>
  <Words>357</Words>
  <Application>Microsoft Macintosh PowerPoint</Application>
  <PresentationFormat>On-screen Show (4:3)</PresentationFormat>
  <Paragraphs>26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Craig Donahue</dc:creator>
  <cp:lastModifiedBy>Microsoft Office User</cp:lastModifiedBy>
  <cp:revision>5</cp:revision>
  <dcterms:created xsi:type="dcterms:W3CDTF">2011-09-07T16:24:50Z</dcterms:created>
  <dcterms:modified xsi:type="dcterms:W3CDTF">2012-07-30T19:26:07Z</dcterms:modified>
</cp:coreProperties>
</file>