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1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67" r:id="rId4"/>
    <p:sldId id="261" r:id="rId5"/>
    <p:sldId id="260" r:id="rId6"/>
    <p:sldId id="262" r:id="rId7"/>
    <p:sldId id="264" r:id="rId8"/>
    <p:sldId id="274" r:id="rId9"/>
    <p:sldId id="276" r:id="rId10"/>
    <p:sldId id="263" r:id="rId11"/>
    <p:sldId id="265" r:id="rId12"/>
    <p:sldId id="269" r:id="rId13"/>
    <p:sldId id="275" r:id="rId14"/>
    <p:sldId id="259" r:id="rId15"/>
    <p:sldId id="272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41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5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952332-8BA7-2544-9F12-21863EB39823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D3B9C7DE-E08B-8142-87B7-B7D961628789}">
      <dgm:prSet phldrT="[Text]"/>
      <dgm:spPr/>
      <dgm:t>
        <a:bodyPr/>
        <a:lstStyle/>
        <a:p>
          <a:r>
            <a:rPr lang="en-US" dirty="0" smtClean="0"/>
            <a:t>Create an outline and prepare figures and schemes</a:t>
          </a:r>
          <a:endParaRPr lang="en-US" dirty="0"/>
        </a:p>
      </dgm:t>
    </dgm:pt>
    <dgm:pt modelId="{58860988-FF3E-E142-862D-3048D9E8A302}" type="parTrans" cxnId="{B68E806A-0237-D446-9EC6-F5A41F6C915F}">
      <dgm:prSet/>
      <dgm:spPr/>
      <dgm:t>
        <a:bodyPr/>
        <a:lstStyle/>
        <a:p>
          <a:endParaRPr lang="en-US"/>
        </a:p>
      </dgm:t>
    </dgm:pt>
    <dgm:pt modelId="{51D98707-BEE7-914F-A17C-F67F5A96A3FD}" type="sibTrans" cxnId="{B68E806A-0237-D446-9EC6-F5A41F6C915F}">
      <dgm:prSet/>
      <dgm:spPr/>
      <dgm:t>
        <a:bodyPr/>
        <a:lstStyle/>
        <a:p>
          <a:endParaRPr lang="en-US"/>
        </a:p>
      </dgm:t>
    </dgm:pt>
    <dgm:pt modelId="{95322F1F-01A0-FA4F-B1B5-5784A338CA55}">
      <dgm:prSet phldrT="[Text]"/>
      <dgm:spPr/>
      <dgm:t>
        <a:bodyPr/>
        <a:lstStyle/>
        <a:p>
          <a:r>
            <a:rPr lang="en-US" dirty="0" smtClean="0"/>
            <a:t>Describe results + write experimental section</a:t>
          </a:r>
          <a:endParaRPr lang="en-US" dirty="0"/>
        </a:p>
      </dgm:t>
    </dgm:pt>
    <dgm:pt modelId="{37644C5C-F37C-A542-88AD-ED3604C0DB58}" type="parTrans" cxnId="{EB50B5DF-FCB9-164E-B5BC-F062BBA4FA4C}">
      <dgm:prSet/>
      <dgm:spPr/>
      <dgm:t>
        <a:bodyPr/>
        <a:lstStyle/>
        <a:p>
          <a:endParaRPr lang="en-US"/>
        </a:p>
      </dgm:t>
    </dgm:pt>
    <dgm:pt modelId="{C3A47262-825B-A94A-9A71-A859F6F9D61D}" type="sibTrans" cxnId="{EB50B5DF-FCB9-164E-B5BC-F062BBA4FA4C}">
      <dgm:prSet/>
      <dgm:spPr/>
      <dgm:t>
        <a:bodyPr/>
        <a:lstStyle/>
        <a:p>
          <a:endParaRPr lang="en-US"/>
        </a:p>
      </dgm:t>
    </dgm:pt>
    <dgm:pt modelId="{11468A2D-BB6A-B04D-B95E-57A19C92DCB2}">
      <dgm:prSet phldrT="[Text]"/>
      <dgm:spPr/>
      <dgm:t>
        <a:bodyPr/>
        <a:lstStyle/>
        <a:p>
          <a:r>
            <a:rPr lang="en-US" dirty="0" smtClean="0"/>
            <a:t>Write introduction, conclusion, and abstract</a:t>
          </a:r>
          <a:endParaRPr lang="en-US" dirty="0"/>
        </a:p>
      </dgm:t>
    </dgm:pt>
    <dgm:pt modelId="{340DD18B-C1E7-2F4F-86A3-779586363763}" type="parTrans" cxnId="{C71CF2DB-6EB7-614A-80D3-5E15B912BEE0}">
      <dgm:prSet/>
      <dgm:spPr/>
      <dgm:t>
        <a:bodyPr/>
        <a:lstStyle/>
        <a:p>
          <a:endParaRPr lang="en-US"/>
        </a:p>
      </dgm:t>
    </dgm:pt>
    <dgm:pt modelId="{76D804AD-3CC3-2E49-A25C-A715392BBFAC}" type="sibTrans" cxnId="{C71CF2DB-6EB7-614A-80D3-5E15B912BEE0}">
      <dgm:prSet/>
      <dgm:spPr/>
      <dgm:t>
        <a:bodyPr/>
        <a:lstStyle/>
        <a:p>
          <a:endParaRPr lang="en-US"/>
        </a:p>
      </dgm:t>
    </dgm:pt>
    <dgm:pt modelId="{9D9452B9-7ABD-3548-965E-75ADDDD91971}" type="pres">
      <dgm:prSet presAssocID="{A9952332-8BA7-2544-9F12-21863EB39823}" presName="Name0" presStyleCnt="0">
        <dgm:presLayoutVars>
          <dgm:dir/>
          <dgm:resizeHandles val="exact"/>
        </dgm:presLayoutVars>
      </dgm:prSet>
      <dgm:spPr/>
    </dgm:pt>
    <dgm:pt modelId="{0DDF4C55-42B2-2045-B7EA-02B75D493B67}" type="pres">
      <dgm:prSet presAssocID="{D3B9C7DE-E08B-8142-87B7-B7D96162878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E3E695-8792-0C43-90F3-6CAC7AABF103}" type="pres">
      <dgm:prSet presAssocID="{51D98707-BEE7-914F-A17C-F67F5A96A3FD}" presName="sibTrans" presStyleLbl="sibTrans2D1" presStyleIdx="0" presStyleCnt="2"/>
      <dgm:spPr/>
      <dgm:t>
        <a:bodyPr/>
        <a:lstStyle/>
        <a:p>
          <a:endParaRPr lang="en-US"/>
        </a:p>
      </dgm:t>
    </dgm:pt>
    <dgm:pt modelId="{FEB36BCC-79EE-CC44-B5D9-9F377BBE29DD}" type="pres">
      <dgm:prSet presAssocID="{51D98707-BEE7-914F-A17C-F67F5A96A3FD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62EB88C7-FA24-DF40-BD2F-4CAD49EDA6DA}" type="pres">
      <dgm:prSet presAssocID="{95322F1F-01A0-FA4F-B1B5-5784A338CA5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C346CF-48E8-CC4D-ACAB-74F6EF31FA5E}" type="pres">
      <dgm:prSet presAssocID="{C3A47262-825B-A94A-9A71-A859F6F9D61D}" presName="sibTrans" presStyleLbl="sibTrans2D1" presStyleIdx="1" presStyleCnt="2"/>
      <dgm:spPr/>
      <dgm:t>
        <a:bodyPr/>
        <a:lstStyle/>
        <a:p>
          <a:endParaRPr lang="en-US"/>
        </a:p>
      </dgm:t>
    </dgm:pt>
    <dgm:pt modelId="{A50B6F82-76DD-F147-9A48-8CD403A55951}" type="pres">
      <dgm:prSet presAssocID="{C3A47262-825B-A94A-9A71-A859F6F9D61D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85F159F2-A27B-534D-836E-F1B6172577B1}" type="pres">
      <dgm:prSet presAssocID="{11468A2D-BB6A-B04D-B95E-57A19C92DCB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079578-010F-FB4E-A0FD-9D93B787952A}" type="presOf" srcId="{C3A47262-825B-A94A-9A71-A859F6F9D61D}" destId="{EFC346CF-48E8-CC4D-ACAB-74F6EF31FA5E}" srcOrd="0" destOrd="0" presId="urn:microsoft.com/office/officeart/2005/8/layout/process1"/>
    <dgm:cxn modelId="{74693877-936D-874A-874A-3F2E07997D77}" type="presOf" srcId="{11468A2D-BB6A-B04D-B95E-57A19C92DCB2}" destId="{85F159F2-A27B-534D-836E-F1B6172577B1}" srcOrd="0" destOrd="0" presId="urn:microsoft.com/office/officeart/2005/8/layout/process1"/>
    <dgm:cxn modelId="{C71CF2DB-6EB7-614A-80D3-5E15B912BEE0}" srcId="{A9952332-8BA7-2544-9F12-21863EB39823}" destId="{11468A2D-BB6A-B04D-B95E-57A19C92DCB2}" srcOrd="2" destOrd="0" parTransId="{340DD18B-C1E7-2F4F-86A3-779586363763}" sibTransId="{76D804AD-3CC3-2E49-A25C-A715392BBFAC}"/>
    <dgm:cxn modelId="{EB50B5DF-FCB9-164E-B5BC-F062BBA4FA4C}" srcId="{A9952332-8BA7-2544-9F12-21863EB39823}" destId="{95322F1F-01A0-FA4F-B1B5-5784A338CA55}" srcOrd="1" destOrd="0" parTransId="{37644C5C-F37C-A542-88AD-ED3604C0DB58}" sibTransId="{C3A47262-825B-A94A-9A71-A859F6F9D61D}"/>
    <dgm:cxn modelId="{9BC32A33-2B8D-474E-802C-1B42121BCFC1}" type="presOf" srcId="{51D98707-BEE7-914F-A17C-F67F5A96A3FD}" destId="{FEB36BCC-79EE-CC44-B5D9-9F377BBE29DD}" srcOrd="1" destOrd="0" presId="urn:microsoft.com/office/officeart/2005/8/layout/process1"/>
    <dgm:cxn modelId="{44B4C06A-E101-454A-9F94-F1DEB5E5ACF2}" type="presOf" srcId="{95322F1F-01A0-FA4F-B1B5-5784A338CA55}" destId="{62EB88C7-FA24-DF40-BD2F-4CAD49EDA6DA}" srcOrd="0" destOrd="0" presId="urn:microsoft.com/office/officeart/2005/8/layout/process1"/>
    <dgm:cxn modelId="{904F8562-6705-2942-88A7-10ED08C719E8}" type="presOf" srcId="{A9952332-8BA7-2544-9F12-21863EB39823}" destId="{9D9452B9-7ABD-3548-965E-75ADDDD91971}" srcOrd="0" destOrd="0" presId="urn:microsoft.com/office/officeart/2005/8/layout/process1"/>
    <dgm:cxn modelId="{7891A202-9C2F-F343-B5D0-2887DE07C53C}" type="presOf" srcId="{51D98707-BEE7-914F-A17C-F67F5A96A3FD}" destId="{49E3E695-8792-0C43-90F3-6CAC7AABF103}" srcOrd="0" destOrd="0" presId="urn:microsoft.com/office/officeart/2005/8/layout/process1"/>
    <dgm:cxn modelId="{F6194D1F-6B73-794D-9F4E-14B63B3669E6}" type="presOf" srcId="{C3A47262-825B-A94A-9A71-A859F6F9D61D}" destId="{A50B6F82-76DD-F147-9A48-8CD403A55951}" srcOrd="1" destOrd="0" presId="urn:microsoft.com/office/officeart/2005/8/layout/process1"/>
    <dgm:cxn modelId="{A391FA07-BEF3-5A4A-8320-5AC4E88168DC}" type="presOf" srcId="{D3B9C7DE-E08B-8142-87B7-B7D961628789}" destId="{0DDF4C55-42B2-2045-B7EA-02B75D493B67}" srcOrd="0" destOrd="0" presId="urn:microsoft.com/office/officeart/2005/8/layout/process1"/>
    <dgm:cxn modelId="{B68E806A-0237-D446-9EC6-F5A41F6C915F}" srcId="{A9952332-8BA7-2544-9F12-21863EB39823}" destId="{D3B9C7DE-E08B-8142-87B7-B7D961628789}" srcOrd="0" destOrd="0" parTransId="{58860988-FF3E-E142-862D-3048D9E8A302}" sibTransId="{51D98707-BEE7-914F-A17C-F67F5A96A3FD}"/>
    <dgm:cxn modelId="{3FCB1499-5C93-464E-9B47-05CBBDC8F04F}" type="presParOf" srcId="{9D9452B9-7ABD-3548-965E-75ADDDD91971}" destId="{0DDF4C55-42B2-2045-B7EA-02B75D493B67}" srcOrd="0" destOrd="0" presId="urn:microsoft.com/office/officeart/2005/8/layout/process1"/>
    <dgm:cxn modelId="{70940683-E436-1045-843E-64A1C1E56023}" type="presParOf" srcId="{9D9452B9-7ABD-3548-965E-75ADDDD91971}" destId="{49E3E695-8792-0C43-90F3-6CAC7AABF103}" srcOrd="1" destOrd="0" presId="urn:microsoft.com/office/officeart/2005/8/layout/process1"/>
    <dgm:cxn modelId="{02C10EF9-74EF-1341-B526-DD371D4BC117}" type="presParOf" srcId="{49E3E695-8792-0C43-90F3-6CAC7AABF103}" destId="{FEB36BCC-79EE-CC44-B5D9-9F377BBE29DD}" srcOrd="0" destOrd="0" presId="urn:microsoft.com/office/officeart/2005/8/layout/process1"/>
    <dgm:cxn modelId="{3CBDE722-7E39-8D41-9DC5-8B8E5D5B10CB}" type="presParOf" srcId="{9D9452B9-7ABD-3548-965E-75ADDDD91971}" destId="{62EB88C7-FA24-DF40-BD2F-4CAD49EDA6DA}" srcOrd="2" destOrd="0" presId="urn:microsoft.com/office/officeart/2005/8/layout/process1"/>
    <dgm:cxn modelId="{D9804F08-28D2-534C-B02D-DC52DBF637B9}" type="presParOf" srcId="{9D9452B9-7ABD-3548-965E-75ADDDD91971}" destId="{EFC346CF-48E8-CC4D-ACAB-74F6EF31FA5E}" srcOrd="3" destOrd="0" presId="urn:microsoft.com/office/officeart/2005/8/layout/process1"/>
    <dgm:cxn modelId="{8D7D1D78-C530-AE45-834D-EEE67C9952A5}" type="presParOf" srcId="{EFC346CF-48E8-CC4D-ACAB-74F6EF31FA5E}" destId="{A50B6F82-76DD-F147-9A48-8CD403A55951}" srcOrd="0" destOrd="0" presId="urn:microsoft.com/office/officeart/2005/8/layout/process1"/>
    <dgm:cxn modelId="{10B43BA3-774F-F146-AACF-4049999C5369}" type="presParOf" srcId="{9D9452B9-7ABD-3548-965E-75ADDDD91971}" destId="{85F159F2-A27B-534D-836E-F1B6172577B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F4C55-42B2-2045-B7EA-02B75D493B67}">
      <dsp:nvSpPr>
        <dsp:cNvPr id="0" name=""/>
        <dsp:cNvSpPr/>
      </dsp:nvSpPr>
      <dsp:spPr>
        <a:xfrm>
          <a:off x="5357" y="1281348"/>
          <a:ext cx="1601390" cy="15013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Create an outline and prepare figures and schemes</a:t>
          </a:r>
          <a:endParaRPr lang="en-US" sz="1800" kern="1200" dirty="0"/>
        </a:p>
      </dsp:txBody>
      <dsp:txXfrm>
        <a:off x="49329" y="1325320"/>
        <a:ext cx="1513446" cy="1413359"/>
      </dsp:txXfrm>
    </dsp:sp>
    <dsp:sp modelId="{49E3E695-8792-0C43-90F3-6CAC7AABF103}">
      <dsp:nvSpPr>
        <dsp:cNvPr id="0" name=""/>
        <dsp:cNvSpPr/>
      </dsp:nvSpPr>
      <dsp:spPr>
        <a:xfrm>
          <a:off x="1766887" y="1833427"/>
          <a:ext cx="339494" cy="3971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766887" y="1912856"/>
        <a:ext cx="237646" cy="238286"/>
      </dsp:txXfrm>
    </dsp:sp>
    <dsp:sp modelId="{62EB88C7-FA24-DF40-BD2F-4CAD49EDA6DA}">
      <dsp:nvSpPr>
        <dsp:cNvPr id="0" name=""/>
        <dsp:cNvSpPr/>
      </dsp:nvSpPr>
      <dsp:spPr>
        <a:xfrm>
          <a:off x="2247304" y="1281348"/>
          <a:ext cx="1601390" cy="15013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Describe results + write experimental section</a:t>
          </a:r>
          <a:endParaRPr lang="en-US" sz="1800" kern="1200" dirty="0"/>
        </a:p>
      </dsp:txBody>
      <dsp:txXfrm>
        <a:off x="2291276" y="1325320"/>
        <a:ext cx="1513446" cy="1413359"/>
      </dsp:txXfrm>
    </dsp:sp>
    <dsp:sp modelId="{EFC346CF-48E8-CC4D-ACAB-74F6EF31FA5E}">
      <dsp:nvSpPr>
        <dsp:cNvPr id="0" name=""/>
        <dsp:cNvSpPr/>
      </dsp:nvSpPr>
      <dsp:spPr>
        <a:xfrm>
          <a:off x="4008834" y="1833427"/>
          <a:ext cx="339494" cy="3971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4008834" y="1912856"/>
        <a:ext cx="237646" cy="238286"/>
      </dsp:txXfrm>
    </dsp:sp>
    <dsp:sp modelId="{85F159F2-A27B-534D-836E-F1B6172577B1}">
      <dsp:nvSpPr>
        <dsp:cNvPr id="0" name=""/>
        <dsp:cNvSpPr/>
      </dsp:nvSpPr>
      <dsp:spPr>
        <a:xfrm>
          <a:off x="4489251" y="1281348"/>
          <a:ext cx="1601390" cy="15013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Write introduction, conclusion, and abstract</a:t>
          </a:r>
          <a:endParaRPr lang="en-US" sz="1800" kern="1200" dirty="0"/>
        </a:p>
      </dsp:txBody>
      <dsp:txXfrm>
        <a:off x="4533223" y="1325320"/>
        <a:ext cx="1513446" cy="14133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175C6-4D80-0247-AF40-1C6DC0DC5C3C}" type="datetimeFigureOut">
              <a:rPr lang="en-US" smtClean="0"/>
              <a:t>3/22/17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2559A-D50F-5E48-BA7B-318A28150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8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5927E-79E9-1D40-BFA2-0FD376F513D7}" type="datetimeFigureOut">
              <a:rPr lang="en-US" smtClean="0"/>
              <a:t>3/22/17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ED619-6EB7-D844-A5F1-A51BE83F9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34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This was</a:t>
            </a:r>
            <a:r>
              <a:rPr lang="en-US" baseline="0" dirty="0" smtClean="0"/>
              <a:t> originally presented to the Center for Sustainable Polymers summer undergraduates in 2016.  As part of their training, they were required to write a report on their summer research, as well as present a 15 minute research presentation and a 3 minute “pop talk” summarizing their work.  It is geared towards upperclassmen writing research summaries and graduate students who are new to writing papers or research reports.</a:t>
            </a:r>
          </a:p>
          <a:p>
            <a:r>
              <a:rPr lang="en-US" baseline="0" dirty="0" smtClean="0"/>
              <a:t>Some of the content of these slides was taken from journal articles and webinars </a:t>
            </a:r>
            <a:r>
              <a:rPr lang="mr-IN" baseline="0" dirty="0" smtClean="0"/>
              <a:t>–</a:t>
            </a:r>
            <a:r>
              <a:rPr lang="en-US" baseline="0" dirty="0" smtClean="0"/>
              <a:t> these are credited in the slide deck.  Some of the content is drawn from my personal experience writing papers and editing papers from graduate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ED619-6EB7-D844-A5F1-A51BE83F9A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32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Experimental section used to be included in main body of paper.  Now</a:t>
            </a:r>
            <a:r>
              <a:rPr lang="en-US" baseline="0" dirty="0" smtClean="0"/>
              <a:t> it’s usually in the SI.</a:t>
            </a:r>
          </a:p>
          <a:p>
            <a:r>
              <a:rPr lang="en-US" baseline="0" dirty="0" smtClean="0"/>
              <a:t>Have one of your peers look at your experimental section to check if it’s clear and has enough detail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you reference a synthesis of a starting material, make sure the reference actually describes the synthesis instead of just referencing another paper.  This is unfortunately very common and very annoying.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ED619-6EB7-D844-A5F1-A51BE83F9AC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6646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 enough detail so</a:t>
            </a:r>
            <a:r>
              <a:rPr lang="en-US" baseline="0" dirty="0" smtClean="0"/>
              <a:t> someone else could repeat it without having to ask questions</a:t>
            </a:r>
          </a:p>
          <a:p>
            <a:r>
              <a:rPr lang="en-US" baseline="0" dirty="0" smtClean="0"/>
              <a:t>If you’ve worked on a project for a while, it becomes very routine to you.  Remember to add in all the useful details.</a:t>
            </a:r>
          </a:p>
          <a:p>
            <a:r>
              <a:rPr lang="en-US" baseline="0" dirty="0" smtClean="0"/>
              <a:t>For good descriptive examples of synthetic procedures, see </a:t>
            </a:r>
            <a:r>
              <a:rPr lang="en-US" i="1" baseline="0" dirty="0" smtClean="0"/>
              <a:t>Inorganic Syntheses</a:t>
            </a:r>
          </a:p>
          <a:p>
            <a:r>
              <a:rPr lang="en-US" i="0" baseline="0" dirty="0" smtClean="0"/>
              <a:t>For other types of experiments, the same considerations apply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ED619-6EB7-D844-A5F1-A51BE83F9AC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19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information</a:t>
            </a:r>
            <a:r>
              <a:rPr lang="en-US" baseline="0" dirty="0" smtClean="0"/>
              <a:t> highlighted in blue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ED619-6EB7-D844-A5F1-A51BE83F9AC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80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want people to notice the science, not the writing.</a:t>
            </a:r>
          </a:p>
          <a:p>
            <a:r>
              <a:rPr lang="en-US" dirty="0" smtClean="0"/>
              <a:t>Page</a:t>
            </a:r>
            <a:r>
              <a:rPr lang="en-US" baseline="0" dirty="0" smtClean="0"/>
              <a:t> limitations may influence the style and amount of detail/discussion.</a:t>
            </a:r>
          </a:p>
          <a:p>
            <a:r>
              <a:rPr lang="en-US" baseline="0" dirty="0" smtClean="0"/>
              <a:t>Consider giving students an example of a paper you think is well-written.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ED619-6EB7-D844-A5F1-A51BE83F9AC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2291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It’s often faster</a:t>
            </a:r>
            <a:r>
              <a:rPr lang="en-US" baseline="0" dirty="0" smtClean="0"/>
              <a:t> and easier to get words on paper, then edit.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Mimicking the spoken word is the most common mistake I see from new graduate students.  The second most common mistake is using a very wordy writing style with complicated sentence structures. Scientific writing is different from writing papers for high school or college.  Simple and clear is best.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Colloquialisms and idioms may not be understood by non-native English speakers (e.g. “holy grail” , “one-off experiment”,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)</a:t>
            </a:r>
          </a:p>
          <a:p>
            <a:r>
              <a:rPr lang="en-US" dirty="0" smtClean="0"/>
              <a:t>No</a:t>
            </a:r>
            <a:r>
              <a:rPr lang="en-US" baseline="0" dirty="0" smtClean="0"/>
              <a:t> one is born knowing how to be a good scientific writer </a:t>
            </a:r>
            <a:r>
              <a:rPr lang="mr-IN" baseline="0" dirty="0" smtClean="0"/>
              <a:t>–</a:t>
            </a:r>
            <a:r>
              <a:rPr lang="en-US" baseline="0" dirty="0" smtClean="0"/>
              <a:t> it takes practice and may feel awkward at first.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ED619-6EB7-D844-A5F1-A51BE83F9AC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090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</a:t>
            </a:r>
            <a:r>
              <a:rPr lang="en-US" baseline="0" dirty="0" smtClean="0"/>
              <a:t> matter of debate, as well as personal preference.</a:t>
            </a:r>
          </a:p>
          <a:p>
            <a:r>
              <a:rPr lang="en-US" baseline="0" dirty="0" smtClean="0"/>
              <a:t>Papers used to be much shorter and the passive voice was frequently used.</a:t>
            </a:r>
          </a:p>
          <a:p>
            <a:r>
              <a:rPr lang="en-US" baseline="0" dirty="0" smtClean="0"/>
              <a:t>In a well-written paper, you may not even notice this.  It’s more obvious in poorly written papers.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ED619-6EB7-D844-A5F1-A51BE83F9AC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115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resources available on-line </a:t>
            </a:r>
            <a:r>
              <a:rPr lang="mr-IN" dirty="0" smtClean="0"/>
              <a:t>–</a:t>
            </a:r>
            <a:r>
              <a:rPr lang="en-US" dirty="0" smtClean="0"/>
              <a:t> these are just a few examples</a:t>
            </a:r>
          </a:p>
          <a:p>
            <a:r>
              <a:rPr lang="en-US" dirty="0" smtClean="0"/>
              <a:t>Encourage</a:t>
            </a:r>
            <a:r>
              <a:rPr lang="en-US" baseline="0" dirty="0" smtClean="0"/>
              <a:t> students to take a technical writing class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ED619-6EB7-D844-A5F1-A51BE83F9AC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555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</a:t>
            </a:r>
            <a:r>
              <a:rPr lang="en-US" baseline="0" dirty="0" smtClean="0"/>
              <a:t> are a lot of resources available on-line.  I especially like the “20 papers on writing papers” series (ACS journals) as well as the follow-up articles that occasionally appear.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ED619-6EB7-D844-A5F1-A51BE83F9A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834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my personal preference </a:t>
            </a:r>
            <a:r>
              <a:rPr lang="mr-IN" baseline="0" dirty="0" smtClean="0"/>
              <a:t>–</a:t>
            </a:r>
            <a:r>
              <a:rPr lang="en-US" baseline="0" dirty="0" smtClean="0"/>
              <a:t> I am prone to writers block and find this speeds things up.</a:t>
            </a:r>
            <a:endParaRPr lang="en-US" dirty="0" smtClean="0"/>
          </a:p>
          <a:p>
            <a:r>
              <a:rPr lang="en-US" dirty="0" smtClean="0"/>
              <a:t>Create</a:t>
            </a:r>
            <a:r>
              <a:rPr lang="en-US" baseline="0" dirty="0" smtClean="0"/>
              <a:t> an outline</a:t>
            </a:r>
            <a:endParaRPr lang="en-US" dirty="0" smtClean="0"/>
          </a:p>
          <a:p>
            <a:r>
              <a:rPr lang="en-US" dirty="0" smtClean="0"/>
              <a:t>Prepare preliminary</a:t>
            </a:r>
            <a:r>
              <a:rPr lang="en-US" baseline="0" dirty="0" smtClean="0"/>
              <a:t> schemes/figures/tables/graphs </a:t>
            </a:r>
            <a:r>
              <a:rPr lang="mr-IN" baseline="0" dirty="0" smtClean="0"/>
              <a:t>–</a:t>
            </a:r>
            <a:r>
              <a:rPr lang="en-US" baseline="0" dirty="0" smtClean="0"/>
              <a:t> doesn’t have to be polished.</a:t>
            </a:r>
          </a:p>
          <a:p>
            <a:r>
              <a:rPr lang="en-US" baseline="0" dirty="0" smtClean="0"/>
              <a:t>Do not start writing until you have outline and rough figures.  </a:t>
            </a:r>
          </a:p>
          <a:p>
            <a:r>
              <a:rPr lang="en-US" baseline="0" dirty="0" smtClean="0"/>
              <a:t>Write body of paper</a:t>
            </a:r>
          </a:p>
          <a:p>
            <a:r>
              <a:rPr lang="en-US" baseline="0" dirty="0" smtClean="0"/>
              <a:t>Write introduction, conclusion, abstract.  Some people prefer to write introduction first, so you may want to try both approaches and see which you prefer.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ED619-6EB7-D844-A5F1-A51BE83F9A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383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Even if you have the outline in your head, get</a:t>
            </a:r>
            <a:r>
              <a:rPr lang="en-US" baseline="0" dirty="0" smtClean="0"/>
              <a:t> it on paper.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ED619-6EB7-D844-A5F1-A51BE83F9A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308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Prepare rough figures and schemes before writing</a:t>
            </a:r>
            <a:r>
              <a:rPr lang="en-US" baseline="0" dirty="0" smtClean="0"/>
              <a:t> </a:t>
            </a:r>
            <a:r>
              <a:rPr lang="mr-IN" baseline="0" dirty="0" smtClean="0"/>
              <a:t>–</a:t>
            </a:r>
            <a:r>
              <a:rPr lang="en-US" baseline="0" dirty="0" smtClean="0"/>
              <a:t> it really makes it a lot easier to write</a:t>
            </a:r>
          </a:p>
          <a:p>
            <a:r>
              <a:rPr lang="en-US" baseline="0" dirty="0" smtClean="0"/>
              <a:t>Short communications will be more challenging to write </a:t>
            </a:r>
            <a:r>
              <a:rPr lang="mr-IN" baseline="0" dirty="0" smtClean="0"/>
              <a:t>–</a:t>
            </a:r>
            <a:r>
              <a:rPr lang="en-US" baseline="0" dirty="0" smtClean="0"/>
              <a:t> good graphics will help you save a lot of space.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ED619-6EB7-D844-A5F1-A51BE83F9A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98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Caption things and add enough description for people who are skim-reading</a:t>
            </a:r>
          </a:p>
          <a:p>
            <a:r>
              <a:rPr lang="en-US" dirty="0" smtClean="0"/>
              <a:t>Make sure colors are distinct from one another. </a:t>
            </a:r>
          </a:p>
          <a:p>
            <a:r>
              <a:rPr lang="en-US" dirty="0" smtClean="0"/>
              <a:t>For</a:t>
            </a:r>
            <a:r>
              <a:rPr lang="en-US" baseline="0" dirty="0" smtClean="0"/>
              <a:t> presentation, double check colors on a projector -  sometimes things look different than on screen.  (yellows and some greens are problematic)</a:t>
            </a:r>
          </a:p>
          <a:p>
            <a:r>
              <a:rPr lang="en-US" baseline="0" dirty="0" smtClean="0"/>
              <a:t>If you’re using color to distinguish two things, don’t use red and green </a:t>
            </a:r>
            <a:r>
              <a:rPr lang="mr-IN" baseline="0" dirty="0" smtClean="0"/>
              <a:t>–</a:t>
            </a:r>
            <a:r>
              <a:rPr lang="en-US" baseline="0" dirty="0" smtClean="0"/>
              <a:t> some people are color blind.  Use a different pair of colors if possible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ED619-6EB7-D844-A5F1-A51BE83F9A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334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Both single part and multipart figures are used.  </a:t>
            </a:r>
          </a:p>
          <a:p>
            <a:r>
              <a:rPr lang="en-US" dirty="0" smtClean="0"/>
              <a:t>Sometimes it is useful to put a multipart figure in/near the introduction</a:t>
            </a:r>
          </a:p>
          <a:p>
            <a:r>
              <a:rPr lang="en-US" dirty="0" smtClean="0"/>
              <a:t>Better</a:t>
            </a:r>
            <a:r>
              <a:rPr lang="en-US" baseline="0" dirty="0" smtClean="0"/>
              <a:t> to have figures too early rather than too late.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ED619-6EB7-D844-A5F1-A51BE83F9A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676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You’ll save</a:t>
            </a:r>
            <a:r>
              <a:rPr lang="en-US" baseline="0" dirty="0" smtClean="0"/>
              <a:t> time writing if you have tables/figures ready before writing </a:t>
            </a:r>
            <a:r>
              <a:rPr lang="mr-IN" baseline="0" dirty="0" smtClean="0"/>
              <a:t>–</a:t>
            </a:r>
            <a:r>
              <a:rPr lang="en-US" baseline="0" dirty="0" smtClean="0"/>
              <a:t> it’s much easier to just refer to Figure x than spend a paragraph describing it.</a:t>
            </a:r>
          </a:p>
          <a:p>
            <a:r>
              <a:rPr lang="en-US" baseline="0" dirty="0" smtClean="0"/>
              <a:t>Add, edit or combine figures if necessary.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ED619-6EB7-D844-A5F1-A51BE83F9A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08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people like to write the</a:t>
            </a:r>
            <a:r>
              <a:rPr lang="en-US" baseline="0" dirty="0" smtClean="0"/>
              <a:t> introduction first.</a:t>
            </a:r>
          </a:p>
          <a:p>
            <a:r>
              <a:rPr lang="en-US" baseline="0" dirty="0" smtClean="0"/>
              <a:t>If you are prone to writer’s block, I recommend saving it for the end.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ED619-6EB7-D844-A5F1-A51BE83F9A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309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97260"/>
            <a:ext cx="6400800" cy="13415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493C-416D-C542-9970-0ECD3E892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52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212F3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212F3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493C-416D-C542-9970-0ECD3E892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80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493C-416D-C542-9970-0ECD3E892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16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493C-416D-C542-9970-0ECD3E892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861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493C-416D-C542-9970-0ECD3E892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354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493C-416D-C542-9970-0ECD3E892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02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493C-416D-C542-9970-0ECD3E892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93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493C-416D-C542-9970-0ECD3E892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183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493C-416D-C542-9970-0ECD3E892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15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493C-416D-C542-9970-0ECD3E892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52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493C-416D-C542-9970-0ECD3E892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60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493C-416D-C542-9970-0ECD3E892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252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emf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671"/>
            <a:ext cx="8229600" cy="90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0934"/>
            <a:ext cx="8229600" cy="4795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85072"/>
            <a:ext cx="2133600" cy="272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 descr="Screen Shot 2017-03-22 at 4.42.14 PM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600" y="6312022"/>
            <a:ext cx="13716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140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62" r:id="rId5"/>
    <p:sldLayoutId id="2147483653" r:id="rId6"/>
    <p:sldLayoutId id="2147483663" r:id="rId7"/>
    <p:sldLayoutId id="2147483654" r:id="rId8"/>
    <p:sldLayoutId id="2147483664" r:id="rId9"/>
    <p:sldLayoutId id="2147483656" r:id="rId10"/>
    <p:sldLayoutId id="2147483661" r:id="rId11"/>
    <p:sldLayoutId id="2147483657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212F3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212F3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212F3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212F3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212F3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212F3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apointe@cornell.edu" TargetMode="External"/><Relationship Id="rId4" Type="http://schemas.openxmlformats.org/officeDocument/2006/relationships/hyperlink" Target="http://creativecommons.org/about/license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6" Type="http://schemas.openxmlformats.org/officeDocument/2006/relationships/oleObject" Target="../embeddings/oleObject1.bin"/><Relationship Id="rId7" Type="http://schemas.openxmlformats.org/officeDocument/2006/relationships/package" Target="../embeddings/Microsoft_Word_Document1.docx"/><Relationship Id="rId8" Type="http://schemas.openxmlformats.org/officeDocument/2006/relationships/image" Target="../media/image1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Strategies for Effective </a:t>
            </a:r>
            <a:r>
              <a:rPr lang="en-US" sz="3600" dirty="0"/>
              <a:t>Scientific Writing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Anne M. LaPointe</a:t>
            </a:r>
          </a:p>
          <a:p>
            <a:r>
              <a:rPr lang="en-US" sz="2000" dirty="0" smtClean="0"/>
              <a:t>Cornell University</a:t>
            </a:r>
          </a:p>
          <a:p>
            <a:r>
              <a:rPr lang="en-US" sz="2000" dirty="0" smtClean="0">
                <a:hlinkClick r:id="rId3"/>
              </a:rPr>
              <a:t>lapointe@cornell.edu</a:t>
            </a:r>
            <a:endParaRPr lang="en-US" sz="2000" dirty="0" smtClean="0"/>
          </a:p>
          <a:p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685800" y="5626794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Created by </a:t>
            </a:r>
            <a:r>
              <a:rPr lang="en-US" sz="1200" dirty="0" smtClean="0"/>
              <a:t>Anne LaPointe, Cornell University (</a:t>
            </a:r>
            <a:r>
              <a:rPr lang="en-US" sz="1200" dirty="0" smtClean="0">
                <a:hlinkClick r:id="rId3"/>
              </a:rPr>
              <a:t>lapointe@cornell.edu</a:t>
            </a:r>
            <a:r>
              <a:rPr lang="en-US" sz="1200" dirty="0" smtClean="0"/>
              <a:t>) and </a:t>
            </a:r>
            <a:r>
              <a:rPr lang="en-US" sz="1200" dirty="0"/>
              <a:t>posted on </a:t>
            </a:r>
            <a:r>
              <a:rPr lang="en-US" sz="1200" dirty="0" err="1"/>
              <a:t>VIPEr</a:t>
            </a:r>
            <a:r>
              <a:rPr lang="en-US" sz="1200" dirty="0"/>
              <a:t> (</a:t>
            </a:r>
            <a:r>
              <a:rPr lang="en-US" sz="1200" dirty="0" err="1"/>
              <a:t>www.ionicviper.org</a:t>
            </a:r>
            <a:r>
              <a:rPr lang="en-US" sz="1200" dirty="0"/>
              <a:t>) </a:t>
            </a:r>
            <a:r>
              <a:rPr lang="en-US" sz="1200" dirty="0" smtClean="0"/>
              <a:t>on March22, 2017. </a:t>
            </a:r>
            <a:r>
              <a:rPr lang="en-US" sz="1200" dirty="0"/>
              <a:t>This work is licensed under the Creative Commons </a:t>
            </a:r>
            <a:r>
              <a:rPr lang="en-US" sz="1200" dirty="0" smtClean="0"/>
              <a:t>Attribution </a:t>
            </a:r>
            <a:r>
              <a:rPr lang="en-US" sz="1200" dirty="0" err="1" smtClean="0"/>
              <a:t>Sharealike</a:t>
            </a:r>
            <a:r>
              <a:rPr lang="en-US" sz="1200" dirty="0" smtClean="0"/>
              <a:t> License</a:t>
            </a:r>
            <a:r>
              <a:rPr lang="en-US" sz="1200" dirty="0"/>
              <a:t>. To view a copy of this license visit </a:t>
            </a:r>
            <a:r>
              <a:rPr lang="en-US" sz="1200" dirty="0">
                <a:hlinkClick r:id="rId4"/>
              </a:rPr>
              <a:t>http://creativecommons.org/about/license/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49681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and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0934"/>
            <a:ext cx="8686800" cy="4795230"/>
          </a:xfrm>
        </p:spPr>
        <p:txBody>
          <a:bodyPr/>
          <a:lstStyle/>
          <a:p>
            <a:r>
              <a:rPr lang="en-US" dirty="0" smtClean="0"/>
              <a:t>Write this section </a:t>
            </a:r>
            <a:r>
              <a:rPr lang="en-US" u="sng" dirty="0" smtClean="0"/>
              <a:t>after</a:t>
            </a:r>
            <a:r>
              <a:rPr lang="en-US" dirty="0" smtClean="0"/>
              <a:t> you’ve prepared the graphics and tables</a:t>
            </a:r>
          </a:p>
          <a:p>
            <a:r>
              <a:rPr lang="en-US" dirty="0" smtClean="0"/>
              <a:t>Have most references ready</a:t>
            </a:r>
          </a:p>
          <a:p>
            <a:r>
              <a:rPr lang="en-US" dirty="0" smtClean="0"/>
              <a:t>Get words on paper, then edit</a:t>
            </a:r>
          </a:p>
          <a:p>
            <a:pPr lvl="1"/>
            <a:r>
              <a:rPr lang="en-US" dirty="0" smtClean="0"/>
              <a:t>Results are easiest section to write</a:t>
            </a:r>
          </a:p>
          <a:p>
            <a:r>
              <a:rPr lang="en-US" dirty="0" smtClean="0"/>
              <a:t>Refer to scheme/figure/table when appropriate</a:t>
            </a:r>
          </a:p>
          <a:p>
            <a:r>
              <a:rPr lang="en-US" dirty="0" smtClean="0"/>
              <a:t>Modify figures/graphics if needed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233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Abstract, Introduction and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Write these last!</a:t>
            </a:r>
          </a:p>
          <a:p>
            <a:r>
              <a:rPr lang="en-US" sz="2800" dirty="0" smtClean="0"/>
              <a:t>Abstract = “highlights reel”</a:t>
            </a:r>
          </a:p>
          <a:p>
            <a:pPr lvl="1"/>
            <a:r>
              <a:rPr lang="en-US" sz="2400" dirty="0" smtClean="0"/>
              <a:t>Summarize key results, minimal discussion</a:t>
            </a:r>
          </a:p>
          <a:p>
            <a:r>
              <a:rPr lang="en-US" sz="2800" dirty="0" smtClean="0"/>
              <a:t>Introduction</a:t>
            </a:r>
          </a:p>
          <a:p>
            <a:pPr lvl="1"/>
            <a:r>
              <a:rPr lang="en-US" sz="2400" dirty="0"/>
              <a:t>Why is this interesting</a:t>
            </a:r>
          </a:p>
          <a:p>
            <a:pPr lvl="1"/>
            <a:r>
              <a:rPr lang="en-US" sz="2400" dirty="0"/>
              <a:t>What has already been done (highlights only)</a:t>
            </a:r>
          </a:p>
          <a:p>
            <a:pPr lvl="1"/>
            <a:r>
              <a:rPr lang="en-US" sz="2400" dirty="0"/>
              <a:t>Describe your hypothesis at end of this </a:t>
            </a:r>
            <a:r>
              <a:rPr lang="en-US" sz="2400" dirty="0" smtClean="0"/>
              <a:t>section</a:t>
            </a:r>
          </a:p>
          <a:p>
            <a:r>
              <a:rPr lang="en-US" sz="2800" dirty="0" smtClean="0"/>
              <a:t>Conclusion</a:t>
            </a:r>
          </a:p>
          <a:p>
            <a:pPr lvl="1"/>
            <a:r>
              <a:rPr lang="en-US" sz="2400" dirty="0" smtClean="0"/>
              <a:t>Summarize key results</a:t>
            </a:r>
          </a:p>
          <a:p>
            <a:pPr lvl="1"/>
            <a:r>
              <a:rPr lang="en-US" sz="2400" dirty="0" smtClean="0"/>
              <a:t>Put in context – why is it important?</a:t>
            </a:r>
          </a:p>
          <a:p>
            <a:pPr lvl="1"/>
            <a:r>
              <a:rPr lang="en-US" sz="2400" dirty="0" smtClean="0"/>
              <a:t>Describe future research strategies (1-2 sentences)</a:t>
            </a:r>
            <a:endParaRPr lang="en-US" sz="2400" dirty="0"/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611794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Experimental Section/SI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Describe so someone outside your group could repeat the experiment </a:t>
            </a:r>
            <a:endParaRPr lang="en-US" sz="2400" dirty="0" smtClean="0"/>
          </a:p>
          <a:p>
            <a:pPr lvl="1"/>
            <a:r>
              <a:rPr lang="en-US" dirty="0" smtClean="0"/>
              <a:t>E.g. 1</a:t>
            </a:r>
            <a:r>
              <a:rPr lang="en-US" baseline="30000" dirty="0" smtClean="0"/>
              <a:t>st</a:t>
            </a:r>
            <a:r>
              <a:rPr lang="en-US" dirty="0" smtClean="0"/>
              <a:t> year grad student in same </a:t>
            </a:r>
            <a:r>
              <a:rPr lang="en-US" dirty="0" err="1" smtClean="0"/>
              <a:t>subdiscipline</a:t>
            </a:r>
            <a:endParaRPr lang="en-US" dirty="0" smtClean="0"/>
          </a:p>
          <a:p>
            <a:r>
              <a:rPr lang="en-US" sz="2800" dirty="0" smtClean="0"/>
              <a:t>Include all characterization data</a:t>
            </a:r>
          </a:p>
          <a:p>
            <a:r>
              <a:rPr lang="en-US" sz="2800" dirty="0" smtClean="0"/>
              <a:t>Include useful visual observations</a:t>
            </a:r>
          </a:p>
          <a:p>
            <a:r>
              <a:rPr lang="en-US" sz="2800" dirty="0" smtClean="0"/>
              <a:t>List commercial sources of chemicals</a:t>
            </a:r>
          </a:p>
          <a:p>
            <a:r>
              <a:rPr lang="en-US" sz="2800" dirty="0" smtClean="0"/>
              <a:t>Reference a good synthetic description for starting materials or write a new one </a:t>
            </a:r>
          </a:p>
          <a:p>
            <a:r>
              <a:rPr lang="en-US" sz="2800" dirty="0" smtClean="0"/>
              <a:t>Remember – no page limit on Supplementary Information (SI)!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3462150" y="6181728"/>
            <a:ext cx="56477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baseline="30000" dirty="0" smtClean="0"/>
              <a:t>Buriak and Korgel, </a:t>
            </a:r>
            <a:r>
              <a:rPr lang="ro-RO" i="1" baseline="30000" dirty="0"/>
              <a:t>Chem. Mater</a:t>
            </a:r>
            <a:r>
              <a:rPr lang="ro-RO" baseline="30000" dirty="0"/>
              <a:t>. </a:t>
            </a:r>
            <a:r>
              <a:rPr lang="ro-RO" b="1" baseline="30000" dirty="0"/>
              <a:t>2014</a:t>
            </a:r>
            <a:r>
              <a:rPr lang="ro-RO" baseline="30000" dirty="0"/>
              <a:t>, 26, 1765−</a:t>
            </a:r>
            <a:r>
              <a:rPr lang="ro-RO" baseline="30000" dirty="0" smtClean="0"/>
              <a:t>1766</a:t>
            </a:r>
            <a:r>
              <a:rPr lang="en-US" baseline="30000" dirty="0" smtClean="0"/>
              <a:t> </a:t>
            </a:r>
            <a:r>
              <a:rPr lang="ro-RO" baseline="30000" dirty="0" smtClean="0"/>
              <a:t> </a:t>
            </a:r>
            <a:r>
              <a:rPr lang="ro-RO" baseline="30000" dirty="0"/>
              <a:t>dx.doi.org/10.1021/cm500632c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613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Example: Incomplete Synthetic Procedure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" y="1181100"/>
            <a:ext cx="6872352" cy="1282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2052" y="1181100"/>
            <a:ext cx="1350433" cy="11049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2100" y="2463800"/>
            <a:ext cx="859108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Before – not enough detail!!!</a:t>
            </a:r>
            <a:endParaRPr lang="en-US" dirty="0"/>
          </a:p>
          <a:p>
            <a:pPr algn="just"/>
            <a:r>
              <a:rPr lang="en-US" sz="1400" b="1" dirty="0"/>
              <a:t>Synthesis of 5.</a:t>
            </a:r>
            <a:r>
              <a:rPr lang="en-US" sz="1400" dirty="0"/>
              <a:t> </a:t>
            </a:r>
            <a:r>
              <a:rPr lang="en-US" sz="1400" dirty="0" err="1"/>
              <a:t>Deprotonation</a:t>
            </a:r>
            <a:r>
              <a:rPr lang="en-US" sz="1400" dirty="0"/>
              <a:t> of </a:t>
            </a:r>
            <a:r>
              <a:rPr lang="en-US" sz="1400" b="1" dirty="0"/>
              <a:t>L2</a:t>
            </a:r>
            <a:r>
              <a:rPr lang="en-US" sz="1400" dirty="0"/>
              <a:t> (0.73 g, 1.7 </a:t>
            </a:r>
            <a:r>
              <a:rPr lang="en-US" sz="1400" dirty="0" err="1"/>
              <a:t>mmol</a:t>
            </a:r>
            <a:r>
              <a:rPr lang="en-US" sz="1400" dirty="0"/>
              <a:t>) with </a:t>
            </a:r>
            <a:r>
              <a:rPr lang="en-US" sz="1400" dirty="0" err="1"/>
              <a:t>BuLi</a:t>
            </a:r>
            <a:r>
              <a:rPr lang="en-US" sz="1400" dirty="0"/>
              <a:t> (1.14 mL of a 1.6 M solution in hexanes) furnished the </a:t>
            </a:r>
            <a:r>
              <a:rPr lang="en-US" sz="1400" dirty="0" err="1"/>
              <a:t>pyridylamidolithium</a:t>
            </a:r>
            <a:r>
              <a:rPr lang="en-US" sz="1400" dirty="0"/>
              <a:t> salt which, after washing with pentane, was allowed to react with HfCl</a:t>
            </a:r>
            <a:r>
              <a:rPr lang="en-US" sz="1400" baseline="-25000" dirty="0"/>
              <a:t>4</a:t>
            </a:r>
            <a:r>
              <a:rPr lang="en-US" sz="1400" dirty="0"/>
              <a:t> (0.61 g, 1.9 </a:t>
            </a:r>
            <a:r>
              <a:rPr lang="en-US" sz="1400" dirty="0" err="1"/>
              <a:t>mmol</a:t>
            </a:r>
            <a:r>
              <a:rPr lang="en-US" sz="1400" dirty="0"/>
              <a:t>). The resultant </a:t>
            </a:r>
            <a:r>
              <a:rPr lang="en-US" sz="1400" dirty="0" err="1"/>
              <a:t>pyridylamidohafnium</a:t>
            </a:r>
            <a:r>
              <a:rPr lang="en-US" sz="1400" dirty="0"/>
              <a:t> </a:t>
            </a:r>
            <a:r>
              <a:rPr lang="en-US" sz="1400" dirty="0" err="1"/>
              <a:t>trichloride</a:t>
            </a:r>
            <a:r>
              <a:rPr lang="en-US" sz="1400" dirty="0"/>
              <a:t> was treated with </a:t>
            </a:r>
            <a:r>
              <a:rPr lang="en-US" sz="1400" dirty="0" err="1"/>
              <a:t>MeMgBr</a:t>
            </a:r>
            <a:r>
              <a:rPr lang="en-US" sz="1400" dirty="0"/>
              <a:t> (2.13 mL of a 3.0 M solution in Et</a:t>
            </a:r>
            <a:r>
              <a:rPr lang="en-US" sz="1400" baseline="-25000" dirty="0"/>
              <a:t>2</a:t>
            </a:r>
            <a:r>
              <a:rPr lang="en-US" sz="1400" dirty="0"/>
              <a:t>O) to furnish, upon work up, the desired product as a yellow-orange crystalline solid in a 46% yield.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3600" y="4267200"/>
            <a:ext cx="430831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solvents?</a:t>
            </a:r>
          </a:p>
          <a:p>
            <a:r>
              <a:rPr lang="en-US" dirty="0" smtClean="0"/>
              <a:t>How long for each step?</a:t>
            </a:r>
          </a:p>
          <a:p>
            <a:r>
              <a:rPr lang="en-US" dirty="0" smtClean="0"/>
              <a:t>Reaction temperature?</a:t>
            </a:r>
          </a:p>
          <a:p>
            <a:r>
              <a:rPr lang="en-US" dirty="0" smtClean="0"/>
              <a:t>Color changes?</a:t>
            </a:r>
          </a:p>
          <a:p>
            <a:r>
              <a:rPr lang="en-US" dirty="0" smtClean="0"/>
              <a:t>What isomer of </a:t>
            </a:r>
            <a:r>
              <a:rPr lang="en-US" dirty="0" err="1" smtClean="0"/>
              <a:t>BuLi</a:t>
            </a:r>
            <a:r>
              <a:rPr lang="en-US" dirty="0" smtClean="0"/>
              <a:t>? (VERY IMPORTANT!!!)</a:t>
            </a:r>
          </a:p>
          <a:p>
            <a:r>
              <a:rPr lang="en-US" dirty="0" smtClean="0"/>
              <a:t>List # of moles for all reagents</a:t>
            </a:r>
          </a:p>
          <a:p>
            <a:r>
              <a:rPr lang="en-US" dirty="0" smtClean="0"/>
              <a:t>How was it recrystallized?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57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Example: More Detailed Synthetic Procedure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00" y="1181100"/>
            <a:ext cx="6872352" cy="1282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2052" y="1181100"/>
            <a:ext cx="1350433" cy="1104900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0388910"/>
              </p:ext>
            </p:extLst>
          </p:nvPr>
        </p:nvGraphicFramePr>
        <p:xfrm>
          <a:off x="961941" y="2590800"/>
          <a:ext cx="7400544" cy="385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Document" r:id="rId7" imgW="5486400" imgH="2857500" progId="Word.Document.12">
                  <p:embed/>
                </p:oleObj>
              </mc:Choice>
              <mc:Fallback>
                <p:oleObj name="Document" r:id="rId7" imgW="5486400" imgH="2857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61941" y="2590800"/>
                        <a:ext cx="7400544" cy="3854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3984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Scientific 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Convey information </a:t>
            </a:r>
            <a:r>
              <a:rPr lang="en-US" sz="2800" dirty="0"/>
              <a:t>clearly, concisely, and objectively </a:t>
            </a:r>
          </a:p>
          <a:p>
            <a:r>
              <a:rPr lang="en-US" sz="2800" dirty="0" smtClean="0"/>
              <a:t>Clear </a:t>
            </a:r>
            <a:r>
              <a:rPr lang="en-US" sz="2800" dirty="0"/>
              <a:t>writing promotes </a:t>
            </a:r>
            <a:r>
              <a:rPr lang="en-US" sz="2800" dirty="0" smtClean="0"/>
              <a:t>better understanding</a:t>
            </a:r>
            <a:endParaRPr lang="en-US" sz="2800" dirty="0"/>
          </a:p>
          <a:p>
            <a:r>
              <a:rPr lang="en-US" sz="2800" dirty="0" smtClean="0"/>
              <a:t>Simple</a:t>
            </a:r>
            <a:r>
              <a:rPr lang="en-US" sz="2800" dirty="0"/>
              <a:t>, straightforward </a:t>
            </a:r>
            <a:r>
              <a:rPr lang="en-US" sz="2800" dirty="0" smtClean="0"/>
              <a:t>writing</a:t>
            </a:r>
          </a:p>
          <a:p>
            <a:r>
              <a:rPr lang="en-US" sz="2800" dirty="0" smtClean="0"/>
              <a:t>Be aware of page limitations</a:t>
            </a:r>
          </a:p>
          <a:p>
            <a:r>
              <a:rPr lang="en-US" sz="2800" dirty="0" smtClean="0"/>
              <a:t>Direct</a:t>
            </a:r>
            <a:r>
              <a:rPr lang="en-US" sz="2800" dirty="0"/>
              <a:t>, action verbs are usually better than flabby verbs of being, whatever the voice </a:t>
            </a:r>
            <a:endParaRPr lang="en-US" sz="2800" dirty="0" smtClean="0"/>
          </a:p>
          <a:p>
            <a:r>
              <a:rPr lang="en-US" sz="2800" dirty="0" smtClean="0"/>
              <a:t>Read lots of papers to see effective and ineffective styles + develop your own style</a:t>
            </a:r>
          </a:p>
          <a:p>
            <a:pPr marL="0" indent="0">
              <a:buNone/>
            </a:pP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301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Writing Hints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See what styles work well in published </a:t>
            </a:r>
            <a:r>
              <a:rPr lang="en-US" sz="2800" dirty="0" smtClean="0"/>
              <a:t>papers</a:t>
            </a:r>
          </a:p>
          <a:p>
            <a:r>
              <a:rPr lang="en-US" sz="2800" dirty="0" smtClean="0"/>
              <a:t>Get </a:t>
            </a:r>
            <a:r>
              <a:rPr lang="en-US" sz="2800" dirty="0"/>
              <a:t>thoughts on paper, then </a:t>
            </a:r>
            <a:r>
              <a:rPr lang="en-US" sz="2800" dirty="0" smtClean="0"/>
              <a:t>edit</a:t>
            </a:r>
          </a:p>
          <a:p>
            <a:r>
              <a:rPr lang="en-US" sz="2800" dirty="0" smtClean="0"/>
              <a:t>When editing, look for the following things</a:t>
            </a:r>
            <a:endParaRPr lang="en-US" sz="2800" dirty="0"/>
          </a:p>
          <a:p>
            <a:pPr lvl="1"/>
            <a:r>
              <a:rPr lang="en-US" sz="2400" dirty="0" smtClean="0"/>
              <a:t>Do not mimic spoken word</a:t>
            </a:r>
          </a:p>
          <a:p>
            <a:pPr lvl="1"/>
            <a:r>
              <a:rPr lang="en-US" sz="2400" dirty="0" smtClean="0"/>
              <a:t>Remove colloquialisms and idioms</a:t>
            </a:r>
          </a:p>
          <a:p>
            <a:pPr lvl="1"/>
            <a:r>
              <a:rPr lang="en-US" sz="2400" dirty="0" smtClean="0"/>
              <a:t>Aim to get message across</a:t>
            </a:r>
          </a:p>
          <a:p>
            <a:pPr lvl="1"/>
            <a:r>
              <a:rPr lang="en-US" sz="2400" dirty="0" smtClean="0"/>
              <a:t>Be specific and precise</a:t>
            </a:r>
          </a:p>
          <a:p>
            <a:pPr lvl="1"/>
            <a:r>
              <a:rPr lang="en-US" sz="2400" dirty="0" smtClean="0"/>
              <a:t>Remove filler words</a:t>
            </a:r>
          </a:p>
          <a:p>
            <a:pPr lvl="1"/>
            <a:r>
              <a:rPr lang="en-US" sz="2400" dirty="0" smtClean="0"/>
              <a:t>Shorten overly long sentences</a:t>
            </a:r>
          </a:p>
          <a:p>
            <a:pPr lvl="1"/>
            <a:r>
              <a:rPr lang="en-US" sz="2400" dirty="0" smtClean="0"/>
              <a:t>Avoid an overly complicated writing style</a:t>
            </a:r>
          </a:p>
          <a:p>
            <a:r>
              <a:rPr lang="en-US" sz="2800" dirty="0" smtClean="0"/>
              <a:t>Be aware of page limitations</a:t>
            </a:r>
          </a:p>
          <a:p>
            <a:r>
              <a:rPr lang="en-US" sz="2800" dirty="0" smtClean="0"/>
              <a:t>Practice</a:t>
            </a:r>
            <a:r>
              <a:rPr lang="en-US" sz="2800" dirty="0"/>
              <a:t>, practice, practice</a:t>
            </a:r>
            <a:r>
              <a:rPr lang="en-US" sz="2800" dirty="0" smtClean="0"/>
              <a:t>!  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766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vs. Passive Voice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See ACS webinar for pros and </a:t>
            </a:r>
            <a:r>
              <a:rPr lang="en-US" dirty="0"/>
              <a:t>cons </a:t>
            </a:r>
            <a:r>
              <a:rPr lang="en-US" sz="1700" dirty="0"/>
              <a:t>https://</a:t>
            </a:r>
            <a:r>
              <a:rPr lang="en-US" sz="1700" dirty="0" err="1"/>
              <a:t>www.acs.org</a:t>
            </a:r>
            <a:r>
              <a:rPr lang="en-US" sz="1700" dirty="0"/>
              <a:t>/content/</a:t>
            </a:r>
            <a:r>
              <a:rPr lang="en-US" sz="1700" dirty="0" err="1"/>
              <a:t>acs</a:t>
            </a:r>
            <a:r>
              <a:rPr lang="en-US" sz="1700" dirty="0"/>
              <a:t>/en/</a:t>
            </a:r>
            <a:r>
              <a:rPr lang="en-US" sz="1700" dirty="0" err="1"/>
              <a:t>acs</a:t>
            </a:r>
            <a:r>
              <a:rPr lang="en-US" sz="1700" dirty="0"/>
              <a:t>-webinars/active-passive-free-</a:t>
            </a:r>
            <a:r>
              <a:rPr lang="en-US" sz="1700" dirty="0" err="1" smtClean="0"/>
              <a:t>preview.html</a:t>
            </a:r>
            <a:r>
              <a:rPr lang="en-US" sz="1700" dirty="0" smtClean="0"/>
              <a:t>)</a:t>
            </a:r>
          </a:p>
          <a:p>
            <a:r>
              <a:rPr lang="en-US" dirty="0" smtClean="0"/>
              <a:t>Do what works best for you – ok to mix it up</a:t>
            </a:r>
          </a:p>
          <a:p>
            <a:pPr lvl="1"/>
            <a:r>
              <a:rPr lang="en-US" dirty="0" smtClean="0"/>
              <a:t>Strive for clarity and conciseness and let the voice take care of itself.</a:t>
            </a:r>
          </a:p>
          <a:p>
            <a:r>
              <a:rPr lang="en-US" dirty="0" smtClean="0"/>
              <a:t>Passive voice traditionally used for experiments/results</a:t>
            </a:r>
          </a:p>
          <a:p>
            <a:pPr lvl="1"/>
            <a:r>
              <a:rPr lang="en-US" dirty="0"/>
              <a:t>“The polymerization of epoxides in the presence of </a:t>
            </a:r>
            <a:r>
              <a:rPr lang="en-US" b="1" dirty="0"/>
              <a:t>1</a:t>
            </a:r>
            <a:r>
              <a:rPr lang="en-US" dirty="0"/>
              <a:t> was studied.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Active/first person voice traditionally used in transitions and discussion of results/hypotheses.</a:t>
            </a:r>
          </a:p>
          <a:p>
            <a:pPr lvl="1"/>
            <a:r>
              <a:rPr lang="en-US" dirty="0"/>
              <a:t>“The </a:t>
            </a:r>
            <a:r>
              <a:rPr lang="en-US" dirty="0" err="1"/>
              <a:t>pyridylamidohafnium</a:t>
            </a:r>
            <a:r>
              <a:rPr lang="en-US" dirty="0"/>
              <a:t> </a:t>
            </a:r>
            <a:r>
              <a:rPr lang="en-US" dirty="0" smtClean="0"/>
              <a:t>complexes </a:t>
            </a:r>
            <a:r>
              <a:rPr lang="en-US" dirty="0"/>
              <a:t>had very high activity for propylene polymerization. Therefore, we tested additional examples of this class of catalysts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OK to use first person voice, but don’t let it distract from the science.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68800" y="6126164"/>
            <a:ext cx="4561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ACS Webinar slides and references therein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581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9334"/>
            <a:ext cx="8229600" cy="479523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ACS Style Guide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 smtClean="0"/>
              <a:t>Technical </a:t>
            </a:r>
            <a:r>
              <a:rPr lang="en-US" dirty="0"/>
              <a:t>writing classes at your </a:t>
            </a:r>
            <a:r>
              <a:rPr lang="en-US" dirty="0" smtClean="0"/>
              <a:t>school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 smtClean="0"/>
              <a:t>Scientific writing lectures</a:t>
            </a:r>
          </a:p>
          <a:p>
            <a:pPr marL="742950" lvl="2" indent="-342900">
              <a:buFont typeface="Lucida Grande"/>
              <a:buChar char="-"/>
            </a:pPr>
            <a:r>
              <a:rPr lang="en-US" sz="1600" i="1" dirty="0"/>
              <a:t>http://</a:t>
            </a:r>
            <a:r>
              <a:rPr lang="en-US" sz="1600" i="1" dirty="0" err="1"/>
              <a:t>physics.illinois.edu</a:t>
            </a:r>
            <a:r>
              <a:rPr lang="en-US" sz="1600" i="1" dirty="0"/>
              <a:t>/people/Celia/ </a:t>
            </a:r>
            <a:endParaRPr lang="en-US" sz="2800" dirty="0" smtClean="0"/>
          </a:p>
          <a:p>
            <a:r>
              <a:rPr lang="en-US" sz="2800" dirty="0" smtClean="0"/>
              <a:t>Writing </a:t>
            </a:r>
            <a:r>
              <a:rPr lang="en-US" sz="2800" dirty="0"/>
              <a:t>in the Sciences MOOC: </a:t>
            </a:r>
          </a:p>
          <a:p>
            <a:pPr lvl="1"/>
            <a:r>
              <a:rPr lang="en-US" sz="1800" i="1" dirty="0"/>
              <a:t>https://</a:t>
            </a:r>
            <a:r>
              <a:rPr lang="en-US" sz="1800" i="1" dirty="0" err="1"/>
              <a:t>class.stanford.edu</a:t>
            </a:r>
            <a:r>
              <a:rPr lang="en-US" sz="1800" i="1" dirty="0"/>
              <a:t>/courses/Medicine/</a:t>
            </a:r>
            <a:r>
              <a:rPr lang="en-US" sz="1800" i="1" dirty="0" err="1"/>
              <a:t>Sci</a:t>
            </a:r>
            <a:r>
              <a:rPr lang="en-US" sz="1800" i="1" dirty="0"/>
              <a:t>- Write/Fall2014/about </a:t>
            </a:r>
            <a:endParaRPr lang="en-US" sz="1800" i="1" dirty="0" smtClean="0"/>
          </a:p>
          <a:p>
            <a:pPr marL="400050" lvl="2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65381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 Getting started</a:t>
            </a:r>
          </a:p>
          <a:p>
            <a:pPr marL="0" indent="0">
              <a:buNone/>
            </a:pPr>
            <a:r>
              <a:rPr lang="en-US" dirty="0" smtClean="0"/>
              <a:t>2.  Figures, Schemes and Tables</a:t>
            </a:r>
          </a:p>
          <a:p>
            <a:pPr marL="0" indent="0">
              <a:buNone/>
            </a:pPr>
            <a:r>
              <a:rPr lang="en-US" dirty="0" smtClean="0"/>
              <a:t>3.  Results and Discussion</a:t>
            </a:r>
          </a:p>
          <a:p>
            <a:pPr marL="0" indent="0">
              <a:buNone/>
            </a:pPr>
            <a:r>
              <a:rPr lang="en-US" dirty="0" smtClean="0"/>
              <a:t>4.  Abstract, Introduction and Conclusion</a:t>
            </a:r>
          </a:p>
          <a:p>
            <a:pPr marL="0" indent="0">
              <a:buNone/>
            </a:pPr>
            <a:r>
              <a:rPr lang="en-US" dirty="0" smtClean="0"/>
              <a:t>5.  Experimental/Supplementary Information </a:t>
            </a:r>
          </a:p>
          <a:p>
            <a:pPr marL="0" indent="0">
              <a:buNone/>
            </a:pPr>
            <a:r>
              <a:rPr lang="en-US" dirty="0" smtClean="0"/>
              <a:t>6.  Writing Style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6191" y="5073515"/>
            <a:ext cx="81530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Writing </a:t>
            </a:r>
            <a:r>
              <a:rPr lang="en-US" sz="1200" dirty="0" err="1" smtClean="0"/>
              <a:t>Stategies</a:t>
            </a:r>
            <a:r>
              <a:rPr lang="en-US" sz="1200" dirty="0" smtClean="0"/>
              <a:t>: </a:t>
            </a:r>
            <a:r>
              <a:rPr lang="en-US" sz="1200" dirty="0" err="1" smtClean="0"/>
              <a:t>Whitesides</a:t>
            </a:r>
            <a:r>
              <a:rPr lang="en-US" sz="1200" dirty="0" smtClean="0"/>
              <a:t>, </a:t>
            </a:r>
            <a:r>
              <a:rPr lang="en-US" sz="1200" dirty="0"/>
              <a:t>Adv. Mater. 2004, 16, </a:t>
            </a:r>
            <a:r>
              <a:rPr lang="en-US" sz="1200" dirty="0" smtClean="0"/>
              <a:t>1375-1377 </a:t>
            </a:r>
            <a:r>
              <a:rPr lang="hr-HR" sz="1200" dirty="0"/>
              <a:t>DOI: 10.1002/adma.200400767 </a:t>
            </a:r>
            <a:endParaRPr lang="en-US" sz="1200" dirty="0" smtClean="0"/>
          </a:p>
          <a:p>
            <a:r>
              <a:rPr lang="en-US" sz="1200" dirty="0" smtClean="0"/>
              <a:t>General Strategies for Writing Effective Papers: </a:t>
            </a:r>
            <a:r>
              <a:rPr lang="en-US" sz="1200" dirty="0" err="1" smtClean="0"/>
              <a:t>Kamat</a:t>
            </a:r>
            <a:r>
              <a:rPr lang="en-US" sz="1200" dirty="0" smtClean="0"/>
              <a:t> and Schatz </a:t>
            </a:r>
            <a:r>
              <a:rPr lang="hu-HU" sz="1200" i="1" dirty="0"/>
              <a:t>J. Phys. Chem. Lett</a:t>
            </a:r>
            <a:r>
              <a:rPr lang="hu-HU" sz="1200" b="1" i="1" dirty="0"/>
              <a:t>. </a:t>
            </a:r>
            <a:r>
              <a:rPr lang="hu-HU" sz="1200" b="1" dirty="0"/>
              <a:t>2013</a:t>
            </a:r>
            <a:r>
              <a:rPr lang="hu-HU" sz="1200" dirty="0"/>
              <a:t>, </a:t>
            </a:r>
            <a:r>
              <a:rPr lang="hu-HU" sz="1200" i="1" dirty="0"/>
              <a:t>4</a:t>
            </a:r>
            <a:r>
              <a:rPr lang="hu-HU" sz="1200" dirty="0"/>
              <a:t>, 1578−1581 </a:t>
            </a:r>
            <a:r>
              <a:rPr lang="hu-HU" sz="1200" dirty="0" smtClean="0"/>
              <a:t>dx.doi.org</a:t>
            </a:r>
            <a:r>
              <a:rPr lang="hu-HU" sz="1200" dirty="0"/>
              <a:t>/10.1021/</a:t>
            </a:r>
            <a:r>
              <a:rPr lang="hu-HU" sz="1200" dirty="0" smtClean="0"/>
              <a:t>jz4006916</a:t>
            </a:r>
          </a:p>
          <a:p>
            <a:r>
              <a:rPr lang="hu-HU" sz="1200" dirty="0" smtClean="0"/>
              <a:t>‘20 papers on writing papers’: Kamat, Buriak, Schatz, and Weiss </a:t>
            </a:r>
            <a:r>
              <a:rPr lang="hu-HU" sz="1200" i="1" dirty="0"/>
              <a:t>J. Phys. Chem. Lett. </a:t>
            </a:r>
            <a:r>
              <a:rPr lang="hu-HU" sz="1200" b="1" dirty="0"/>
              <a:t>2014</a:t>
            </a:r>
            <a:r>
              <a:rPr lang="hu-HU" sz="1200" dirty="0"/>
              <a:t>, </a:t>
            </a:r>
            <a:r>
              <a:rPr lang="hu-HU" sz="1200" i="1" dirty="0"/>
              <a:t>5</a:t>
            </a:r>
            <a:r>
              <a:rPr lang="hu-HU" sz="1200" dirty="0"/>
              <a:t>, 3519−3521 </a:t>
            </a:r>
            <a:r>
              <a:rPr lang="hu-HU" sz="1200" dirty="0" smtClean="0"/>
              <a:t> </a:t>
            </a:r>
            <a:r>
              <a:rPr lang="hu-HU" sz="1200" dirty="0"/>
              <a:t>dx.doi.org/10.1021/</a:t>
            </a:r>
            <a:r>
              <a:rPr lang="hu-HU" sz="1200" dirty="0" smtClean="0"/>
              <a:t>jz502010v and references therein</a:t>
            </a:r>
          </a:p>
          <a:p>
            <a:endParaRPr lang="hu-HU" sz="1200" dirty="0"/>
          </a:p>
          <a:p>
            <a:r>
              <a:rPr lang="hu-HU" sz="1200" dirty="0" smtClean="0"/>
              <a:t> 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2314687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1348180810"/>
              </p:ext>
            </p:extLst>
          </p:nvPr>
        </p:nvGraphicFramePr>
        <p:xfrm>
          <a:off x="1524000" y="5207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57200" y="4559300"/>
            <a:ext cx="81624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many cases, you’ll have some parts already prepared before beginning the process</a:t>
            </a:r>
          </a:p>
          <a:p>
            <a:r>
              <a:rPr lang="en-US" dirty="0"/>
              <a:t>	</a:t>
            </a:r>
            <a:r>
              <a:rPr lang="en-US" dirty="0" smtClean="0"/>
              <a:t>Figures, tables, schemes, graphs etc.</a:t>
            </a:r>
          </a:p>
          <a:p>
            <a:r>
              <a:rPr lang="en-US" dirty="0"/>
              <a:t>	</a:t>
            </a:r>
            <a:r>
              <a:rPr lang="en-US" dirty="0" smtClean="0"/>
              <a:t>Experimental procedures</a:t>
            </a:r>
          </a:p>
          <a:p>
            <a:r>
              <a:rPr lang="en-US" dirty="0"/>
              <a:t>	</a:t>
            </a:r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709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Prepare outline before writing anything</a:t>
            </a:r>
          </a:p>
          <a:p>
            <a:r>
              <a:rPr lang="en-US" dirty="0" smtClean="0"/>
              <a:t>Start to prepare graphics early</a:t>
            </a:r>
          </a:p>
          <a:p>
            <a:r>
              <a:rPr lang="en-US" dirty="0" smtClean="0"/>
              <a:t>Work with coauthors to agree on outline and general content</a:t>
            </a:r>
          </a:p>
          <a:p>
            <a:r>
              <a:rPr lang="en-US" dirty="0" smtClean="0"/>
              <a:t>Identify any remaining experiments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785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Figures and Schemes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15034"/>
            <a:ext cx="8229600" cy="4795230"/>
          </a:xfrm>
        </p:spPr>
        <p:txBody>
          <a:bodyPr/>
          <a:lstStyle/>
          <a:p>
            <a:r>
              <a:rPr lang="en-US" sz="2400" dirty="0" smtClean="0"/>
              <a:t>A picture is worth a thousand words</a:t>
            </a:r>
          </a:p>
          <a:p>
            <a:pPr lvl="1"/>
            <a:r>
              <a:rPr lang="en-US" sz="2400" dirty="0" smtClean="0"/>
              <a:t>Reduces the amount of text needed</a:t>
            </a:r>
          </a:p>
          <a:p>
            <a:pPr lvl="1"/>
            <a:r>
              <a:rPr lang="en-US" sz="2400" dirty="0" smtClean="0"/>
              <a:t>Many people will skim the paper and look at the figures</a:t>
            </a:r>
          </a:p>
          <a:p>
            <a:pPr lvl="1"/>
            <a:r>
              <a:rPr lang="en-US" sz="2400" dirty="0" smtClean="0"/>
              <a:t>Position figures at an appropriate spot</a:t>
            </a:r>
          </a:p>
          <a:p>
            <a:pPr lvl="2"/>
            <a:r>
              <a:rPr lang="en-US" sz="2000" dirty="0" smtClean="0"/>
              <a:t>Too early &gt;&gt; too late</a:t>
            </a:r>
          </a:p>
          <a:p>
            <a:pPr lvl="2"/>
            <a:endParaRPr lang="en-US" sz="2400" dirty="0" smtClean="0"/>
          </a:p>
          <a:p>
            <a:r>
              <a:rPr lang="en-US" sz="2400" dirty="0" smtClean="0">
                <a:latin typeface="+mj-lt"/>
              </a:rPr>
              <a:t>Maximizing impact + saving space</a:t>
            </a:r>
          </a:p>
          <a:p>
            <a:pPr lvl="1">
              <a:buFont typeface="Lucida Grande"/>
              <a:buChar char="-"/>
            </a:pPr>
            <a:r>
              <a:rPr lang="en-US" sz="2400" dirty="0" smtClean="0"/>
              <a:t>Add </a:t>
            </a:r>
            <a:r>
              <a:rPr lang="en-US" sz="2400" dirty="0"/>
              <a:t>schemes to tables and graphs</a:t>
            </a:r>
          </a:p>
          <a:p>
            <a:pPr lvl="1">
              <a:buFont typeface="Lucida Grande"/>
              <a:buChar char="-"/>
            </a:pPr>
            <a:r>
              <a:rPr lang="en-US" sz="2400" dirty="0" smtClean="0">
                <a:latin typeface="+mj-lt"/>
              </a:rPr>
              <a:t>Use multipart figures when appropriate</a:t>
            </a:r>
          </a:p>
          <a:p>
            <a:pPr lvl="1">
              <a:buFont typeface="Lucida Grande"/>
              <a:buChar char="-"/>
            </a:pPr>
            <a:r>
              <a:rPr lang="en-US" sz="2400" dirty="0" smtClean="0">
                <a:latin typeface="+mj-lt"/>
              </a:rPr>
              <a:t>Consider adding schematics to figures</a:t>
            </a:r>
            <a:endParaRPr lang="en-US" sz="2400" dirty="0">
              <a:latin typeface="+mj-lt"/>
            </a:endParaRP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3300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400" y="1051533"/>
            <a:ext cx="3898900" cy="5378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051534"/>
            <a:ext cx="4229100" cy="479523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Combine with graphics to increase impact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10028" y="3175863"/>
            <a:ext cx="3317472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Color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3366FF"/>
                </a:solidFill>
              </a:rPr>
              <a:t>coding</a:t>
            </a:r>
          </a:p>
          <a:p>
            <a:r>
              <a:rPr lang="en-US" dirty="0" smtClean="0"/>
              <a:t>All structures shown</a:t>
            </a:r>
          </a:p>
          <a:p>
            <a:r>
              <a:rPr lang="en-US" dirty="0" smtClean="0"/>
              <a:t>All conditions listed</a:t>
            </a:r>
          </a:p>
          <a:p>
            <a:r>
              <a:rPr lang="en-US" dirty="0" smtClean="0"/>
              <a:t>All catalysts and products labeled </a:t>
            </a:r>
          </a:p>
          <a:p>
            <a:r>
              <a:rPr lang="en-US" dirty="0" smtClean="0"/>
              <a:t>Table is easy to read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4600" y="6227869"/>
            <a:ext cx="15494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828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01368"/>
            <a:ext cx="8559800" cy="4795230"/>
          </a:xfrm>
        </p:spPr>
        <p:txBody>
          <a:bodyPr/>
          <a:lstStyle/>
          <a:p>
            <a:r>
              <a:rPr lang="en-US" sz="2400" dirty="0" smtClean="0"/>
              <a:t>Combine with graphics to increase effectiveness</a:t>
            </a:r>
          </a:p>
          <a:p>
            <a:r>
              <a:rPr lang="en-US" sz="2400" dirty="0" smtClean="0"/>
              <a:t>Maximize visual impact and readability</a:t>
            </a:r>
          </a:p>
          <a:p>
            <a:r>
              <a:rPr lang="en-US" sz="2400" dirty="0" smtClean="0"/>
              <a:t>Effective use of color and shading</a:t>
            </a:r>
          </a:p>
          <a:p>
            <a:r>
              <a:rPr lang="en-US" sz="2400" dirty="0" smtClean="0"/>
              <a:t>Effective use of space</a:t>
            </a:r>
          </a:p>
          <a:p>
            <a:r>
              <a:rPr lang="en-US" sz="2400" dirty="0" smtClean="0"/>
              <a:t>Visible units and major and minor tic lines</a:t>
            </a:r>
          </a:p>
          <a:p>
            <a:r>
              <a:rPr lang="en-US" sz="2400" dirty="0" smtClean="0"/>
              <a:t>Use bolded/larger font in axis title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7800" y="553493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baseline="30000" dirty="0"/>
              <a:t>dx.doi.org/10.1021/jz4006916 | J. Phys. Chem. Lett. 2013, 4, 1578−1581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188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Multipart Figures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2252928"/>
            <a:ext cx="8460721" cy="30810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5100" y="1173033"/>
            <a:ext cx="58449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Introductory figures</a:t>
            </a:r>
          </a:p>
          <a:p>
            <a:r>
              <a:rPr lang="en-US" dirty="0" smtClean="0"/>
              <a:t>	Combine both background information and new results</a:t>
            </a:r>
          </a:p>
          <a:p>
            <a:r>
              <a:rPr lang="en-US" dirty="0" smtClean="0"/>
              <a:t>	Place near introduction for maximum impact  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0150" y="5473699"/>
            <a:ext cx="2152650" cy="42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256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Schematics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9969" y="1168400"/>
            <a:ext cx="39036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always needed </a:t>
            </a:r>
          </a:p>
          <a:p>
            <a:r>
              <a:rPr lang="en-US" dirty="0" smtClean="0"/>
              <a:t>Can help visualize concepts</a:t>
            </a:r>
          </a:p>
          <a:p>
            <a:r>
              <a:rPr lang="en-US" dirty="0" smtClean="0"/>
              <a:t>May be combined with graphs or tables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0" y="1074484"/>
            <a:ext cx="4457700" cy="48133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39800" y="2610534"/>
            <a:ext cx="1346200" cy="646331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Schematic “cartoons”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540000" y="2388284"/>
            <a:ext cx="1625600" cy="444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540000" y="3104465"/>
            <a:ext cx="1625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333500" y="5041900"/>
            <a:ext cx="726919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graph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286000" y="5219700"/>
            <a:ext cx="2032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300" y="6045200"/>
            <a:ext cx="2603500" cy="2413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6248400"/>
            <a:ext cx="101600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68901"/>
      </p:ext>
    </p:extLst>
  </p:cSld>
  <p:clrMapOvr>
    <a:masterClrMapping/>
  </p:clrMapOvr>
</p:sld>
</file>

<file path=ppt/theme/theme1.xml><?xml version="1.0" encoding="utf-8"?>
<a:theme xmlns:a="http://schemas.openxmlformats.org/drawingml/2006/main" name="CSP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CSP PPT Template.thmx</Template>
  <TotalTime>4616</TotalTime>
  <Words>1939</Words>
  <Application>Microsoft Macintosh PowerPoint</Application>
  <PresentationFormat>On-screen Show (4:3)</PresentationFormat>
  <Paragraphs>207</Paragraphs>
  <Slides>18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CSP PPT Template</vt:lpstr>
      <vt:lpstr>Document</vt:lpstr>
      <vt:lpstr>Strategies for Effective Scientific Writing </vt:lpstr>
      <vt:lpstr>Scientific Writing</vt:lpstr>
      <vt:lpstr>Getting Started</vt:lpstr>
      <vt:lpstr>The Outline</vt:lpstr>
      <vt:lpstr>Figures and Schemes</vt:lpstr>
      <vt:lpstr>Tables</vt:lpstr>
      <vt:lpstr>Graphs</vt:lpstr>
      <vt:lpstr>Multipart Figures</vt:lpstr>
      <vt:lpstr>Schematics</vt:lpstr>
      <vt:lpstr>Results and Discussion</vt:lpstr>
      <vt:lpstr>Abstract, Introduction and Conclusion</vt:lpstr>
      <vt:lpstr>Experimental Section/SI</vt:lpstr>
      <vt:lpstr>Example: Incomplete Synthetic Procedure</vt:lpstr>
      <vt:lpstr>Example: More Detailed Synthetic Procedure</vt:lpstr>
      <vt:lpstr>Good Scientific Writing</vt:lpstr>
      <vt:lpstr>Scientific Writing Hints</vt:lpstr>
      <vt:lpstr>Active vs. Passive Voice</vt:lpstr>
      <vt:lpstr>Resources</vt:lpstr>
    </vt:vector>
  </TitlesOfParts>
  <Company>Cornell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LaPointe</dc:creator>
  <cp:lastModifiedBy>Anne LaPointe</cp:lastModifiedBy>
  <cp:revision>68</cp:revision>
  <cp:lastPrinted>2016-07-19T17:31:23Z</cp:lastPrinted>
  <dcterms:created xsi:type="dcterms:W3CDTF">2015-04-17T16:06:37Z</dcterms:created>
  <dcterms:modified xsi:type="dcterms:W3CDTF">2017-03-22T20:49:36Z</dcterms:modified>
</cp:coreProperties>
</file>