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1"/>
  </p:notesMasterIdLst>
  <p:sldIdLst>
    <p:sldId id="256" r:id="rId2"/>
    <p:sldId id="265" r:id="rId3"/>
    <p:sldId id="266" r:id="rId4"/>
    <p:sldId id="267" r:id="rId5"/>
    <p:sldId id="257" r:id="rId6"/>
    <p:sldId id="258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76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anessamccaffrey:Documents:Teaching:VIPEr:2013%20QSAR%20LO:5slides.QSAR.ShultzData.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anessamccaffrey:Documents:Teaching:VIPEr:2013%20QSAR%20LO:5slides.QSAR.ShultzData.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05625546806649"/>
          <c:y val="0.0277777777777778"/>
          <c:w val="0.72809612241866"/>
          <c:h val="0.87962962962963"/>
        </c:manualLayout>
      </c:layout>
      <c:scatterChart>
        <c:scatterStyle val="lineMarker"/>
        <c:varyColors val="0"/>
        <c:ser>
          <c:idx val="0"/>
          <c:order val="0"/>
          <c:spPr>
            <a:ln w="47625">
              <a:noFill/>
            </a:ln>
            <a:effectLst/>
          </c:spPr>
          <c:marker>
            <c:spPr>
              <a:effectLst/>
            </c:spPr>
          </c:marker>
          <c:trendline>
            <c:trendlineType val="linear"/>
            <c:dispRSqr val="0"/>
            <c:dispEq val="0"/>
          </c:trendline>
          <c:xVal>
            <c:numRef>
              <c:f>Shultz!$D$2:$D$8</c:f>
              <c:numCache>
                <c:formatCode>General</c:formatCode>
                <c:ptCount val="7"/>
                <c:pt idx="0">
                  <c:v>0.0</c:v>
                </c:pt>
                <c:pt idx="1">
                  <c:v>0.71</c:v>
                </c:pt>
                <c:pt idx="2">
                  <c:v>0.68</c:v>
                </c:pt>
                <c:pt idx="3">
                  <c:v>1.23</c:v>
                </c:pt>
                <c:pt idx="4">
                  <c:v>0.91</c:v>
                </c:pt>
                <c:pt idx="5">
                  <c:v>-0.11</c:v>
                </c:pt>
                <c:pt idx="6">
                  <c:v>-0.22</c:v>
                </c:pt>
              </c:numCache>
            </c:numRef>
          </c:xVal>
          <c:yVal>
            <c:numRef>
              <c:f>Shultz!$E$2:$E$8</c:f>
              <c:numCache>
                <c:formatCode>General</c:formatCode>
                <c:ptCount val="7"/>
                <c:pt idx="0">
                  <c:v>0.0</c:v>
                </c:pt>
                <c:pt idx="1">
                  <c:v>-1.39</c:v>
                </c:pt>
                <c:pt idx="2">
                  <c:v>-1.16</c:v>
                </c:pt>
                <c:pt idx="3">
                  <c:v>-1.89</c:v>
                </c:pt>
                <c:pt idx="4">
                  <c:v>-0.93</c:v>
                </c:pt>
                <c:pt idx="5">
                  <c:v>0.31</c:v>
                </c:pt>
                <c:pt idx="6">
                  <c:v>0.7</c:v>
                </c:pt>
              </c:numCache>
            </c:numRef>
          </c:yVal>
          <c:smooth val="0"/>
        </c:ser>
        <c:ser>
          <c:idx val="1"/>
          <c:order val="1"/>
          <c:spPr>
            <a:ln w="47625">
              <a:noFill/>
            </a:ln>
            <a:effectLst/>
          </c:spPr>
          <c:marker>
            <c:spPr>
              <a:effectLst/>
            </c:spPr>
          </c:marker>
          <c:trendline>
            <c:trendlineType val="linear"/>
            <c:dispRSqr val="0"/>
            <c:dispEq val="0"/>
          </c:trendline>
          <c:xVal>
            <c:numRef>
              <c:f>Shultz!$D$2:$D$8</c:f>
              <c:numCache>
                <c:formatCode>General</c:formatCode>
                <c:ptCount val="7"/>
                <c:pt idx="0">
                  <c:v>0.0</c:v>
                </c:pt>
                <c:pt idx="1">
                  <c:v>0.71</c:v>
                </c:pt>
                <c:pt idx="2">
                  <c:v>0.68</c:v>
                </c:pt>
                <c:pt idx="3">
                  <c:v>1.23</c:v>
                </c:pt>
                <c:pt idx="4">
                  <c:v>0.91</c:v>
                </c:pt>
                <c:pt idx="5">
                  <c:v>-0.11</c:v>
                </c:pt>
                <c:pt idx="6">
                  <c:v>-0.22</c:v>
                </c:pt>
              </c:numCache>
            </c:numRef>
          </c:xVal>
          <c:yVal>
            <c:numRef>
              <c:f>Shultz!$F$2:$F$8</c:f>
              <c:numCache>
                <c:formatCode>General</c:formatCode>
                <c:ptCount val="7"/>
                <c:pt idx="0">
                  <c:v>0.0</c:v>
                </c:pt>
                <c:pt idx="1">
                  <c:v>3.19</c:v>
                </c:pt>
                <c:pt idx="2">
                  <c:v>2.01</c:v>
                </c:pt>
                <c:pt idx="3">
                  <c:v>7.68</c:v>
                </c:pt>
                <c:pt idx="4">
                  <c:v>6.359999999999998</c:v>
                </c:pt>
                <c:pt idx="5">
                  <c:v>-3.57</c:v>
                </c:pt>
                <c:pt idx="6">
                  <c:v>-5.189999999999999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5457176"/>
        <c:axId val="2061377880"/>
      </c:scatterChart>
      <c:valAx>
        <c:axId val="-2095457176"/>
        <c:scaling>
          <c:orientation val="minMax"/>
          <c:min val="-0.5"/>
        </c:scaling>
        <c:delete val="0"/>
        <c:axPos val="b"/>
        <c:numFmt formatCode="General" sourceLinked="1"/>
        <c:majorTickMark val="out"/>
        <c:minorTickMark val="none"/>
        <c:tickLblPos val="nextTo"/>
        <c:crossAx val="2061377880"/>
        <c:crossesAt val="-5.5"/>
        <c:crossBetween val="midCat"/>
      </c:valAx>
      <c:valAx>
        <c:axId val="2061377880"/>
        <c:scaling>
          <c:orientation val="minMax"/>
          <c:max val="10.0"/>
          <c:min val="-6.0"/>
        </c:scaling>
        <c:delete val="0"/>
        <c:axPos val="l"/>
        <c:numFmt formatCode="General" sourceLinked="1"/>
        <c:majorTickMark val="out"/>
        <c:minorTickMark val="none"/>
        <c:tickLblPos val="nextTo"/>
        <c:crossAx val="-2095457176"/>
        <c:crossesAt val="-0.4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  <a:effectLst/>
          </c:spPr>
          <c:marker>
            <c:spPr>
              <a:effectLst/>
            </c:spPr>
          </c:marker>
          <c:trendline>
            <c:trendlineType val="linear"/>
            <c:dispRSqr val="0"/>
            <c:dispEq val="0"/>
          </c:trendline>
          <c:xVal>
            <c:numRef>
              <c:f>Hupp!$B$3:$B$6</c:f>
              <c:numCache>
                <c:formatCode>General</c:formatCode>
                <c:ptCount val="4"/>
                <c:pt idx="0">
                  <c:v>-0.18</c:v>
                </c:pt>
                <c:pt idx="1">
                  <c:v>-0.11</c:v>
                </c:pt>
                <c:pt idx="2">
                  <c:v>0.0</c:v>
                </c:pt>
                <c:pt idx="3">
                  <c:v>0.07</c:v>
                </c:pt>
              </c:numCache>
            </c:numRef>
          </c:xVal>
          <c:yVal>
            <c:numRef>
              <c:f>Hupp!$C$3:$C$6</c:f>
              <c:numCache>
                <c:formatCode>General</c:formatCode>
                <c:ptCount val="4"/>
                <c:pt idx="0">
                  <c:v>332.0</c:v>
                </c:pt>
                <c:pt idx="1">
                  <c:v>200.0</c:v>
                </c:pt>
                <c:pt idx="2">
                  <c:v>157.0</c:v>
                </c:pt>
                <c:pt idx="3">
                  <c:v>87.0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5992920"/>
        <c:axId val="-2096002696"/>
      </c:scatterChart>
      <c:valAx>
        <c:axId val="-2095992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96002696"/>
        <c:crosses val="autoZero"/>
        <c:crossBetween val="midCat"/>
      </c:valAx>
      <c:valAx>
        <c:axId val="-2096002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2095992920"/>
        <c:crossesAt val="-0.19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335B9-492A-4044-AF45-689FB488ECAE}" type="datetimeFigureOut">
              <a:rPr lang="en-US" smtClean="0"/>
              <a:t>6/27/13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88120-72EC-8345-89C2-6C1B38BE2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23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88120-72EC-8345-89C2-6C1B38BE27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2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0C1ABD4-6B93-475A-A158-B923D830FD2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2FFEA84-AD3E-4074-881F-04980FBF17D7}" type="datetimeFigureOut">
              <a:rPr lang="en-US" smtClean="0"/>
              <a:t>6/27/13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hem._Rev." TargetMode="External"/><Relationship Id="rId4" Type="http://schemas.openxmlformats.org/officeDocument/2006/relationships/hyperlink" Target="http://pubs.acs.org/doi/abs/10.1021/cr00002a00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qsarworld.com/literature-qsar-journals.ph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QSARs and Inorganic Chemistry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QSAR?</a:t>
            </a:r>
          </a:p>
          <a:p>
            <a:pPr lvl="1"/>
            <a:r>
              <a:rPr lang="en-US" dirty="0" smtClean="0"/>
              <a:t>Quantitative Structure-Activity Relationship</a:t>
            </a:r>
          </a:p>
          <a:p>
            <a:pPr lvl="1"/>
            <a:r>
              <a:rPr lang="en-US" dirty="0" smtClean="0"/>
              <a:t>Way to quantitatively correlate structure to physical properties or biological activity</a:t>
            </a:r>
          </a:p>
          <a:p>
            <a:pPr lvl="1"/>
            <a:r>
              <a:rPr lang="en-US" dirty="0" smtClean="0"/>
              <a:t>Can you correlate systematic changes in </a:t>
            </a:r>
            <a:r>
              <a:rPr lang="en-US" dirty="0" smtClean="0"/>
              <a:t>structure and/or composition to </a:t>
            </a:r>
            <a:r>
              <a:rPr lang="en-US" dirty="0" smtClean="0"/>
              <a:t>a measurable trend in properties?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Related to the physical-organic chemistry concept of Hammett parameters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Hammett asked “How do electronic effects influence reaction </a:t>
            </a:r>
            <a:r>
              <a:rPr lang="en-US" dirty="0" err="1" smtClean="0"/>
              <a:t>equilibria</a:t>
            </a:r>
            <a:r>
              <a:rPr lang="en-US" dirty="0" smtClean="0"/>
              <a:t>,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eq</a:t>
            </a:r>
            <a:r>
              <a:rPr lang="en-US" dirty="0" smtClean="0"/>
              <a:t>?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Original studies used the dissociation of p-substituted benzoic acids</a:t>
            </a:r>
          </a:p>
          <a:p>
            <a:pPr lvl="1"/>
            <a:r>
              <a:rPr lang="en-US" dirty="0" smtClean="0"/>
              <a:t>As early example of </a:t>
            </a:r>
            <a:r>
              <a:rPr lang="en-US" dirty="0" smtClean="0"/>
              <a:t>a </a:t>
            </a:r>
            <a:r>
              <a:rPr lang="en-US" dirty="0" smtClean="0"/>
              <a:t>linear-free energy relationship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648200"/>
            <a:ext cx="4084721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dirty="0" smtClean="0"/>
              <a:t>Hammett Equation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Substituent Constant</a:t>
            </a:r>
          </a:p>
          <a:p>
            <a:pPr lvl="1"/>
            <a:r>
              <a:rPr lang="en-US" dirty="0" smtClean="0"/>
              <a:t>Quantitative description of electron donating or withdrawing ability of a substituent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These are defined values!</a:t>
            </a:r>
          </a:p>
          <a:p>
            <a:pPr lvl="2"/>
            <a:r>
              <a:rPr lang="en-US" dirty="0" err="1"/>
              <a:t>σ</a:t>
            </a:r>
            <a:r>
              <a:rPr lang="en-US" baseline="-25000" dirty="0" err="1" smtClean="0"/>
              <a:t>z</a:t>
            </a:r>
            <a:r>
              <a:rPr lang="en-US" dirty="0" smtClean="0"/>
              <a:t> = log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z</a:t>
            </a:r>
            <a:r>
              <a:rPr lang="en-US" dirty="0" smtClean="0"/>
              <a:t> – log </a:t>
            </a:r>
            <a:r>
              <a:rPr lang="en-US" dirty="0" smtClean="0"/>
              <a:t>K</a:t>
            </a:r>
            <a:r>
              <a:rPr lang="en-US" baseline="-25000" dirty="0" smtClean="0"/>
              <a:t>H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5321808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Plot log (K/K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pitchFamily="18" charset="2"/>
              </a:rPr>
              <a:t>s</a:t>
            </a:r>
            <a:endParaRPr lang="en-US" sz="2400" dirty="0" smtClean="0"/>
          </a:p>
          <a:p>
            <a:pPr lvl="1"/>
            <a:r>
              <a:rPr lang="en-US" sz="2000" dirty="0" smtClean="0"/>
              <a:t>Slope is </a:t>
            </a:r>
            <a:r>
              <a:rPr lang="en-US" sz="2000" dirty="0" smtClean="0">
                <a:latin typeface="Symbol" pitchFamily="18" charset="2"/>
              </a:rPr>
              <a:t>r</a:t>
            </a:r>
            <a:endParaRPr lang="en-US" sz="2000" dirty="0" smtClean="0"/>
          </a:p>
          <a:p>
            <a:pPr lvl="1"/>
            <a:r>
              <a:rPr lang="en-US" sz="2000" dirty="0" smtClean="0"/>
              <a:t>If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EWG </a:t>
            </a:r>
            <a:r>
              <a:rPr lang="en-US" sz="2000" dirty="0" smtClean="0"/>
              <a:t>increases </a:t>
            </a:r>
            <a:r>
              <a:rPr lang="en-US" sz="2000" dirty="0" smtClean="0"/>
              <a:t>K,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/>
              <a:t>positive</a:t>
            </a:r>
          </a:p>
          <a:p>
            <a:pPr lvl="1"/>
            <a:r>
              <a:rPr lang="en-US" sz="2000" dirty="0" smtClean="0"/>
              <a:t>If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EDG </a:t>
            </a:r>
            <a:r>
              <a:rPr lang="en-US" sz="2000" dirty="0" smtClean="0"/>
              <a:t>increases </a:t>
            </a:r>
            <a:r>
              <a:rPr lang="en-US" sz="2000" dirty="0" smtClean="0"/>
              <a:t>K, </a:t>
            </a:r>
            <a:r>
              <a:rPr lang="en-US" sz="2000" dirty="0">
                <a:latin typeface="Symbol" pitchFamily="18" charset="2"/>
              </a:rPr>
              <a:t>r = </a:t>
            </a:r>
            <a:r>
              <a:rPr lang="en-US" sz="2000" dirty="0" smtClean="0"/>
              <a:t>negative</a:t>
            </a:r>
          </a:p>
          <a:p>
            <a:endParaRPr lang="en-US" dirty="0" smtClean="0"/>
          </a:p>
          <a:p>
            <a:r>
              <a:rPr lang="en-US" sz="2400" dirty="0" smtClean="0"/>
              <a:t>The Hammett equation has been </a:t>
            </a:r>
            <a:r>
              <a:rPr lang="en-US" sz="2400" dirty="0" smtClean="0"/>
              <a:t>modified to understand correlations in rate </a:t>
            </a:r>
            <a:r>
              <a:rPr lang="en-US" sz="2400" dirty="0" smtClean="0"/>
              <a:t>(k), thermodynamic values (ΔG, </a:t>
            </a:r>
            <a:r>
              <a:rPr lang="en-US" sz="2400" dirty="0"/>
              <a:t>Δ</a:t>
            </a:r>
            <a:r>
              <a:rPr lang="en-US" sz="2400" dirty="0" smtClean="0"/>
              <a:t>H, </a:t>
            </a:r>
            <a:r>
              <a:rPr lang="en-US" sz="2400" dirty="0"/>
              <a:t>Δ</a:t>
            </a:r>
            <a:r>
              <a:rPr lang="en-US" sz="2400" dirty="0" smtClean="0"/>
              <a:t>S), coupling constants (J,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), etc. in place of equilibrium constants</a:t>
            </a:r>
            <a:endParaRPr lang="en-US" sz="2400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520824"/>
              </p:ext>
            </p:extLst>
          </p:nvPr>
        </p:nvGraphicFramePr>
        <p:xfrm>
          <a:off x="5638800" y="228600"/>
          <a:ext cx="164054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3" imgW="774700" imgH="431800" progId="Equation.3">
                  <p:embed/>
                </p:oleObj>
              </mc:Choice>
              <mc:Fallback>
                <p:oleObj name="Equation" r:id="rId3" imgW="7747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228600"/>
                        <a:ext cx="1640541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469257"/>
              </p:ext>
            </p:extLst>
          </p:nvPr>
        </p:nvGraphicFramePr>
        <p:xfrm>
          <a:off x="914400" y="3733801"/>
          <a:ext cx="3276600" cy="121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150"/>
                <a:gridCol w="819150"/>
                <a:gridCol w="819150"/>
                <a:gridCol w="819150"/>
              </a:tblGrid>
              <a:tr h="2603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Symbol" pitchFamily="18" charset="2"/>
                        </a:rPr>
                        <a:t>s</a:t>
                      </a:r>
                      <a:r>
                        <a:rPr lang="en-US" sz="1400" baseline="-25000" dirty="0" err="1" smtClean="0">
                          <a:latin typeface="+mn-lt"/>
                        </a:rPr>
                        <a:t>z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Symbol" pitchFamily="18" charset="2"/>
                        </a:rPr>
                        <a:t>s</a:t>
                      </a:r>
                      <a:r>
                        <a:rPr lang="en-US" sz="1400" baseline="-25000" dirty="0" err="1" smtClean="0">
                          <a:latin typeface="+mn-lt"/>
                        </a:rPr>
                        <a:t>z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-CH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-0.17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/>
                        <a:t>Cl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0.23</a:t>
                      </a:r>
                      <a:endParaRPr lang="en-US" sz="1400" dirty="0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-OH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-0.37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-NO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66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 of </a:t>
            </a:r>
            <a:r>
              <a:rPr lang="en-US" dirty="0" err="1" smtClean="0"/>
              <a:t>σ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53000"/>
          </a:xfrm>
        </p:spPr>
        <p:txBody>
          <a:bodyPr/>
          <a:lstStyle/>
          <a:p>
            <a:r>
              <a:rPr lang="en-US" dirty="0" smtClean="0"/>
              <a:t>Substituent constants (</a:t>
            </a:r>
            <a:r>
              <a:rPr lang="en-US" dirty="0" err="1" smtClean="0"/>
              <a:t>σ</a:t>
            </a:r>
            <a:r>
              <a:rPr lang="en-US" dirty="0" smtClean="0"/>
              <a:t>) are not “one size fits all”</a:t>
            </a:r>
          </a:p>
          <a:p>
            <a:r>
              <a:rPr lang="en-US" dirty="0" smtClean="0"/>
              <a:t>Formally, </a:t>
            </a:r>
            <a:r>
              <a:rPr lang="en-US" dirty="0" err="1" smtClean="0"/>
              <a:t>σ</a:t>
            </a:r>
            <a:r>
              <a:rPr lang="en-US" dirty="0" smtClean="0"/>
              <a:t> describes electronic effects seen in </a:t>
            </a:r>
            <a:r>
              <a:rPr lang="en-US" u="sng" dirty="0" err="1" smtClean="0"/>
              <a:t>para</a:t>
            </a:r>
            <a:r>
              <a:rPr lang="en-US" u="sng" dirty="0" smtClean="0"/>
              <a:t>-substituted benzoic acids</a:t>
            </a:r>
          </a:p>
          <a:p>
            <a:pPr lvl="1"/>
            <a:r>
              <a:rPr lang="en-US" dirty="0" smtClean="0"/>
              <a:t>Includes both inductive and resonance effects</a:t>
            </a:r>
          </a:p>
          <a:p>
            <a:pPr lvl="1"/>
            <a:r>
              <a:rPr lang="en-US" dirty="0" err="1" smtClean="0"/>
              <a:t>σ</a:t>
            </a:r>
            <a:r>
              <a:rPr lang="en-US" dirty="0" smtClean="0"/>
              <a:t> has been modified to separate out these two effects</a:t>
            </a:r>
          </a:p>
          <a:p>
            <a:pPr lvl="2"/>
            <a:r>
              <a:rPr lang="en-US" dirty="0" smtClean="0"/>
              <a:t>These values are redefined as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R</a:t>
            </a:r>
            <a:r>
              <a:rPr lang="en-US" dirty="0" smtClean="0"/>
              <a:t> and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I</a:t>
            </a:r>
            <a:r>
              <a:rPr lang="en-US" dirty="0" smtClean="0"/>
              <a:t> , resonance and inductive respectively</a:t>
            </a:r>
          </a:p>
          <a:p>
            <a:pPr lvl="1"/>
            <a:r>
              <a:rPr lang="en-US" dirty="0" smtClean="0"/>
              <a:t>Additional modifications to </a:t>
            </a:r>
            <a:r>
              <a:rPr lang="en-US" dirty="0" err="1" smtClean="0"/>
              <a:t>σ</a:t>
            </a:r>
            <a:r>
              <a:rPr lang="en-US" dirty="0" smtClean="0"/>
              <a:t> have been published</a:t>
            </a:r>
          </a:p>
          <a:p>
            <a:pPr lvl="1"/>
            <a:r>
              <a:rPr lang="en-US" dirty="0" smtClean="0"/>
              <a:t>These include:</a:t>
            </a:r>
          </a:p>
          <a:p>
            <a:pPr lvl="2"/>
            <a:r>
              <a:rPr lang="en-US" dirty="0" err="1" smtClean="0"/>
              <a:t>σ</a:t>
            </a:r>
            <a:r>
              <a:rPr lang="en-US" dirty="0" smtClean="0"/>
              <a:t>. = radical intermediates</a:t>
            </a:r>
          </a:p>
          <a:p>
            <a:pPr lvl="2"/>
            <a:r>
              <a:rPr lang="en-US" dirty="0" err="1" smtClean="0"/>
              <a:t>σ</a:t>
            </a:r>
            <a:r>
              <a:rPr lang="en-US" baseline="-25000" dirty="0" smtClean="0"/>
              <a:t>-</a:t>
            </a:r>
            <a:r>
              <a:rPr lang="en-US" dirty="0" smtClean="0"/>
              <a:t>= negatively charged intermediates</a:t>
            </a:r>
          </a:p>
          <a:p>
            <a:pPr lvl="2"/>
            <a:r>
              <a:rPr lang="en-US" dirty="0" err="1" smtClean="0"/>
              <a:t>σ</a:t>
            </a:r>
            <a:r>
              <a:rPr lang="en-US" baseline="-25000" dirty="0" smtClean="0"/>
              <a:t>+</a:t>
            </a:r>
            <a:r>
              <a:rPr lang="en-US" dirty="0" smtClean="0"/>
              <a:t> = positively charged intermediates</a:t>
            </a:r>
          </a:p>
          <a:p>
            <a:pPr lvl="2"/>
            <a:r>
              <a:rPr lang="en-US" dirty="0" err="1" smtClean="0"/>
              <a:t>σ</a:t>
            </a:r>
            <a:r>
              <a:rPr lang="en-US" baseline="-25000" dirty="0" err="1" smtClean="0"/>
              <a:t>m</a:t>
            </a:r>
            <a:r>
              <a:rPr lang="en-US" dirty="0" smtClean="0"/>
              <a:t> = meta substituted compounds…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16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applied to inorganic chemistry?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Correlating structure and property relationships can give information regarding:</a:t>
            </a:r>
          </a:p>
          <a:p>
            <a:pPr lvl="1"/>
            <a:r>
              <a:rPr lang="en-US" dirty="0" smtClean="0"/>
              <a:t>Mechanistic </a:t>
            </a:r>
            <a:r>
              <a:rPr lang="en-US" dirty="0"/>
              <a:t>information</a:t>
            </a:r>
          </a:p>
          <a:p>
            <a:pPr lvl="2"/>
            <a:r>
              <a:rPr lang="en-US" dirty="0"/>
              <a:t>k/K changes with changing properties</a:t>
            </a:r>
          </a:p>
          <a:p>
            <a:pPr lvl="2"/>
            <a:r>
              <a:rPr lang="en-US" dirty="0" smtClean="0"/>
              <a:t>Intermediates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Predictive </a:t>
            </a:r>
            <a:r>
              <a:rPr lang="en-US" dirty="0"/>
              <a:t>power</a:t>
            </a:r>
          </a:p>
          <a:p>
            <a:pPr lvl="2"/>
            <a:r>
              <a:rPr lang="en-US" dirty="0"/>
              <a:t>Regular trends can be </a:t>
            </a:r>
            <a:r>
              <a:rPr lang="en-US" dirty="0" smtClean="0"/>
              <a:t>elucidated</a:t>
            </a:r>
            <a:endParaRPr lang="en-US" dirty="0"/>
          </a:p>
          <a:p>
            <a:pPr lvl="2"/>
            <a:r>
              <a:rPr lang="en-US" dirty="0"/>
              <a:t>Help guide future studies/synthetic </a:t>
            </a:r>
            <a:r>
              <a:rPr lang="en-US" dirty="0" smtClean="0"/>
              <a:t>efforts</a:t>
            </a:r>
          </a:p>
          <a:p>
            <a:endParaRPr lang="en-US" dirty="0"/>
          </a:p>
          <a:p>
            <a:r>
              <a:rPr lang="en-US" dirty="0" smtClean="0"/>
              <a:t>Structural changes can be made to:</a:t>
            </a:r>
          </a:p>
          <a:p>
            <a:pPr lvl="1"/>
            <a:r>
              <a:rPr lang="en-US" dirty="0" smtClean="0"/>
              <a:t>Ligands</a:t>
            </a:r>
          </a:p>
          <a:p>
            <a:pPr lvl="1"/>
            <a:r>
              <a:rPr lang="en-US" dirty="0" smtClean="0"/>
              <a:t>Metal center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53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i="1" dirty="0" smtClean="0"/>
              <a:t>Example 1: Ligand Substitution in Coordination Complexes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715000"/>
          </a:xfrm>
        </p:spPr>
        <p:txBody>
          <a:bodyPr/>
          <a:lstStyle/>
          <a:p>
            <a:r>
              <a:rPr lang="en-US" sz="2400" dirty="0" smtClean="0"/>
              <a:t>“Linear </a:t>
            </a:r>
            <a:r>
              <a:rPr lang="en-US" sz="2400" dirty="0"/>
              <a:t>free‐energy relationships in </a:t>
            </a:r>
            <a:r>
              <a:rPr lang="en-US" sz="2400" dirty="0" err="1"/>
              <a:t>semiquinone</a:t>
            </a:r>
            <a:r>
              <a:rPr lang="en-US" sz="2400" dirty="0"/>
              <a:t> species and their </a:t>
            </a:r>
            <a:r>
              <a:rPr lang="en-US" sz="2400" dirty="0" err="1"/>
              <a:t>Mn</a:t>
            </a:r>
            <a:r>
              <a:rPr lang="en-US" sz="2400" dirty="0"/>
              <a:t>(II) and Cu(II) </a:t>
            </a:r>
            <a:r>
              <a:rPr lang="en-US" sz="2400" dirty="0" smtClean="0"/>
              <a:t>complexes”</a:t>
            </a:r>
          </a:p>
          <a:p>
            <a:pPr lvl="1"/>
            <a:r>
              <a:rPr lang="en-US" dirty="0" smtClean="0"/>
              <a:t>Is there a correlation between substituent and physical properties for </a:t>
            </a:r>
            <a:r>
              <a:rPr lang="en-US" dirty="0" err="1" smtClean="0"/>
              <a:t>semiquinone</a:t>
            </a:r>
            <a:r>
              <a:rPr lang="en-US" dirty="0" smtClean="0"/>
              <a:t> complexes?</a:t>
            </a:r>
          </a:p>
          <a:p>
            <a:pPr lvl="2"/>
            <a:r>
              <a:rPr lang="en-US" dirty="0" smtClean="0"/>
              <a:t>Correlation found for electronic transitions (see below) and </a:t>
            </a:r>
            <a:r>
              <a:rPr lang="en-US" dirty="0" smtClean="0"/>
              <a:t>redox potentials</a:t>
            </a:r>
            <a:endParaRPr lang="en-US" dirty="0"/>
          </a:p>
          <a:p>
            <a:pPr lvl="2"/>
            <a:r>
              <a:rPr lang="en-US" dirty="0" smtClean="0"/>
              <a:t>Different strengths of correlations found for Cu(II) and </a:t>
            </a:r>
            <a:r>
              <a:rPr lang="en-US" dirty="0" err="1" smtClean="0"/>
              <a:t>Mn</a:t>
            </a:r>
            <a:r>
              <a:rPr lang="en-US" dirty="0" smtClean="0"/>
              <a:t>(II) complexes</a:t>
            </a:r>
          </a:p>
          <a:p>
            <a:pPr lvl="3"/>
            <a:r>
              <a:rPr lang="en-US" dirty="0" smtClean="0"/>
              <a:t>Rationalized on the possible exchange pathways present in Cu(II)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Mn</a:t>
            </a:r>
            <a:r>
              <a:rPr lang="en-US" smtClean="0"/>
              <a:t>(II)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6550223"/>
            <a:ext cx="8027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0" dirty="0" smtClean="0">
                <a:solidFill>
                  <a:srgbClr val="000000"/>
                </a:solidFill>
                <a:latin typeface="Arial"/>
              </a:rPr>
              <a:t>Sloop, J. C., Shultz, D. A., Marcus, M. B. and </a:t>
            </a:r>
            <a:r>
              <a:rPr lang="en-US" sz="1400" b="0" i="0" dirty="0" err="1" smtClean="0">
                <a:solidFill>
                  <a:srgbClr val="000000"/>
                </a:solidFill>
                <a:latin typeface="Arial"/>
              </a:rPr>
              <a:t>Shepler</a:t>
            </a:r>
            <a:r>
              <a:rPr lang="en-US" sz="1400" b="0" i="0" dirty="0" smtClean="0">
                <a:solidFill>
                  <a:srgbClr val="000000"/>
                </a:solidFill>
                <a:latin typeface="Arial"/>
              </a:rPr>
              <a:t>, B. </a:t>
            </a:r>
            <a:r>
              <a:rPr lang="en-US" sz="1400" b="0" i="1" dirty="0" smtClean="0">
                <a:solidFill>
                  <a:srgbClr val="000000"/>
                </a:solidFill>
                <a:latin typeface="Arial"/>
              </a:rPr>
              <a:t>J. Phys. Org. Chem.</a:t>
            </a:r>
            <a:r>
              <a:rPr lang="en-US" sz="1400" b="0" i="0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1400" i="0" dirty="0" smtClean="0">
                <a:solidFill>
                  <a:srgbClr val="000000"/>
                </a:solidFill>
                <a:latin typeface="Arial"/>
              </a:rPr>
              <a:t>2012, </a:t>
            </a:r>
            <a:r>
              <a:rPr lang="en-US" sz="1400" i="1" dirty="0" smtClean="0">
                <a:solidFill>
                  <a:srgbClr val="000000"/>
                </a:solidFill>
                <a:latin typeface="Arial"/>
              </a:rPr>
              <a:t>25</a:t>
            </a:r>
            <a:r>
              <a:rPr lang="en-US" sz="1400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1400" b="0" i="0" dirty="0" smtClean="0">
                <a:solidFill>
                  <a:srgbClr val="000000"/>
                </a:solidFill>
                <a:latin typeface="Arial"/>
              </a:rPr>
              <a:t> 101–109. 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262735"/>
            <a:ext cx="2057400" cy="18796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910348"/>
              </p:ext>
            </p:extLst>
          </p:nvPr>
        </p:nvGraphicFramePr>
        <p:xfrm>
          <a:off x="2667000" y="4186535"/>
          <a:ext cx="1981200" cy="2007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838200"/>
              </a:tblGrid>
              <a:tr h="24765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Substituent, 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σ</a:t>
                      </a:r>
                      <a:endParaRPr lang="en-US" sz="1200" dirty="0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-OCH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3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-0.22</a:t>
                      </a:r>
                    </a:p>
                  </a:txBody>
                  <a:tcPr marL="12700" marR="12700" marT="12700" marB="0" anchor="ctr"/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</a:t>
                      </a:r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-Bu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-0.11</a:t>
                      </a:r>
                    </a:p>
                  </a:txBody>
                  <a:tcPr marL="12700" marR="12700" marT="12700" marB="0" anchor="ctr"/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H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-CN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0.68</a:t>
                      </a:r>
                    </a:p>
                  </a:txBody>
                  <a:tcPr marL="12700" marR="12700" marT="12700" marB="0" anchor="ctr"/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-NO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0.71</a:t>
                      </a:r>
                    </a:p>
                  </a:txBody>
                  <a:tcPr marL="12700" marR="12700" marT="12700" marB="0" anchor="ctr"/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-CN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0.91</a:t>
                      </a:r>
                    </a:p>
                  </a:txBody>
                  <a:tcPr marL="12700" marR="12700" marT="12700" marB="0" anchor="ctr"/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-NO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1.23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800600" y="4110335"/>
            <a:ext cx="4114800" cy="2181999"/>
            <a:chOff x="4800600" y="3657600"/>
            <a:chExt cx="4114800" cy="2181999"/>
          </a:xfrm>
        </p:grpSpPr>
        <p:graphicFrame>
          <p:nvGraphicFramePr>
            <p:cNvPr id="15" name="Chart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77971884"/>
                </p:ext>
              </p:extLst>
            </p:nvPr>
          </p:nvGraphicFramePr>
          <p:xfrm>
            <a:off x="4876800" y="3657600"/>
            <a:ext cx="4038600" cy="2133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6858000" y="5562600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σ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4761670" y="4518219"/>
              <a:ext cx="3548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Δυ</a:t>
              </a:r>
              <a:endParaRPr lang="en-US" sz="12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800600" y="624393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Mn</a:t>
            </a:r>
            <a:r>
              <a:rPr lang="en-US" sz="1200" dirty="0" smtClean="0"/>
              <a:t>(II) complex </a:t>
            </a:r>
            <a:r>
              <a:rPr lang="en-US" sz="1200" dirty="0" err="1"/>
              <a:t>Δν</a:t>
            </a:r>
            <a:r>
              <a:rPr lang="en-US" sz="1200" dirty="0"/>
              <a:t> versus </a:t>
            </a:r>
            <a:r>
              <a:rPr lang="en-US" sz="1200" dirty="0" err="1"/>
              <a:t>σ</a:t>
            </a:r>
            <a:r>
              <a:rPr lang="en-US" sz="1200" baseline="-25000" dirty="0" err="1"/>
              <a:t>m</a:t>
            </a:r>
            <a:r>
              <a:rPr lang="en-US" sz="1200" dirty="0"/>
              <a:t>, </a:t>
            </a:r>
            <a:r>
              <a:rPr lang="en-US" sz="1200" dirty="0" smtClean="0"/>
              <a:t>or </a:t>
            </a:r>
            <a:r>
              <a:rPr lang="en-US" sz="1200" dirty="0" err="1" smtClean="0"/>
              <a:t>σ</a:t>
            </a:r>
            <a:r>
              <a:rPr lang="en-US" sz="1200" baseline="30000" dirty="0" smtClean="0"/>
              <a:t>−</a:t>
            </a:r>
            <a:r>
              <a:rPr lang="en-US" sz="1200" dirty="0" smtClean="0"/>
              <a:t>. Blue squares are the MLCT transition. Green squares are n</a:t>
            </a:r>
            <a:r>
              <a:rPr lang="en-US" sz="1200" dirty="0" smtClean="0">
                <a:sym typeface="Wingdings"/>
              </a:rPr>
              <a:t> π</a:t>
            </a:r>
            <a:r>
              <a:rPr lang="en-US" sz="1200" baseline="30000" dirty="0" smtClean="0">
                <a:sym typeface="Wingdings"/>
              </a:rPr>
              <a:t>*</a:t>
            </a:r>
            <a:r>
              <a:rPr lang="en-US" sz="1200" dirty="0" smtClean="0"/>
              <a:t> transition.   </a:t>
            </a:r>
            <a:r>
              <a:rPr lang="en-US" sz="1200" dirty="0" err="1" smtClean="0"/>
              <a:t>Δν</a:t>
            </a:r>
            <a:r>
              <a:rPr lang="en-US" sz="1200" dirty="0" smtClean="0"/>
              <a:t> = </a:t>
            </a:r>
            <a:r>
              <a:rPr lang="en-US" sz="1200" dirty="0" err="1" smtClean="0"/>
              <a:t>ν</a:t>
            </a:r>
            <a:r>
              <a:rPr lang="en-US" sz="1200" baseline="-25000" dirty="0" err="1" smtClean="0"/>
              <a:t>H</a:t>
            </a:r>
            <a:r>
              <a:rPr lang="en-US" sz="1200" dirty="0" smtClean="0"/>
              <a:t> – </a:t>
            </a:r>
            <a:r>
              <a:rPr lang="en-US" sz="1200" dirty="0" err="1" smtClean="0"/>
              <a:t>ν</a:t>
            </a:r>
            <a:r>
              <a:rPr lang="en-US" sz="1200" baseline="-25000" dirty="0" err="1" smtClean="0"/>
              <a:t>Z</a:t>
            </a:r>
            <a:r>
              <a:rPr lang="en-US" sz="1200" dirty="0" smtClean="0"/>
              <a:t>. 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i="1" dirty="0" smtClean="0"/>
              <a:t>Example 2: Property Evaluation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3000" dirty="0"/>
              <a:t/>
            </a:r>
            <a:br>
              <a:rPr lang="en-US" sz="3000" dirty="0"/>
            </a:br>
            <a:endParaRPr lang="en-US" sz="30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Mesoporous</a:t>
            </a:r>
            <a:r>
              <a:rPr lang="en-US" dirty="0" smtClean="0"/>
              <a:t> </a:t>
            </a:r>
            <a:r>
              <a:rPr lang="en-US" dirty="0"/>
              <a:t>Thin Films of “Molecular Squares” as Sensors  for Volatile Organic </a:t>
            </a:r>
            <a:r>
              <a:rPr lang="en-US" dirty="0" smtClean="0"/>
              <a:t>Compounds” </a:t>
            </a:r>
            <a:endParaRPr lang="en-US" dirty="0"/>
          </a:p>
          <a:p>
            <a:r>
              <a:rPr lang="en-US" dirty="0"/>
              <a:t>Is there are correlation between electronic structure of guest and binding constant in rhenium-based molecular squares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Rational design of materials for specific guest absorption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6550223"/>
            <a:ext cx="8010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err="1" smtClean="0"/>
              <a:t>Keefe</a:t>
            </a:r>
            <a:r>
              <a:rPr lang="fi-FI" sz="1400" dirty="0" smtClean="0"/>
              <a:t>, M.H.; </a:t>
            </a:r>
            <a:r>
              <a:rPr lang="fi-FI" sz="1400" dirty="0" err="1" smtClean="0"/>
              <a:t>Slone</a:t>
            </a:r>
            <a:r>
              <a:rPr lang="fi-FI" sz="1400" dirty="0" smtClean="0"/>
              <a:t>, R.V.; </a:t>
            </a:r>
            <a:r>
              <a:rPr lang="fi-FI" sz="1400" dirty="0" err="1" smtClean="0"/>
              <a:t>Hupp</a:t>
            </a:r>
            <a:r>
              <a:rPr lang="fi-FI" sz="1400" dirty="0" smtClean="0"/>
              <a:t>, J.T.; </a:t>
            </a:r>
            <a:r>
              <a:rPr lang="fi-FI" sz="1400" dirty="0" err="1" smtClean="0"/>
              <a:t>Czaplewski</a:t>
            </a:r>
            <a:r>
              <a:rPr lang="fi-FI" sz="1400" dirty="0" smtClean="0"/>
              <a:t>, K.F.; </a:t>
            </a:r>
            <a:r>
              <a:rPr lang="fi-FI" sz="1400" dirty="0" err="1" smtClean="0"/>
              <a:t>Snurr</a:t>
            </a:r>
            <a:r>
              <a:rPr lang="fi-FI" sz="1400" dirty="0" smtClean="0"/>
              <a:t>, R.Q.; Stern, C.L. </a:t>
            </a:r>
            <a:r>
              <a:rPr lang="fi-FI" sz="1400" i="1" dirty="0" err="1" smtClean="0"/>
              <a:t>Langmuir</a:t>
            </a:r>
            <a:r>
              <a:rPr lang="fi-FI" sz="1400" dirty="0"/>
              <a:t>, </a:t>
            </a:r>
            <a:r>
              <a:rPr lang="fi-FI" sz="1400" b="1" dirty="0"/>
              <a:t>2000</a:t>
            </a:r>
            <a:r>
              <a:rPr lang="fi-FI" sz="1400" dirty="0"/>
              <a:t>, </a:t>
            </a:r>
            <a:r>
              <a:rPr lang="fi-FI" sz="1400" i="1" dirty="0" smtClean="0"/>
              <a:t>16, </a:t>
            </a:r>
            <a:r>
              <a:rPr lang="fi-FI" sz="1400" dirty="0" smtClean="0"/>
              <a:t>3964</a:t>
            </a:r>
            <a:r>
              <a:rPr lang="fi-FI" sz="1400" dirty="0"/>
              <a:t>–</a:t>
            </a:r>
            <a:r>
              <a:rPr lang="fi-FI" sz="1400" dirty="0" smtClean="0"/>
              <a:t>3970.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4419600" y="3048000"/>
            <a:ext cx="3962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Binding </a:t>
            </a:r>
            <a:r>
              <a:rPr lang="en-US" sz="1600" dirty="0"/>
              <a:t>stronger for groups with </a:t>
            </a:r>
            <a:r>
              <a:rPr lang="en-US" sz="1600" dirty="0" smtClean="0"/>
              <a:t>electron donating </a:t>
            </a:r>
            <a:r>
              <a:rPr lang="en-US" sz="1600" dirty="0" smtClean="0"/>
              <a:t>groups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The authors suggest the </a:t>
            </a:r>
            <a:r>
              <a:rPr lang="en-US" sz="1600" dirty="0"/>
              <a:t>driving force for binding is, in part, a charge-transfer interaction between the electron-rich aromatic guests and the electron- deficient </a:t>
            </a:r>
            <a:r>
              <a:rPr lang="en-US" sz="1600" dirty="0" err="1"/>
              <a:t>pyrazine</a:t>
            </a:r>
            <a:r>
              <a:rPr lang="en-US" sz="1600" dirty="0"/>
              <a:t> ligands. </a:t>
            </a:r>
            <a:endParaRPr lang="en-US" sz="1600" dirty="0" smtClean="0"/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Guests with electron withdrawing groups have lower electron transfer rates.</a:t>
            </a:r>
            <a:endParaRPr lang="en-US" sz="1600" dirty="0"/>
          </a:p>
          <a:p>
            <a:pPr marL="742950" lvl="1" indent="-285750">
              <a:buFont typeface="Arial"/>
              <a:buChar char="•"/>
            </a:pPr>
            <a:endParaRPr lang="en-US" sz="1600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3810000"/>
            <a:ext cx="4016419" cy="2639199"/>
            <a:chOff x="533401" y="3429000"/>
            <a:chExt cx="4016419" cy="2639199"/>
          </a:xfrm>
        </p:grpSpPr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4817942"/>
                </p:ext>
              </p:extLst>
            </p:nvPr>
          </p:nvGraphicFramePr>
          <p:xfrm>
            <a:off x="838200" y="3429000"/>
            <a:ext cx="3657600" cy="2362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1981200" y="5791200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σ</a:t>
              </a:r>
              <a:r>
                <a:rPr lang="en-US" sz="1200" dirty="0"/>
                <a:t> </a:t>
              </a:r>
              <a:r>
                <a:rPr lang="en-US" sz="1200" dirty="0" smtClean="0"/>
                <a:t>of guest molecule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53783" y="4289618"/>
              <a:ext cx="12362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Binding constant</a:t>
              </a:r>
              <a:endParaRPr lang="en-US" sz="1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47800" y="3657600"/>
              <a:ext cx="6976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Toluene</a:t>
              </a:r>
              <a:endParaRPr 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47800" y="4495800"/>
              <a:ext cx="11737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</a:t>
              </a:r>
              <a:r>
                <a:rPr lang="en-US" sz="1200" dirty="0" smtClean="0"/>
                <a:t>-</a:t>
              </a:r>
              <a:r>
                <a:rPr lang="en-US" sz="1200" dirty="0" err="1" smtClean="0"/>
                <a:t>fluorotoluene</a:t>
              </a:r>
              <a:endParaRPr lang="en-US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19400" y="4724400"/>
              <a:ext cx="7232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Benzene</a:t>
              </a:r>
              <a:endParaRPr lang="en-US" sz="1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29000" y="5105400"/>
              <a:ext cx="11208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Fluorobenzene</a:t>
              </a:r>
              <a:endParaRPr lang="en-US" sz="1200" dirty="0"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3276600"/>
            <a:ext cx="123825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>
            <a:noAutofit/>
          </a:bodyPr>
          <a:lstStyle/>
          <a:p>
            <a:r>
              <a:rPr lang="en-US" sz="3000" b="1" i="1" dirty="0" smtClean="0"/>
              <a:t>Example 3: Properties of Metal Ions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“Estimating </a:t>
            </a:r>
            <a:r>
              <a:rPr lang="en-US" dirty="0" err="1"/>
              <a:t>Bioconcentration</a:t>
            </a:r>
            <a:r>
              <a:rPr lang="en-US" dirty="0"/>
              <a:t> Factors, Lethal Concentrations and Critical Body Residues of Metals in the Mollusks… Using Ion </a:t>
            </a:r>
            <a:r>
              <a:rPr lang="en-US" dirty="0" smtClean="0"/>
              <a:t>Characteristics”</a:t>
            </a:r>
            <a:endParaRPr lang="en-US" dirty="0"/>
          </a:p>
          <a:p>
            <a:r>
              <a:rPr lang="en-US" dirty="0" smtClean="0"/>
              <a:t>Relating metal </a:t>
            </a:r>
            <a:r>
              <a:rPr lang="en-US" dirty="0" err="1" smtClean="0"/>
              <a:t>bioconcentration</a:t>
            </a:r>
            <a:r>
              <a:rPr lang="en-US" dirty="0" smtClean="0"/>
              <a:t> factors and LC50s to properties of metal</a:t>
            </a:r>
          </a:p>
          <a:p>
            <a:pPr lvl="1"/>
            <a:r>
              <a:rPr lang="en-US" dirty="0" smtClean="0"/>
              <a:t>Regression plots of acute toxicity </a:t>
            </a:r>
            <a:r>
              <a:rPr lang="en-US" dirty="0" err="1" smtClean="0"/>
              <a:t>vs</a:t>
            </a:r>
            <a:r>
              <a:rPr lang="en-US" dirty="0" smtClean="0"/>
              <a:t> metal properties were generated: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Correlation of LC50 and covalent index is strong and significant!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246" y="6550223"/>
            <a:ext cx="8956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Van </a:t>
            </a:r>
            <a:r>
              <a:rPr lang="en-US" sz="1400" dirty="0" err="1" smtClean="0"/>
              <a:t>Kolck</a:t>
            </a:r>
            <a:r>
              <a:rPr lang="en-US" sz="1400" dirty="0" smtClean="0"/>
              <a:t>, M.; </a:t>
            </a:r>
            <a:r>
              <a:rPr lang="en-US" sz="1400" dirty="0" err="1" smtClean="0"/>
              <a:t>Huijbregts</a:t>
            </a:r>
            <a:r>
              <a:rPr lang="en-US" sz="1400" dirty="0" smtClean="0"/>
              <a:t>, M.A.J.; </a:t>
            </a:r>
            <a:r>
              <a:rPr lang="en-US" sz="1400" dirty="0" err="1" smtClean="0"/>
              <a:t>Veltman</a:t>
            </a:r>
            <a:r>
              <a:rPr lang="en-US" sz="1400" dirty="0" smtClean="0"/>
              <a:t>, K.; </a:t>
            </a:r>
            <a:r>
              <a:rPr lang="en-US" sz="1400" dirty="0" err="1" smtClean="0"/>
              <a:t>Hendriks</a:t>
            </a:r>
            <a:r>
              <a:rPr lang="en-US" sz="1400" dirty="0" smtClean="0"/>
              <a:t>, A.J. Environmental Toxicology and Chemistry, </a:t>
            </a:r>
            <a:r>
              <a:rPr lang="en-US" sz="1400" i="1" dirty="0" smtClean="0"/>
              <a:t>27</a:t>
            </a:r>
            <a:r>
              <a:rPr lang="en-US" sz="1400" dirty="0" smtClean="0"/>
              <a:t>, </a:t>
            </a:r>
            <a:r>
              <a:rPr lang="en-US" sz="1400" b="1" dirty="0" smtClean="0"/>
              <a:t>2008</a:t>
            </a:r>
            <a:r>
              <a:rPr lang="en-US" sz="1400" dirty="0" smtClean="0"/>
              <a:t>, 272–276.</a:t>
            </a:r>
            <a:endParaRPr lang="en-US" sz="1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80446"/>
              </p:ext>
            </p:extLst>
          </p:nvPr>
        </p:nvGraphicFramePr>
        <p:xfrm>
          <a:off x="838200" y="3657600"/>
          <a:ext cx="6934200" cy="2001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550"/>
                <a:gridCol w="2299607"/>
                <a:gridCol w="1167493"/>
                <a:gridCol w="17335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Property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Equation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Variance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Statistical Significance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Covalent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Log LC50  = 2.8 – 0.7 Χ</a:t>
                      </a:r>
                      <a:r>
                        <a:rPr lang="en-US" sz="1200" baseline="30000" dirty="0" smtClean="0"/>
                        <a:t>2</a:t>
                      </a:r>
                      <a:r>
                        <a:rPr lang="en-US" sz="1200" baseline="-25000" dirty="0" smtClean="0"/>
                        <a:t>m</a:t>
                      </a:r>
                      <a:r>
                        <a:rPr lang="en-US" sz="1200" dirty="0" smtClean="0"/>
                        <a:t>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0.79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0.04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Hydrolysis Constant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Log LC50  = 1.1 + 0.4log(K</a:t>
                      </a:r>
                      <a:r>
                        <a:rPr lang="en-US" sz="1200" baseline="-25000" dirty="0" smtClean="0"/>
                        <a:t>OH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0.71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Softness</a:t>
                      </a:r>
                      <a:r>
                        <a:rPr lang="en-US" sz="1200" baseline="0" dirty="0" smtClean="0"/>
                        <a:t>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Log LC50  = 1.0 + 0.2σ</a:t>
                      </a:r>
                      <a:r>
                        <a:rPr lang="en-US" sz="1200" baseline="-25000" dirty="0" smtClean="0"/>
                        <a:t>P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0.33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Ionic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Log LC50  = -0.19 + 0.25Z</a:t>
                      </a:r>
                      <a:r>
                        <a:rPr lang="en-US" sz="1200" baseline="30000" dirty="0" smtClean="0"/>
                        <a:t>2</a:t>
                      </a:r>
                      <a:r>
                        <a:rPr lang="en-US" sz="1200" dirty="0" smtClean="0"/>
                        <a:t>/r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0.71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T.H. Lowry, K. S. Richardson. </a:t>
            </a:r>
            <a:r>
              <a:rPr lang="en-US" i="1" dirty="0" smtClean="0"/>
              <a:t>Mechanism and Theory in Organic Chemistry,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Harper Collins, 1987, pp 143 – 159.</a:t>
            </a:r>
          </a:p>
          <a:p>
            <a:r>
              <a:rPr lang="en-US" dirty="0" smtClean="0"/>
              <a:t>Walker, J. </a:t>
            </a:r>
            <a:r>
              <a:rPr lang="en-US" dirty="0"/>
              <a:t>N</a:t>
            </a:r>
            <a:r>
              <a:rPr lang="en-US" dirty="0" smtClean="0"/>
              <a:t>ewman, M.C., </a:t>
            </a:r>
            <a:r>
              <a:rPr lang="en-US" dirty="0" err="1" smtClean="0"/>
              <a:t>Enache</a:t>
            </a:r>
            <a:r>
              <a:rPr lang="en-US" dirty="0"/>
              <a:t> </a:t>
            </a:r>
            <a:r>
              <a:rPr lang="en-US" dirty="0" smtClean="0"/>
              <a:t>M. </a:t>
            </a:r>
            <a:r>
              <a:rPr lang="en-US" i="1" dirty="0" smtClean="0"/>
              <a:t>Fundamental QSARs for Metal Ions</a:t>
            </a:r>
            <a:r>
              <a:rPr lang="en-US" dirty="0" smtClean="0"/>
              <a:t>. Taylor &amp; Francis, Boca Raton, FL, 2012.</a:t>
            </a:r>
          </a:p>
          <a:p>
            <a:r>
              <a:rPr lang="en-US" dirty="0" smtClean="0"/>
              <a:t>Journals that publish QSAR/SAR related research</a:t>
            </a:r>
          </a:p>
          <a:p>
            <a:pPr lvl="1"/>
            <a:r>
              <a:rPr lang="en-US" dirty="0" smtClean="0">
                <a:hlinkClick r:id="rId2"/>
              </a:rPr>
              <a:t>http://www.qsarworld.com/literature-qsar-journals.php</a:t>
            </a:r>
            <a:endParaRPr lang="en-US" dirty="0" smtClean="0"/>
          </a:p>
          <a:p>
            <a:r>
              <a:rPr lang="en-US" dirty="0" smtClean="0"/>
              <a:t>Review with values of </a:t>
            </a:r>
            <a:r>
              <a:rPr lang="en-US" dirty="0" err="1" smtClean="0"/>
              <a:t>σ</a:t>
            </a:r>
            <a:r>
              <a:rPr lang="en-US" dirty="0" smtClean="0"/>
              <a:t> for many organic and inorganic substituents</a:t>
            </a:r>
          </a:p>
          <a:p>
            <a:pPr lvl="1"/>
            <a:r>
              <a:rPr lang="en-US" dirty="0"/>
              <a:t>C. </a:t>
            </a:r>
            <a:r>
              <a:rPr lang="en-US" dirty="0" err="1"/>
              <a:t>Hansch</a:t>
            </a:r>
            <a:r>
              <a:rPr lang="en-US" dirty="0"/>
              <a:t>, A. Leo and R. W. Taft (1991). "A survey of Hammett substituent constants and resonance and field parameters". </a:t>
            </a:r>
            <a:r>
              <a:rPr lang="en-US" i="1" dirty="0">
                <a:hlinkClick r:id="rId3"/>
              </a:rPr>
              <a:t>Chem. Rev. </a:t>
            </a:r>
            <a:r>
              <a:rPr lang="en-US" b="1" i="1" dirty="0">
                <a:hlinkClick r:id="rId3"/>
              </a:rPr>
              <a:t>91</a:t>
            </a:r>
            <a:r>
              <a:rPr lang="en-US" i="1" dirty="0">
                <a:hlinkClick r:id="rId3"/>
              </a:rPr>
              <a:t> (2): 165–195</a:t>
            </a:r>
            <a:r>
              <a:rPr lang="en-US" i="1" dirty="0" smtClean="0">
                <a:hlinkClick r:id="rId3"/>
              </a:rPr>
              <a:t>.</a:t>
            </a:r>
            <a:endParaRPr lang="en-US" i="1" dirty="0" smtClean="0"/>
          </a:p>
          <a:p>
            <a:pPr lvl="1"/>
            <a:r>
              <a:rPr lang="hu-HU" dirty="0">
                <a:hlinkClick r:id="rId4"/>
              </a:rPr>
              <a:t>http://pubs.acs.org/doi/abs/10.1021/</a:t>
            </a:r>
            <a:r>
              <a:rPr lang="hu-HU" dirty="0" smtClean="0">
                <a:hlinkClick r:id="rId4"/>
              </a:rPr>
              <a:t>cr00002a004</a:t>
            </a:r>
            <a:endParaRPr lang="hu-HU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QSAR</a:t>
            </a:r>
          </a:p>
          <a:p>
            <a:r>
              <a:rPr lang="en-US" dirty="0" smtClean="0"/>
              <a:t>Describe the Hammett equation including definitions of each variable</a:t>
            </a:r>
          </a:p>
          <a:p>
            <a:r>
              <a:rPr lang="en-US" dirty="0" smtClean="0"/>
              <a:t>Give examples of how QSAR can be used to predict properties of inorganic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91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12812</TotalTime>
  <Words>1018</Words>
  <Application>Microsoft Macintosh PowerPoint</Application>
  <PresentationFormat>On-screen Show (4:3)</PresentationFormat>
  <Paragraphs>153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Adjacency</vt:lpstr>
      <vt:lpstr>Equation</vt:lpstr>
      <vt:lpstr>QSARs and Inorganic Chemistry</vt:lpstr>
      <vt:lpstr>Hammett Equation</vt:lpstr>
      <vt:lpstr>Modification of σ</vt:lpstr>
      <vt:lpstr>How is this applied to inorganic chemistry?</vt:lpstr>
      <vt:lpstr>Example 1: Ligand Substitution in Coordination Complexes </vt:lpstr>
      <vt:lpstr>Example 2: Property Evaluation  </vt:lpstr>
      <vt:lpstr>Example 3: Properties of Metal Ions </vt:lpstr>
      <vt:lpstr>Further Reading</vt:lpstr>
      <vt:lpstr>Learning Outcomes</vt:lpstr>
    </vt:vector>
  </TitlesOfParts>
  <Company>Albion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QSARs and Inorganic Chemistry</dc:title>
  <dc:creator>Vanessa McCaffrey</dc:creator>
  <cp:lastModifiedBy>Vanessa McCaffrey</cp:lastModifiedBy>
  <cp:revision>109</cp:revision>
  <cp:lastPrinted>2013-06-21T20:06:35Z</cp:lastPrinted>
  <dcterms:created xsi:type="dcterms:W3CDTF">2013-06-18T18:19:53Z</dcterms:created>
  <dcterms:modified xsi:type="dcterms:W3CDTF">2013-06-27T19:52:04Z</dcterms:modified>
</cp:coreProperties>
</file>