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348" r:id="rId3"/>
    <p:sldId id="349" r:id="rId4"/>
    <p:sldId id="272" r:id="rId5"/>
    <p:sldId id="270" r:id="rId6"/>
    <p:sldId id="31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8080"/>
    <a:srgbClr val="00FF00"/>
    <a:srgbClr val="8000FF"/>
    <a:srgbClr val="BA0202"/>
    <a:srgbClr val="FF0080"/>
    <a:srgbClr val="FF8000"/>
    <a:srgbClr val="00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208" autoAdjust="0"/>
  </p:normalViewPr>
  <p:slideViewPr>
    <p:cSldViewPr>
      <p:cViewPr varScale="1">
        <p:scale>
          <a:sx n="101" d="100"/>
          <a:sy n="101" d="100"/>
        </p:scale>
        <p:origin x="-93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55E35F-F0EE-6744-94BA-53AA484BE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941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A3396C-2419-A249-BF6F-267A5C107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52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284C1AC-59F6-C043-B9DF-30FB24DCC82C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63CD21-FA08-4E43-9523-FF5739A4411F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POTENTIAL SOLUTIONS TO THE CRYSTAL STRUCTURE PROBLEM: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(1) crystal structure is not indicative of the solution structure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(2) the protein as crystallized is not the active protein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(3) this is all just wrong!</a:t>
            </a:r>
          </a:p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BD7DE26-5E08-2D40-8180-CB74DA7427F6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031D97-4479-4447-9545-937A297E90F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4BB3B-6E26-1046-87FF-6D68BFDFA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2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B3C0A-4300-C041-A44B-E8FA9F543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7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2860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6200"/>
            <a:ext cx="67056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85A5E-4B8C-D746-809A-3B809E517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7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46801-87CC-BE4B-A2D9-6FCC4D2EF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4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93796-9FED-094C-9A8A-57A174E75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21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EBF6B-B05A-1740-9FA1-8CED9E190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3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6692-0AF9-DA4B-9199-E7D18D17B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0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C7FDB-7F2F-494D-A29C-F65A67E5B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00570-225F-EB4D-8D0F-5AD815DCD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5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FBA54-4619-7C46-9B88-EC12DBE9D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7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43AE0-87D1-004F-AB0B-C25474E4D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90600"/>
            <a:ext cx="8686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69913" y="117673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Century Gothic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400" b="1">
          <a:solidFill>
            <a:srgbClr val="FF8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o"/>
        <a:defRPr sz="2000" b="1">
          <a:solidFill>
            <a:srgbClr val="FF8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b="1">
          <a:solidFill>
            <a:srgbClr val="FF8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rgbClr val="FF8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1600" b="1">
          <a:solidFill>
            <a:srgbClr val="FF8000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1600" b="1">
          <a:solidFill>
            <a:srgbClr val="FF8000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1600" b="1">
          <a:solidFill>
            <a:srgbClr val="FF8000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1600" b="1">
          <a:solidFill>
            <a:srgbClr val="FF8000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charset="2"/>
        <a:buChar char="§"/>
        <a:defRPr sz="1600" b="1">
          <a:solidFill>
            <a:srgbClr val="FF8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charset="0"/>
                <a:ea typeface="ＭＳ Ｐゴシック" charset="0"/>
                <a:cs typeface="ＭＳ Ｐゴシック" charset="0"/>
              </a:rPr>
              <a:t>Nitrogen fixation: </a:t>
            </a:r>
            <a:r>
              <a:rPr lang="en-US" dirty="0" smtClean="0">
                <a:latin typeface="Century Gothic" charset="0"/>
                <a:ea typeface="ＭＳ Ｐゴシック" charset="0"/>
                <a:cs typeface="ＭＳ Ｐゴシック" charset="0"/>
              </a:rPr>
              <a:t>a </a:t>
            </a:r>
            <a:r>
              <a:rPr lang="en-US" dirty="0" smtClean="0">
                <a:latin typeface="Century Gothic" charset="0"/>
                <a:ea typeface="ＭＳ Ｐゴシック" charset="0"/>
                <a:cs typeface="ＭＳ Ｐゴシック" charset="0"/>
              </a:rPr>
              <a:t>structural inorganic mystery?</a:t>
            </a:r>
            <a:endParaRPr lang="en-US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162800" cy="1752600"/>
          </a:xfrm>
        </p:spPr>
        <p:txBody>
          <a:bodyPr/>
          <a:lstStyle/>
          <a:p>
            <a:r>
              <a:rPr lang="en-US" sz="2000" b="0" dirty="0">
                <a:solidFill>
                  <a:srgbClr val="595959"/>
                </a:solidFill>
              </a:rPr>
              <a:t>This slide show created by Jodi O’Donnell, Siena College (</a:t>
            </a:r>
            <a:r>
              <a:rPr lang="en-US" sz="2000" b="0" dirty="0" err="1">
                <a:solidFill>
                  <a:srgbClr val="595959"/>
                </a:solidFill>
              </a:rPr>
              <a:t>jodonnell@siena.edu</a:t>
            </a:r>
            <a:r>
              <a:rPr lang="en-US" sz="2000" b="0" dirty="0">
                <a:solidFill>
                  <a:srgbClr val="595959"/>
                </a:solidFill>
              </a:rPr>
              <a:t>) August 1, 2014. This work is licensed under the Creative Commons Attribution Non-commercial Share Alike License. To view a copy of this license visit http://</a:t>
            </a:r>
            <a:r>
              <a:rPr lang="en-US" sz="2000" b="0" dirty="0" err="1">
                <a:solidFill>
                  <a:srgbClr val="595959"/>
                </a:solidFill>
              </a:rPr>
              <a:t>creativecommons.org</a:t>
            </a:r>
            <a:r>
              <a:rPr lang="en-US" sz="2000" b="0" dirty="0">
                <a:solidFill>
                  <a:srgbClr val="595959"/>
                </a:solidFill>
              </a:rPr>
              <a:t>/about/license/.</a:t>
            </a:r>
          </a:p>
          <a:p>
            <a:endParaRPr lang="en-US" sz="2000" b="0" dirty="0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Nitrogen fixation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>
                <a:solidFill>
                  <a:schemeClr val="tx1"/>
                </a:solidFill>
              </a:rPr>
              <a:t>Industrially, ammonia is made by the Haber Process:</a:t>
            </a:r>
            <a:endParaRPr lang="en-US" b="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800" dirty="0" smtClean="0">
                <a:solidFill>
                  <a:srgbClr val="BA0202"/>
                </a:solidFill>
              </a:rPr>
              <a:t>N</a:t>
            </a:r>
            <a:r>
              <a:rPr lang="en-US" sz="2800" baseline="-25000" dirty="0" smtClean="0">
                <a:solidFill>
                  <a:srgbClr val="BA0202"/>
                </a:solidFill>
              </a:rPr>
              <a:t>2</a:t>
            </a:r>
            <a:r>
              <a:rPr lang="en-US" sz="2800" dirty="0" smtClean="0">
                <a:solidFill>
                  <a:srgbClr val="BA0202"/>
                </a:solidFill>
              </a:rPr>
              <a:t> </a:t>
            </a:r>
            <a:r>
              <a:rPr lang="en-US" sz="2800" i="1" dirty="0">
                <a:solidFill>
                  <a:srgbClr val="BA0202"/>
                </a:solidFill>
              </a:rPr>
              <a:t>(g</a:t>
            </a:r>
            <a:r>
              <a:rPr lang="en-US" sz="2800" i="1" dirty="0" smtClean="0">
                <a:solidFill>
                  <a:srgbClr val="BA0202"/>
                </a:solidFill>
              </a:rPr>
              <a:t>) </a:t>
            </a:r>
            <a:r>
              <a:rPr lang="en-US" sz="2800" dirty="0" smtClean="0">
                <a:solidFill>
                  <a:srgbClr val="BA0202"/>
                </a:solidFill>
              </a:rPr>
              <a:t>+ </a:t>
            </a:r>
            <a:r>
              <a:rPr lang="en-US" sz="2800" dirty="0">
                <a:solidFill>
                  <a:srgbClr val="BA0202"/>
                </a:solidFill>
              </a:rPr>
              <a:t>3H</a:t>
            </a:r>
            <a:r>
              <a:rPr lang="en-US" sz="2800" baseline="-25000" dirty="0">
                <a:solidFill>
                  <a:srgbClr val="BA0202"/>
                </a:solidFill>
              </a:rPr>
              <a:t>2</a:t>
            </a:r>
            <a:r>
              <a:rPr lang="en-US" sz="2800" dirty="0">
                <a:solidFill>
                  <a:srgbClr val="BA0202"/>
                </a:solidFill>
              </a:rPr>
              <a:t> </a:t>
            </a:r>
            <a:r>
              <a:rPr lang="en-US" sz="2800" i="1" dirty="0">
                <a:solidFill>
                  <a:srgbClr val="BA0202"/>
                </a:solidFill>
              </a:rPr>
              <a:t>(g</a:t>
            </a:r>
            <a:r>
              <a:rPr lang="en-US" sz="2800" i="1" dirty="0" smtClean="0">
                <a:solidFill>
                  <a:srgbClr val="BA0202"/>
                </a:solidFill>
              </a:rPr>
              <a:t>) </a:t>
            </a:r>
            <a:r>
              <a:rPr lang="en-US" sz="2800" dirty="0" smtClean="0">
                <a:solidFill>
                  <a:srgbClr val="BA0202"/>
                </a:solidFill>
                <a:sym typeface="Wingdings"/>
              </a:rPr>
              <a:t></a:t>
            </a:r>
            <a:r>
              <a:rPr lang="en-US" sz="2800" dirty="0" smtClean="0">
                <a:solidFill>
                  <a:srgbClr val="BA0202"/>
                </a:solidFill>
              </a:rPr>
              <a:t> 2NH</a:t>
            </a:r>
            <a:r>
              <a:rPr lang="en-US" sz="2800" baseline="-25000" dirty="0" smtClean="0">
                <a:solidFill>
                  <a:srgbClr val="BA0202"/>
                </a:solidFill>
              </a:rPr>
              <a:t>3 </a:t>
            </a:r>
            <a:r>
              <a:rPr lang="en-US" sz="2800" i="1" dirty="0" smtClean="0">
                <a:solidFill>
                  <a:srgbClr val="BA0202"/>
                </a:solidFill>
              </a:rPr>
              <a:t>(g)</a:t>
            </a:r>
            <a:endParaRPr lang="en-US" i="1" dirty="0">
              <a:solidFill>
                <a:srgbClr val="000000"/>
              </a:solidFill>
            </a:endParaRPr>
          </a:p>
          <a:p>
            <a:r>
              <a:rPr lang="en-US" sz="2000" b="0" dirty="0" smtClean="0">
                <a:solidFill>
                  <a:srgbClr val="000000"/>
                </a:solidFill>
              </a:rPr>
              <a:t>Reaction run at 450 °C to </a:t>
            </a:r>
            <a:r>
              <a:rPr lang="en-US" sz="2000" b="0" dirty="0">
                <a:solidFill>
                  <a:srgbClr val="000000"/>
                </a:solidFill>
              </a:rPr>
              <a:t>overcome the kinetic inertness of N</a:t>
            </a:r>
            <a:r>
              <a:rPr lang="en-US" sz="2000" b="0" baseline="-25000" dirty="0">
                <a:solidFill>
                  <a:srgbClr val="000000"/>
                </a:solidFill>
              </a:rPr>
              <a:t>2</a:t>
            </a:r>
            <a:r>
              <a:rPr lang="en-US" sz="2000" b="0" dirty="0">
                <a:solidFill>
                  <a:srgbClr val="000000"/>
                </a:solidFill>
              </a:rPr>
              <a:t> (945 kJ/</a:t>
            </a:r>
            <a:r>
              <a:rPr lang="en-US" sz="2000" b="0" dirty="0" err="1">
                <a:solidFill>
                  <a:srgbClr val="000000"/>
                </a:solidFill>
              </a:rPr>
              <a:t>mol</a:t>
            </a:r>
            <a:r>
              <a:rPr lang="en-US" sz="2000" b="0" dirty="0">
                <a:solidFill>
                  <a:srgbClr val="000000"/>
                </a:solidFill>
              </a:rPr>
              <a:t>)</a:t>
            </a:r>
          </a:p>
          <a:p>
            <a:r>
              <a:rPr lang="en-US" sz="2000" b="0" dirty="0" smtClean="0">
                <a:solidFill>
                  <a:srgbClr val="000000"/>
                </a:solidFill>
              </a:rPr>
              <a:t>Reaction run at 270 </a:t>
            </a:r>
            <a:r>
              <a:rPr lang="en-US" sz="2000" b="0" dirty="0" err="1">
                <a:solidFill>
                  <a:srgbClr val="000000"/>
                </a:solidFill>
              </a:rPr>
              <a:t>atm</a:t>
            </a:r>
            <a:r>
              <a:rPr lang="en-US" sz="2000" b="0" dirty="0">
                <a:solidFill>
                  <a:srgbClr val="000000"/>
                </a:solidFill>
              </a:rPr>
              <a:t> to overcome the thermodynamic effects of a very unfavorable equilibrium constant at </a:t>
            </a:r>
            <a:r>
              <a:rPr lang="en-US" sz="2000" b="0" dirty="0" smtClean="0">
                <a:solidFill>
                  <a:srgbClr val="000000"/>
                </a:solidFill>
              </a:rPr>
              <a:t>450 °</a:t>
            </a:r>
            <a:r>
              <a:rPr lang="en-US" sz="2000" b="0" dirty="0" smtClean="0">
                <a:solidFill>
                  <a:srgbClr val="000000"/>
                </a:solidFill>
              </a:rPr>
              <a:t>C </a:t>
            </a:r>
          </a:p>
          <a:p>
            <a:pPr lvl="1"/>
            <a:r>
              <a:rPr lang="en-US" b="0" dirty="0" smtClean="0">
                <a:solidFill>
                  <a:srgbClr val="000000"/>
                </a:solidFill>
              </a:rPr>
              <a:t>(</a:t>
            </a:r>
            <a:r>
              <a:rPr lang="en-US" b="0" dirty="0">
                <a:solidFill>
                  <a:srgbClr val="000000"/>
                </a:solidFill>
              </a:rPr>
              <a:t>4 </a:t>
            </a:r>
            <a:r>
              <a:rPr lang="en-US" b="0" dirty="0" err="1">
                <a:solidFill>
                  <a:srgbClr val="000000"/>
                </a:solidFill>
              </a:rPr>
              <a:t>mol</a:t>
            </a:r>
            <a:r>
              <a:rPr lang="en-US" b="0" dirty="0">
                <a:solidFill>
                  <a:srgbClr val="000000"/>
                </a:solidFill>
              </a:rPr>
              <a:t> gas </a:t>
            </a:r>
            <a:r>
              <a:rPr lang="en-US" b="0" dirty="0">
                <a:solidFill>
                  <a:srgbClr val="000000"/>
                </a:solidFill>
                <a:sym typeface="Wingdings"/>
              </a:rPr>
              <a:t></a:t>
            </a:r>
            <a:r>
              <a:rPr lang="en-US" b="0" dirty="0">
                <a:solidFill>
                  <a:srgbClr val="000000"/>
                </a:solidFill>
              </a:rPr>
              <a:t> 2 </a:t>
            </a:r>
            <a:r>
              <a:rPr lang="en-US" b="0" dirty="0" err="1">
                <a:solidFill>
                  <a:srgbClr val="000000"/>
                </a:solidFill>
              </a:rPr>
              <a:t>mol</a:t>
            </a:r>
            <a:r>
              <a:rPr lang="en-US" b="0" dirty="0">
                <a:solidFill>
                  <a:srgbClr val="000000"/>
                </a:solidFill>
              </a:rPr>
              <a:t> gas)</a:t>
            </a:r>
          </a:p>
          <a:p>
            <a:r>
              <a:rPr lang="en-US" sz="2000" b="0" dirty="0" smtClean="0">
                <a:solidFill>
                  <a:srgbClr val="000000"/>
                </a:solidFill>
              </a:rPr>
              <a:t>In addition to elevated T and P, still requires a catalyst.</a:t>
            </a:r>
          </a:p>
          <a:p>
            <a:pPr lvl="2"/>
            <a:endParaRPr lang="en-US" sz="2000" b="0" dirty="0" smtClean="0">
              <a:solidFill>
                <a:srgbClr val="000000"/>
              </a:solidFill>
            </a:endParaRPr>
          </a:p>
          <a:p>
            <a:pPr lvl="2"/>
            <a:endParaRPr lang="en-US" sz="2000" b="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0" dirty="0" err="1">
                <a:solidFill>
                  <a:schemeClr val="tx1"/>
                </a:solidFill>
              </a:rPr>
              <a:t>Nitrogenases</a:t>
            </a:r>
            <a:r>
              <a:rPr lang="en-US" sz="2000" b="0" dirty="0">
                <a:solidFill>
                  <a:schemeClr val="tx1"/>
                </a:solidFill>
              </a:rPr>
              <a:t> reduce N</a:t>
            </a:r>
            <a:r>
              <a:rPr lang="en-US" sz="2000" b="0" baseline="-25000" dirty="0">
                <a:solidFill>
                  <a:schemeClr val="tx1"/>
                </a:solidFill>
              </a:rPr>
              <a:t>2</a:t>
            </a:r>
            <a:r>
              <a:rPr lang="en-US" sz="2000" b="0" dirty="0">
                <a:solidFill>
                  <a:schemeClr val="tx1"/>
                </a:solidFill>
              </a:rPr>
              <a:t> to </a:t>
            </a:r>
            <a:r>
              <a:rPr lang="en-US" sz="2000" b="0" dirty="0" smtClean="0">
                <a:solidFill>
                  <a:schemeClr val="tx1"/>
                </a:solidFill>
              </a:rPr>
              <a:t>NH</a:t>
            </a:r>
            <a:r>
              <a:rPr lang="en-US" sz="2000" b="0" baseline="-25000" dirty="0" smtClean="0">
                <a:solidFill>
                  <a:schemeClr val="tx1"/>
                </a:solidFill>
              </a:rPr>
              <a:t>3</a:t>
            </a:r>
            <a:r>
              <a:rPr lang="en-US" sz="2000" b="0" dirty="0" smtClean="0">
                <a:solidFill>
                  <a:schemeClr val="tx1"/>
                </a:solidFill>
              </a:rPr>
              <a:t> at ambient conditions.  We should mimic this reaction for industrial applications!</a:t>
            </a:r>
            <a:endParaRPr lang="en-US" sz="2000" b="0" dirty="0">
              <a:solidFill>
                <a:schemeClr val="tx1"/>
              </a:solidFill>
            </a:endParaRPr>
          </a:p>
          <a:p>
            <a:r>
              <a:rPr lang="en-US" sz="2000" b="0" dirty="0" smtClean="0">
                <a:solidFill>
                  <a:schemeClr val="tx1"/>
                </a:solidFill>
              </a:rPr>
              <a:t>We’ve just begun to understand the structure of </a:t>
            </a:r>
            <a:r>
              <a:rPr lang="en-US" sz="2000" b="0" dirty="0" err="1">
                <a:solidFill>
                  <a:schemeClr val="tx1"/>
                </a:solidFill>
              </a:rPr>
              <a:t>n</a:t>
            </a:r>
            <a:r>
              <a:rPr lang="en-US" sz="2000" b="0" dirty="0" err="1" smtClean="0">
                <a:solidFill>
                  <a:schemeClr val="tx1"/>
                </a:solidFill>
              </a:rPr>
              <a:t>itrogenases</a:t>
            </a:r>
            <a:r>
              <a:rPr lang="en-US" sz="2000" b="0" dirty="0" smtClean="0">
                <a:solidFill>
                  <a:schemeClr val="tx1"/>
                </a:solidFill>
              </a:rPr>
              <a:t> in the past decade.</a:t>
            </a:r>
          </a:p>
          <a:p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49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Nitrogenase</a:t>
            </a:r>
            <a:r>
              <a:rPr lang="en-US" dirty="0" smtClean="0"/>
              <a:t>: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393" y="762000"/>
            <a:ext cx="8686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>
                <a:solidFill>
                  <a:srgbClr val="000000"/>
                </a:solidFill>
              </a:rPr>
              <a:t>In </a:t>
            </a:r>
            <a:r>
              <a:rPr lang="en-US" sz="2000" b="0" dirty="0">
                <a:solidFill>
                  <a:srgbClr val="000000"/>
                </a:solidFill>
              </a:rPr>
              <a:t>the larger of the 2 proteins </a:t>
            </a:r>
            <a:r>
              <a:rPr lang="en-US" sz="2000" b="0" dirty="0" smtClean="0">
                <a:solidFill>
                  <a:srgbClr val="000000"/>
                </a:solidFill>
              </a:rPr>
              <a:t>involved in nitrogen fixation (</a:t>
            </a:r>
            <a:r>
              <a:rPr lang="en-US" sz="2000" b="0" dirty="0" err="1">
                <a:solidFill>
                  <a:srgbClr val="000000"/>
                </a:solidFill>
              </a:rPr>
              <a:t>FeMo</a:t>
            </a:r>
            <a:r>
              <a:rPr lang="en-US" sz="2000" b="0" dirty="0">
                <a:solidFill>
                  <a:srgbClr val="000000"/>
                </a:solidFill>
              </a:rPr>
              <a:t> protein, 220 </a:t>
            </a:r>
            <a:r>
              <a:rPr lang="en-US" sz="2000" b="0" dirty="0" err="1">
                <a:solidFill>
                  <a:srgbClr val="000000"/>
                </a:solidFill>
              </a:rPr>
              <a:t>kDa</a:t>
            </a:r>
            <a:r>
              <a:rPr lang="en-US" sz="2000" b="0" dirty="0">
                <a:solidFill>
                  <a:srgbClr val="000000"/>
                </a:solidFill>
              </a:rPr>
              <a:t>) there are two </a:t>
            </a:r>
            <a:r>
              <a:rPr lang="en-US" sz="2000" b="0" dirty="0" err="1">
                <a:solidFill>
                  <a:srgbClr val="000000"/>
                </a:solidFill>
              </a:rPr>
              <a:t>FeMo</a:t>
            </a:r>
            <a:r>
              <a:rPr lang="en-US" sz="2000" b="0" dirty="0">
                <a:solidFill>
                  <a:srgbClr val="000000"/>
                </a:solidFill>
              </a:rPr>
              <a:t>-cofactor </a:t>
            </a:r>
            <a:r>
              <a:rPr lang="en-US" sz="2000" b="0" dirty="0" smtClean="0">
                <a:solidFill>
                  <a:srgbClr val="000000"/>
                </a:solidFill>
              </a:rPr>
              <a:t>sites each containing </a:t>
            </a:r>
            <a:r>
              <a:rPr lang="en-US" sz="2000" b="0" dirty="0">
                <a:solidFill>
                  <a:srgbClr val="000000"/>
                </a:solidFill>
              </a:rPr>
              <a:t>7 Fe and one Mo </a:t>
            </a:r>
            <a:r>
              <a:rPr lang="en-US" sz="2000" b="0" dirty="0" smtClean="0">
                <a:solidFill>
                  <a:srgbClr val="000000"/>
                </a:solidFill>
              </a:rPr>
              <a:t>atoms.  </a:t>
            </a:r>
            <a:endParaRPr lang="en-US" sz="2000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0" dirty="0" smtClean="0">
                <a:solidFill>
                  <a:srgbClr val="000000"/>
                </a:solidFill>
              </a:rPr>
              <a:t>There are many </a:t>
            </a:r>
            <a:r>
              <a:rPr lang="en-US" sz="2000" b="0" dirty="0">
                <a:solidFill>
                  <a:srgbClr val="000000"/>
                </a:solidFill>
              </a:rPr>
              <a:t>examples of Fe-S clusters in nature.  It was thought for a long time that Mo must be the binding site for N</a:t>
            </a:r>
            <a:r>
              <a:rPr lang="en-US" sz="2000" b="0" baseline="-25000" dirty="0">
                <a:solidFill>
                  <a:srgbClr val="000000"/>
                </a:solidFill>
              </a:rPr>
              <a:t>2</a:t>
            </a:r>
            <a:r>
              <a:rPr lang="en-US" sz="2000" b="0" dirty="0">
                <a:solidFill>
                  <a:srgbClr val="000000"/>
                </a:solidFill>
              </a:rPr>
              <a:t> </a:t>
            </a:r>
            <a:r>
              <a:rPr lang="en-US" sz="2000" b="0" dirty="0" smtClean="0">
                <a:solidFill>
                  <a:srgbClr val="000000"/>
                </a:solidFill>
              </a:rPr>
              <a:t>since </a:t>
            </a:r>
            <a:r>
              <a:rPr lang="en-US" sz="2000" b="0" dirty="0">
                <a:solidFill>
                  <a:srgbClr val="000000"/>
                </a:solidFill>
              </a:rPr>
              <a:t>it was the only thing that differed from a garden variety Fe-S cluster</a:t>
            </a:r>
            <a:r>
              <a:rPr lang="en-US" sz="2000" b="0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b="0" dirty="0">
                <a:solidFill>
                  <a:srgbClr val="000000"/>
                </a:solidFill>
              </a:rPr>
              <a:t>In 1992, a crystal structure found that the Mo was bound in a very stable conformation with 6 ligands surrounding it!  No space to bind the N</a:t>
            </a:r>
            <a:r>
              <a:rPr lang="en-US" sz="2000" b="0" baseline="-25000" dirty="0">
                <a:solidFill>
                  <a:srgbClr val="000000"/>
                </a:solidFill>
              </a:rPr>
              <a:t>2</a:t>
            </a:r>
            <a:r>
              <a:rPr lang="en-US" sz="2000" b="0" dirty="0" smtClean="0">
                <a:solidFill>
                  <a:srgbClr val="000000"/>
                </a:solidFill>
              </a:rPr>
              <a:t>!</a:t>
            </a:r>
          </a:p>
          <a:p>
            <a:pPr marL="457200" lvl="1" indent="0">
              <a:buNone/>
            </a:pPr>
            <a:endParaRPr lang="en-US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="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715000"/>
            <a:ext cx="87103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BA0202"/>
                </a:solidFill>
                <a:latin typeface="+mn-lt"/>
              </a:rPr>
              <a:t>Not </a:t>
            </a:r>
            <a:r>
              <a:rPr lang="en-US" sz="2000" b="1" dirty="0">
                <a:solidFill>
                  <a:srgbClr val="BA0202"/>
                </a:solidFill>
                <a:latin typeface="+mn-lt"/>
              </a:rPr>
              <a:t>likely that this is the active </a:t>
            </a:r>
            <a:r>
              <a:rPr lang="en-US" sz="2000" b="1" dirty="0" smtClean="0">
                <a:solidFill>
                  <a:srgbClr val="BA0202"/>
                </a:solidFill>
                <a:latin typeface="+mn-lt"/>
              </a:rPr>
              <a:t>site. Mo is </a:t>
            </a:r>
            <a:r>
              <a:rPr lang="en-US" sz="2000" b="1" dirty="0">
                <a:solidFill>
                  <a:srgbClr val="BA0202"/>
                </a:solidFill>
                <a:latin typeface="+mn-lt"/>
              </a:rPr>
              <a:t>a </a:t>
            </a:r>
            <a:r>
              <a:rPr lang="en-US" sz="2000" b="1" dirty="0" smtClean="0">
                <a:solidFill>
                  <a:srgbClr val="BA0202"/>
                </a:solidFill>
                <a:latin typeface="+mn-lt"/>
              </a:rPr>
              <a:t>relatively hard </a:t>
            </a:r>
            <a:r>
              <a:rPr lang="en-US" sz="2000" b="1" dirty="0">
                <a:solidFill>
                  <a:srgbClr val="BA0202"/>
                </a:solidFill>
                <a:latin typeface="+mn-lt"/>
              </a:rPr>
              <a:t>metal and the O and N ligands are very stable based on hard-hard interactions</a:t>
            </a:r>
            <a:r>
              <a:rPr lang="en-US" sz="2000" b="1" dirty="0" smtClean="0">
                <a:solidFill>
                  <a:srgbClr val="BA0202"/>
                </a:solidFill>
                <a:latin typeface="+mn-lt"/>
              </a:rPr>
              <a:t>.</a:t>
            </a:r>
            <a:endParaRPr lang="en-US" sz="2000" b="1" dirty="0">
              <a:solidFill>
                <a:srgbClr val="BA0202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990" y="3505200"/>
            <a:ext cx="6617607" cy="214889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153" y="6488668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J. Kim </a:t>
            </a:r>
            <a:r>
              <a:rPr lang="en-US" sz="1800" dirty="0">
                <a:solidFill>
                  <a:srgbClr val="595959"/>
                </a:solidFill>
                <a:latin typeface="+mn-lt"/>
              </a:rPr>
              <a:t>and D. C. Rees. </a:t>
            </a:r>
            <a:r>
              <a:rPr lang="en-US" sz="1800" i="1" dirty="0" smtClean="0">
                <a:solidFill>
                  <a:srgbClr val="595959"/>
                </a:solidFill>
                <a:latin typeface="+mn-lt"/>
              </a:rPr>
              <a:t>Science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</a:t>
            </a:r>
            <a:r>
              <a:rPr lang="en-US" sz="1800" b="1" dirty="0" smtClean="0">
                <a:solidFill>
                  <a:srgbClr val="595959"/>
                </a:solidFill>
                <a:latin typeface="+mn-lt"/>
              </a:rPr>
              <a:t>1992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</a:t>
            </a:r>
            <a:r>
              <a:rPr lang="en-US" sz="1800" i="1" dirty="0" smtClean="0">
                <a:solidFill>
                  <a:srgbClr val="595959"/>
                </a:solidFill>
                <a:latin typeface="+mn-lt"/>
              </a:rPr>
              <a:t>257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1677</a:t>
            </a:r>
            <a:r>
              <a:rPr lang="en-US" sz="1800" dirty="0">
                <a:solidFill>
                  <a:srgbClr val="595959"/>
                </a:solidFill>
                <a:latin typeface="+mn-lt"/>
              </a:rPr>
              <a:t>–1682.</a:t>
            </a:r>
          </a:p>
        </p:txBody>
      </p:sp>
    </p:spTree>
    <p:extLst>
      <p:ext uri="{BB962C8B-B14F-4D97-AF65-F5344CB8AC3E}">
        <p14:creationId xmlns:p14="http://schemas.microsoft.com/office/powerpoint/2010/main" val="3449472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pPr algn="l"/>
            <a:r>
              <a:rPr lang="en-US" dirty="0" smtClean="0"/>
              <a:t>Revised theory of </a:t>
            </a:r>
            <a:r>
              <a:rPr lang="en-US" dirty="0" err="1" smtClean="0"/>
              <a:t>FeMo</a:t>
            </a:r>
            <a:r>
              <a:rPr lang="en-US" dirty="0" smtClean="0"/>
              <a:t>-co active site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4086017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000" dirty="0" err="1">
                <a:latin typeface="+mn-lt"/>
              </a:rPr>
              <a:t>FeMo</a:t>
            </a:r>
            <a:r>
              <a:rPr lang="en-US" sz="2000" dirty="0">
                <a:latin typeface="+mn-lt"/>
              </a:rPr>
              <a:t>-co has 3 weak Fe-Fe </a:t>
            </a:r>
            <a:r>
              <a:rPr lang="en-US" sz="2000" dirty="0" smtClean="0">
                <a:latin typeface="+mn-lt"/>
              </a:rPr>
              <a:t>bonds.</a:t>
            </a: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000" dirty="0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could bind in the center, 3 Fe-Fe bonds would be replaced </a:t>
            </a:r>
            <a:r>
              <a:rPr lang="en-US" sz="2000" dirty="0" smtClean="0">
                <a:latin typeface="+mn-lt"/>
              </a:rPr>
              <a:t>with with </a:t>
            </a:r>
            <a:r>
              <a:rPr lang="en-US" sz="2000" dirty="0">
                <a:latin typeface="+mn-lt"/>
              </a:rPr>
              <a:t>6 Fe-N </a:t>
            </a:r>
            <a:r>
              <a:rPr lang="en-US" sz="2000" dirty="0">
                <a:latin typeface="+mn-lt"/>
              </a:rPr>
              <a:t> bonds </a:t>
            </a:r>
            <a:endParaRPr lang="en-US" sz="2000" dirty="0">
              <a:latin typeface="+mn-lt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endParaRPr lang="en-US" sz="2000" dirty="0" smtClean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84564"/>
            <a:ext cx="61216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M. K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. </a:t>
            </a:r>
            <a:r>
              <a:rPr lang="en-US" sz="1800" dirty="0">
                <a:solidFill>
                  <a:srgbClr val="595959"/>
                </a:solidFill>
                <a:latin typeface="+mn-lt"/>
              </a:rPr>
              <a:t>Chan, 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J. </a:t>
            </a:r>
            <a:r>
              <a:rPr lang="en-US" sz="1800" dirty="0">
                <a:solidFill>
                  <a:srgbClr val="595959"/>
                </a:solidFill>
                <a:latin typeface="+mn-lt"/>
              </a:rPr>
              <a:t>Kim, and 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D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. C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. Rees, </a:t>
            </a:r>
            <a:r>
              <a:rPr lang="en-US" sz="1800" i="1" dirty="0" smtClean="0">
                <a:solidFill>
                  <a:srgbClr val="595959"/>
                </a:solidFill>
                <a:latin typeface="+mn-lt"/>
              </a:rPr>
              <a:t>Science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</a:t>
            </a:r>
            <a:r>
              <a:rPr lang="en-US" sz="1800" b="1" dirty="0" smtClean="0">
                <a:solidFill>
                  <a:srgbClr val="595959"/>
                </a:solidFill>
                <a:latin typeface="+mn-lt"/>
              </a:rPr>
              <a:t>1993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</a:t>
            </a:r>
            <a:r>
              <a:rPr lang="en-US" sz="1800" i="1" dirty="0" smtClean="0">
                <a:solidFill>
                  <a:srgbClr val="595959"/>
                </a:solidFill>
                <a:latin typeface="+mn-lt"/>
              </a:rPr>
              <a:t>260, 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792-794.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5152817"/>
            <a:ext cx="88392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000" dirty="0" smtClean="0">
                <a:latin typeface="+mn-lt"/>
              </a:rPr>
              <a:t>N</a:t>
            </a:r>
            <a:r>
              <a:rPr lang="en-US" sz="2000" baseline="-25000" dirty="0" smtClean="0">
                <a:latin typeface="+mn-lt"/>
              </a:rPr>
              <a:t>2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would act as a sigma donor and pi acceptor with Fe</a:t>
            </a:r>
            <a:r>
              <a:rPr lang="en-US" sz="2000" dirty="0" smtClean="0">
                <a:latin typeface="+mn-lt"/>
              </a:rPr>
              <a:t>, reducing its bond order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dirty="0" smtClean="0">
                <a:latin typeface="+mn-lt"/>
              </a:rPr>
              <a:t>weakening N</a:t>
            </a:r>
            <a:r>
              <a:rPr lang="en-US" sz="2000" baseline="-25000" dirty="0" smtClean="0">
                <a:latin typeface="+mn-lt"/>
              </a:rPr>
              <a:t>2</a:t>
            </a:r>
            <a:r>
              <a:rPr lang="en-US" sz="2000" dirty="0" smtClean="0">
                <a:latin typeface="+mn-lt"/>
              </a:rPr>
              <a:t> bond, lowering activation </a:t>
            </a:r>
            <a:r>
              <a:rPr lang="en-US" sz="2000" dirty="0">
                <a:latin typeface="+mn-lt"/>
              </a:rPr>
              <a:t>barrier for reduction</a:t>
            </a:r>
            <a:r>
              <a:rPr lang="en-US" sz="2000" dirty="0" smtClean="0">
                <a:latin typeface="+mn-lt"/>
              </a:rPr>
              <a:t>.</a:t>
            </a:r>
            <a:endParaRPr lang="en-US" sz="2000" dirty="0">
              <a:latin typeface="+mn-lt"/>
            </a:endParaRPr>
          </a:p>
          <a:p>
            <a:pPr marL="342900" indent="-342900">
              <a:spcAft>
                <a:spcPts val="600"/>
              </a:spcAft>
              <a:buFont typeface="Wingdings" charset="2"/>
              <a:buChar char="§"/>
            </a:pPr>
            <a:r>
              <a:rPr lang="en-US" sz="2000" dirty="0">
                <a:solidFill>
                  <a:srgbClr val="BA0202"/>
                </a:solidFill>
                <a:latin typeface="+mn-lt"/>
              </a:rPr>
              <a:t>PROBLEM!!! Based on the </a:t>
            </a:r>
            <a:r>
              <a:rPr lang="en-US" sz="2000" dirty="0" smtClean="0">
                <a:solidFill>
                  <a:srgbClr val="BA0202"/>
                </a:solidFill>
                <a:latin typeface="+mn-lt"/>
              </a:rPr>
              <a:t>crystal structure</a:t>
            </a:r>
            <a:r>
              <a:rPr lang="en-US" sz="2000" dirty="0">
                <a:solidFill>
                  <a:srgbClr val="BA0202"/>
                </a:solidFill>
                <a:latin typeface="+mn-lt"/>
              </a:rPr>
              <a:t>, the cavity is too small to fit an N</a:t>
            </a:r>
            <a:r>
              <a:rPr lang="en-US" sz="2000" baseline="-25000" dirty="0">
                <a:solidFill>
                  <a:srgbClr val="BA0202"/>
                </a:solidFill>
                <a:latin typeface="+mn-lt"/>
              </a:rPr>
              <a:t>2 </a:t>
            </a:r>
            <a:r>
              <a:rPr lang="en-US" sz="2000" dirty="0">
                <a:solidFill>
                  <a:srgbClr val="BA0202"/>
                </a:solidFill>
                <a:latin typeface="+mn-lt"/>
              </a:rPr>
              <a:t>molecule</a:t>
            </a:r>
            <a:r>
              <a:rPr lang="en-US" sz="2000" dirty="0" smtClean="0">
                <a:solidFill>
                  <a:srgbClr val="BA0202"/>
                </a:solidFill>
                <a:latin typeface="+mn-lt"/>
              </a:rPr>
              <a:t>!</a:t>
            </a:r>
            <a:endParaRPr lang="en-US" sz="2000" dirty="0">
              <a:solidFill>
                <a:srgbClr val="BA0202"/>
              </a:solidFill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2150" y="762000"/>
            <a:ext cx="1847850" cy="3314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1475" y="2190750"/>
            <a:ext cx="781050" cy="4000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762000"/>
            <a:ext cx="1905000" cy="331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09600" y="4267200"/>
            <a:ext cx="4191000" cy="1219200"/>
          </a:xfrm>
          <a:prstGeom prst="rect">
            <a:avLst/>
          </a:prstGeom>
          <a:solidFill>
            <a:srgbClr val="FF8000">
              <a:alpha val="25098"/>
            </a:srgbClr>
          </a:solidFill>
          <a:ln>
            <a:noFill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86800" cy="1295400"/>
          </a:xfrm>
        </p:spPr>
        <p:txBody>
          <a:bodyPr/>
          <a:lstStyle/>
          <a:p>
            <a:pPr algn="l" eaLnBrk="1" hangingPunct="1"/>
            <a:r>
              <a:rPr lang="en-US" dirty="0" err="1">
                <a:ea typeface="ＭＳ Ｐゴシック" charset="0"/>
                <a:cs typeface="ＭＳ Ｐゴシック" charset="0"/>
              </a:rPr>
              <a:t>Nitrogenase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FeMo</a:t>
            </a:r>
            <a:r>
              <a:rPr lang="en-US" dirty="0">
                <a:ea typeface="ＭＳ Ｐゴシック" charset="0"/>
                <a:cs typeface="ＭＳ Ｐゴシック" charset="0"/>
              </a:rPr>
              <a:t>-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co: Better resolution structure might help?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4191000" cy="44196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Higher </a:t>
            </a: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resolution (</a:t>
            </a:r>
            <a:r>
              <a:rPr lang="en-US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1.16 </a:t>
            </a:r>
            <a:r>
              <a:rPr lang="en-US" b="0" dirty="0" err="1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Å</a:t>
            </a:r>
            <a:r>
              <a:rPr lang="en-US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)</a:t>
            </a: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MoFe</a:t>
            </a:r>
            <a:r>
              <a:rPr lang="en-US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protein crystal </a:t>
            </a: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structure data was obtained in 2002 and a </a:t>
            </a:r>
            <a:r>
              <a:rPr lang="en-US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structural model of </a:t>
            </a:r>
            <a:r>
              <a:rPr lang="en-US" b="0" dirty="0" err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FeMo</a:t>
            </a:r>
            <a:r>
              <a:rPr lang="en-US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-co </a:t>
            </a: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was </a:t>
            </a: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created.</a:t>
            </a:r>
          </a:p>
          <a:p>
            <a:pPr marL="0" indent="0" eaLnBrk="1" hangingPunct="1">
              <a:buNone/>
            </a:pPr>
            <a:endParaRPr lang="en-US" b="0" dirty="0">
              <a:solidFill>
                <a:schemeClr val="tx1"/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Wingdings" charset="0"/>
              <a:buNone/>
            </a:pPr>
            <a:r>
              <a:rPr lang="en-US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The identity of the atom at the cluster center is still unknown but</a:t>
            </a:r>
            <a:r>
              <a:rPr b="0" noProof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believed </a:t>
            </a:r>
            <a:r>
              <a:rPr lang="en-US" b="0" dirty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to be N, O or </a:t>
            </a:r>
            <a:r>
              <a:rPr lang="en-US" b="0" dirty="0" smtClean="0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C.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1722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Image of 1M1N (O. </a:t>
            </a:r>
            <a:r>
              <a:rPr lang="en-US" sz="1800" dirty="0" err="1" smtClean="0">
                <a:solidFill>
                  <a:srgbClr val="595959"/>
                </a:solidFill>
                <a:latin typeface="+mn-lt"/>
              </a:rPr>
              <a:t>Einsle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F. A. </a:t>
            </a:r>
            <a:r>
              <a:rPr lang="en-US" sz="1800" dirty="0" err="1" smtClean="0">
                <a:solidFill>
                  <a:srgbClr val="595959"/>
                </a:solidFill>
                <a:latin typeface="+mn-lt"/>
              </a:rPr>
              <a:t>Tezcan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S. L. A. Andrade, B. </a:t>
            </a:r>
            <a:r>
              <a:rPr lang="en-US" sz="1800" dirty="0" err="1" smtClean="0">
                <a:solidFill>
                  <a:srgbClr val="595959"/>
                </a:solidFill>
                <a:latin typeface="+mn-lt"/>
              </a:rPr>
              <a:t>Schmid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M. Yoshida, J. B. Howard, D. C. Rees, </a:t>
            </a:r>
            <a:r>
              <a:rPr lang="en-US" sz="1800" i="1" dirty="0" smtClean="0">
                <a:solidFill>
                  <a:srgbClr val="595959"/>
                </a:solidFill>
                <a:latin typeface="+mn-lt"/>
              </a:rPr>
              <a:t>Science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</a:t>
            </a:r>
            <a:r>
              <a:rPr lang="en-US" sz="1800" b="1" dirty="0" smtClean="0">
                <a:solidFill>
                  <a:srgbClr val="595959"/>
                </a:solidFill>
                <a:latin typeface="+mn-lt"/>
              </a:rPr>
              <a:t>2002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, </a:t>
            </a:r>
            <a:r>
              <a:rPr lang="en-US" sz="1800" i="1" dirty="0" smtClean="0">
                <a:solidFill>
                  <a:srgbClr val="595959"/>
                </a:solidFill>
                <a:latin typeface="+mn-lt"/>
              </a:rPr>
              <a:t>297, 1696-1700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.) created using </a:t>
            </a:r>
            <a:r>
              <a:rPr lang="en-US" sz="1800" dirty="0" err="1" smtClean="0">
                <a:solidFill>
                  <a:srgbClr val="595959"/>
                </a:solidFill>
                <a:latin typeface="+mn-lt"/>
              </a:rPr>
              <a:t>PyMOL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.</a:t>
            </a:r>
          </a:p>
        </p:txBody>
      </p:sp>
      <p:pic>
        <p:nvPicPr>
          <p:cNvPr id="3" name="Picture 2" descr="pymol3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4" r="30835"/>
          <a:stretch/>
        </p:blipFill>
        <p:spPr>
          <a:xfrm>
            <a:off x="5182990" y="609600"/>
            <a:ext cx="3808610" cy="5664727"/>
          </a:xfrm>
          <a:prstGeom prst="rect">
            <a:avLst/>
          </a:prstGeom>
          <a:ln>
            <a:noFill/>
          </a:ln>
          <a:effectLst>
            <a:softEdge rad="228600"/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8686800" cy="300384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pPr algn="l" eaLnBrk="1" hangingPunct="1"/>
            <a:r>
              <a:rPr lang="en-US" dirty="0" err="1">
                <a:ea typeface="ＭＳ Ｐゴシック" charset="0"/>
                <a:cs typeface="ＭＳ Ｐゴシック" charset="0"/>
              </a:rPr>
              <a:t>Nitrogenase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FeMo</a:t>
            </a:r>
            <a:r>
              <a:rPr lang="en-US" dirty="0">
                <a:ea typeface="ＭＳ Ｐゴシック" charset="0"/>
                <a:cs typeface="ＭＳ Ｐゴシック" charset="0"/>
              </a:rPr>
              <a:t>-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co: new structural data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4419600"/>
            <a:ext cx="8610600" cy="205740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000" b="0" dirty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Spectroscopic, </a:t>
            </a:r>
            <a:r>
              <a:rPr lang="en-US" sz="2000" b="0" dirty="0" smtClean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crystallographic, </a:t>
            </a:r>
            <a:r>
              <a:rPr lang="en-US" sz="2000" b="0" dirty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and </a:t>
            </a:r>
            <a:r>
              <a:rPr lang="en-US" sz="2000" b="0" baseline="30000" dirty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14</a:t>
            </a:r>
            <a:r>
              <a:rPr lang="en-US" sz="2000" b="0" dirty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C tracer studies </a:t>
            </a:r>
            <a:r>
              <a:rPr lang="en-US" sz="2000" b="0" dirty="0" smtClean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were used to elucidate the identity of the unknown “Y” atom, determining it to be carbon.</a:t>
            </a:r>
          </a:p>
          <a:p>
            <a:pPr marL="0" indent="0">
              <a:buFont typeface="Wingdings" charset="0"/>
              <a:buNone/>
            </a:pPr>
            <a:r>
              <a:rPr lang="en-US" sz="2000" b="0" dirty="0" smtClean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This </a:t>
            </a:r>
            <a:r>
              <a:rPr lang="en-US" sz="2000" b="0" dirty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carbide is </a:t>
            </a:r>
            <a:r>
              <a:rPr lang="en-US" sz="2000" b="0" dirty="0" err="1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hypervalent</a:t>
            </a:r>
            <a:r>
              <a:rPr lang="en-US" sz="2000" b="0" dirty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, and has bonding interactions with six of the seven iron atoms in the cluster</a:t>
            </a:r>
            <a:r>
              <a:rPr lang="en-US" sz="2000" b="0" dirty="0" smtClean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.</a:t>
            </a:r>
          </a:p>
          <a:p>
            <a:pPr marL="0" indent="0">
              <a:buFont typeface="Wingdings" charset="0"/>
              <a:buNone/>
            </a:pPr>
            <a:r>
              <a:rPr lang="en-US" sz="2000" b="0" dirty="0" smtClean="0">
                <a:solidFill>
                  <a:srgbClr val="BA0202"/>
                </a:solidFill>
                <a:ea typeface="ＭＳ Ｐゴシック" charset="0"/>
                <a:cs typeface="ＭＳ Ｐゴシック" charset="0"/>
              </a:rPr>
              <a:t>As of 2014, there is still not a good understanding of the function of the carbide.</a:t>
            </a:r>
            <a:endParaRPr lang="en-US" sz="2000" b="0" dirty="0">
              <a:solidFill>
                <a:srgbClr val="BA0202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0" y="6488113"/>
            <a:ext cx="8763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595959"/>
                </a:solidFill>
                <a:latin typeface="+mn-lt"/>
              </a:rPr>
              <a:t>K. 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C. 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MacLeod and 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P. </a:t>
            </a:r>
            <a:r>
              <a:rPr lang="en-US" sz="1800" dirty="0">
                <a:solidFill>
                  <a:srgbClr val="595959"/>
                </a:solidFill>
                <a:latin typeface="+mn-lt"/>
              </a:rPr>
              <a:t>L. Holland, </a:t>
            </a:r>
            <a:r>
              <a:rPr lang="en-US" sz="1800" i="1" dirty="0">
                <a:solidFill>
                  <a:srgbClr val="595959"/>
                </a:solidFill>
                <a:latin typeface="+mn-lt"/>
              </a:rPr>
              <a:t>Nature </a:t>
            </a:r>
            <a:r>
              <a:rPr lang="en-US" sz="1800" i="1" dirty="0" smtClean="0">
                <a:solidFill>
                  <a:srgbClr val="595959"/>
                </a:solidFill>
                <a:latin typeface="+mn-lt"/>
              </a:rPr>
              <a:t>Chemistry </a:t>
            </a:r>
            <a:r>
              <a:rPr lang="en-US" sz="1800" b="1" i="1" dirty="0" smtClean="0">
                <a:solidFill>
                  <a:srgbClr val="595959"/>
                </a:solidFill>
                <a:latin typeface="+mn-lt"/>
              </a:rPr>
              <a:t>2013,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 </a:t>
            </a:r>
            <a:r>
              <a:rPr lang="en-US" sz="1800" i="1" dirty="0">
                <a:solidFill>
                  <a:srgbClr val="595959"/>
                </a:solidFill>
                <a:latin typeface="+mn-lt"/>
              </a:rPr>
              <a:t>5</a:t>
            </a:r>
            <a:r>
              <a:rPr lang="en-US" sz="1800" dirty="0">
                <a:solidFill>
                  <a:srgbClr val="595959"/>
                </a:solidFill>
                <a:latin typeface="+mn-lt"/>
              </a:rPr>
              <a:t>, 559–</a:t>
            </a:r>
            <a:r>
              <a:rPr lang="en-US" sz="1800" dirty="0" smtClean="0">
                <a:solidFill>
                  <a:srgbClr val="595959"/>
                </a:solidFill>
                <a:latin typeface="+mn-lt"/>
              </a:rPr>
              <a:t>565. </a:t>
            </a:r>
            <a:endParaRPr lang="en-US" sz="1800" dirty="0">
              <a:solidFill>
                <a:srgbClr val="595959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219200"/>
            <a:ext cx="8686800" cy="3003847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rbit">
      <a:majorFont>
        <a:latin typeface="Candara"/>
        <a:ea typeface=""/>
        <a:cs typeface=""/>
        <a:font script="Jpan" typeface="ＭＳ Ｐゴシック"/>
      </a:majorFont>
      <a:minorFont>
        <a:latin typeface="Candara"/>
        <a:ea typeface=""/>
        <a:cs typeface=""/>
        <a:font script="Jpan"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8565</TotalTime>
  <Words>615</Words>
  <Application>Microsoft Macintosh PowerPoint</Application>
  <PresentationFormat>On-screen Show (4:3)</PresentationFormat>
  <Paragraphs>44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Nitrogen fixation: a structural inorganic mystery?</vt:lpstr>
      <vt:lpstr>Nitrogen fixation</vt:lpstr>
      <vt:lpstr>Nitrogenase: the basics</vt:lpstr>
      <vt:lpstr>Revised theory of FeMo-co active site</vt:lpstr>
      <vt:lpstr>Nitrogenase FeMo-co: Better resolution structure might help?</vt:lpstr>
      <vt:lpstr>Nitrogenase FeMo-co: new structural data</vt:lpstr>
    </vt:vector>
  </TitlesOfParts>
  <Company>Ken Swarner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Metal Complexes</dc:title>
  <dc:creator>Ken Swarner</dc:creator>
  <cp:lastModifiedBy>Jodi O'Donnell</cp:lastModifiedBy>
  <cp:revision>60</cp:revision>
  <cp:lastPrinted>2009-12-02T16:22:29Z</cp:lastPrinted>
  <dcterms:created xsi:type="dcterms:W3CDTF">2009-12-11T15:25:43Z</dcterms:created>
  <dcterms:modified xsi:type="dcterms:W3CDTF">2014-08-13T20:38:33Z</dcterms:modified>
</cp:coreProperties>
</file>