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tif" ContentType="image/tif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9" r:id="rId2"/>
    <p:sldId id="260" r:id="rId3"/>
    <p:sldId id="264" r:id="rId4"/>
    <p:sldId id="261" r:id="rId5"/>
    <p:sldId id="271" r:id="rId6"/>
    <p:sldId id="263" r:id="rId7"/>
    <p:sldId id="265" r:id="rId8"/>
    <p:sldId id="266" r:id="rId9"/>
    <p:sldId id="286" r:id="rId10"/>
    <p:sldId id="287" r:id="rId11"/>
    <p:sldId id="288" r:id="rId12"/>
    <p:sldId id="289" r:id="rId13"/>
    <p:sldId id="267" r:id="rId14"/>
    <p:sldId id="268" r:id="rId15"/>
    <p:sldId id="269" r:id="rId16"/>
    <p:sldId id="270" r:id="rId17"/>
    <p:sldId id="280" r:id="rId18"/>
    <p:sldId id="273" r:id="rId19"/>
    <p:sldId id="281" r:id="rId20"/>
    <p:sldId id="300" r:id="rId21"/>
    <p:sldId id="256" r:id="rId22"/>
    <p:sldId id="292" r:id="rId23"/>
    <p:sldId id="290" r:id="rId24"/>
    <p:sldId id="257" r:id="rId25"/>
    <p:sldId id="278" r:id="rId26"/>
    <p:sldId id="294" r:id="rId27"/>
    <p:sldId id="295" r:id="rId28"/>
    <p:sldId id="296" r:id="rId29"/>
    <p:sldId id="297" r:id="rId30"/>
    <p:sldId id="298" r:id="rId31"/>
    <p:sldId id="299" r:id="rId32"/>
    <p:sldId id="301" r:id="rId33"/>
    <p:sldId id="258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64F2A-BD7F-9E41-B81F-D68D04553499}" type="datetimeFigureOut">
              <a:rPr lang="en-US" smtClean="0"/>
              <a:t>3/26/14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1014F-9955-914D-8050-FB64B6F85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1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included a variety of symmetrical images from</a:t>
            </a:r>
            <a:r>
              <a:rPr lang="en-US" baseline="0" dirty="0" smtClean="0"/>
              <a:t> nature on this slide – I found them all on the internet and cited them, but I wasn’t sure I could keep them in here when posting to </a:t>
            </a:r>
            <a:r>
              <a:rPr lang="en-US" baseline="0" dirty="0" err="1" smtClean="0"/>
              <a:t>VIPEr</a:t>
            </a:r>
            <a:r>
              <a:rPr lang="en-US" baseline="0" dirty="0" smtClean="0"/>
              <a:t>.  So create your own “symmetry is beautiful” page if you like!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55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Three energetically equivalent stretching</a:t>
            </a:r>
            <a:r>
              <a:rPr lang="en-US" baseline="0" dirty="0" smtClean="0"/>
              <a:t> modes = three videos to insert.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5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audience member had a</a:t>
            </a:r>
            <a:r>
              <a:rPr lang="en-US" baseline="0" dirty="0" smtClean="0"/>
              <a:t> set of the office supplies.  I brought along a model of a water molecule.  It was fun to get some initial votes from the audience.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34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 to Otterbein’s symmetry site for a tutorial.  I went to the site and showed</a:t>
            </a:r>
            <a:r>
              <a:rPr lang="en-US" baseline="0" dirty="0" smtClean="0"/>
              <a:t> them examples of each type of operation.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1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Representations can be generated that demonstrate what happens to points along the x, y, and z axes when the operations are carried 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65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the significance of the </a:t>
            </a:r>
            <a:r>
              <a:rPr lang="en-US" dirty="0" err="1" smtClean="0"/>
              <a:t>xy</a:t>
            </a:r>
            <a:r>
              <a:rPr lang="en-US" dirty="0" smtClean="0"/>
              <a:t> irreducible representation by</a:t>
            </a:r>
            <a:r>
              <a:rPr lang="en-US" baseline="0" dirty="0" smtClean="0"/>
              <a:t> showing the mathematical function of </a:t>
            </a:r>
            <a:r>
              <a:rPr lang="en-US" baseline="0" dirty="0" err="1" smtClean="0"/>
              <a:t>xy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, an x and y coordinate system with positive values in two quadrants and negative values in two others</a:t>
            </a:r>
            <a:r>
              <a:rPr lang="en-US" baseline="0" dirty="0" smtClean="0"/>
              <a:t>.  At this point I handed out sets of character tables for the audience to inspect.  Two of my math colleagues were so excited that I had to </a:t>
            </a:r>
            <a:r>
              <a:rPr lang="en-US" baseline="0" smtClean="0"/>
              <a:t>shush them.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28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included this slide to try to interest</a:t>
            </a:r>
            <a:r>
              <a:rPr lang="en-US" baseline="0" dirty="0" smtClean="0"/>
              <a:t> the audience in the question: “why is CO2 a greenhouse gas while all these other gases are not?”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included two Spartan videos</a:t>
            </a:r>
            <a:r>
              <a:rPr lang="en-US" baseline="0" dirty="0" smtClean="0"/>
              <a:t> here.  I will upload them separately, because the </a:t>
            </a:r>
            <a:r>
              <a:rPr lang="en-US" baseline="0" dirty="0" err="1" smtClean="0"/>
              <a:t>powerpoint</a:t>
            </a:r>
            <a:r>
              <a:rPr lang="en-US" baseline="0" dirty="0" smtClean="0"/>
              <a:t> file becomes too large to upload when they are included.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6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the chalkboard, I very briefly showed how to generate this reducible representation.  I did not show</a:t>
            </a:r>
            <a:r>
              <a:rPr lang="en-US" baseline="0" dirty="0" smtClean="0"/>
              <a:t> how to reduce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69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you should insert the appropriate</a:t>
            </a:r>
            <a:r>
              <a:rPr lang="en-US" baseline="0" dirty="0" smtClean="0"/>
              <a:t> video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1014F-9955-914D-8050-FB64B6F85C2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6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0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6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4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8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4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2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2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9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57A2-94FA-5348-97E7-9EAF5C783B94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A5992-CE3F-0C4B-943A-126D9CC0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hyperlink" Target="http://www.ionicviper.org" TargetMode="External"/><Relationship Id="rId7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5" Type="http://schemas.openxmlformats.org/officeDocument/2006/relationships/image" Target="../media/image2.png"/><Relationship Id="rId6" Type="http://schemas.openxmlformats.org/officeDocument/2006/relationships/image" Target="../media/image12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t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if"/><Relationship Id="rId4" Type="http://schemas.openxmlformats.org/officeDocument/2006/relationships/image" Target="../media/image15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tif"/><Relationship Id="rId3" Type="http://schemas.openxmlformats.org/officeDocument/2006/relationships/image" Target="../media/image13.t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if"/><Relationship Id="rId4" Type="http://schemas.openxmlformats.org/officeDocument/2006/relationships/image" Target="../media/image14.tif"/><Relationship Id="rId5" Type="http://schemas.openxmlformats.org/officeDocument/2006/relationships/image" Target="../media/image15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if"/><Relationship Id="rId4" Type="http://schemas.openxmlformats.org/officeDocument/2006/relationships/image" Target="../media/image17.tif"/><Relationship Id="rId5" Type="http://schemas.openxmlformats.org/officeDocument/2006/relationships/image" Target="../media/image18.tif"/><Relationship Id="rId6" Type="http://schemas.openxmlformats.org/officeDocument/2006/relationships/image" Target="../media/image19.tif"/><Relationship Id="rId7" Type="http://schemas.openxmlformats.org/officeDocument/2006/relationships/image" Target="../media/image20.tif"/><Relationship Id="rId8" Type="http://schemas.openxmlformats.org/officeDocument/2006/relationships/image" Target="../media/image21.t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715" y="148566"/>
            <a:ext cx="8805592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How Chemists Use Group Theory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787" y="2465658"/>
            <a:ext cx="1575822" cy="17930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31" y="2930921"/>
            <a:ext cx="1716463" cy="10463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1459" y="1993697"/>
            <a:ext cx="1930487" cy="12851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6431" y="3847175"/>
            <a:ext cx="1395906" cy="1366911"/>
          </a:xfrm>
          <a:prstGeom prst="rect">
            <a:avLst/>
          </a:prstGeom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 flipH="1">
            <a:off x="314325" y="5934075"/>
            <a:ext cx="85328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latin typeface="Arial"/>
                <a:cs typeface="Arial"/>
              </a:rPr>
              <a:t>Created by </a:t>
            </a:r>
            <a:r>
              <a:rPr lang="en-US" sz="1200" dirty="0" smtClean="0">
                <a:latin typeface="Arial"/>
                <a:cs typeface="Arial"/>
              </a:rPr>
              <a:t>Anne K. Bentley, Lewis &amp; Clark College (</a:t>
            </a:r>
            <a:r>
              <a:rPr lang="en-US" sz="1200" dirty="0" err="1" smtClean="0">
                <a:latin typeface="Arial"/>
                <a:cs typeface="Arial"/>
              </a:rPr>
              <a:t>bentley@lclark.edu</a:t>
            </a:r>
            <a:r>
              <a:rPr lang="en-US" sz="1200" dirty="0" smtClean="0">
                <a:latin typeface="Arial"/>
                <a:cs typeface="Arial"/>
              </a:rPr>
              <a:t>) </a:t>
            </a:r>
            <a:r>
              <a:rPr lang="en-US" sz="1200" dirty="0">
                <a:latin typeface="Arial"/>
                <a:cs typeface="Arial"/>
              </a:rPr>
              <a:t>and </a:t>
            </a:r>
            <a:r>
              <a:rPr lang="en-US" sz="1200" dirty="0" smtClean="0">
                <a:latin typeface="Arial"/>
                <a:cs typeface="Arial"/>
              </a:rPr>
              <a:t>posted on </a:t>
            </a:r>
            <a:r>
              <a:rPr lang="en-US" sz="1200" dirty="0" err="1" smtClean="0">
                <a:latin typeface="Arial"/>
                <a:cs typeface="Arial"/>
              </a:rPr>
              <a:t>VIPEr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u="sng" dirty="0" smtClean="0">
                <a:latin typeface="Arial"/>
                <a:cs typeface="Arial"/>
                <a:hlinkClick r:id="rId6"/>
              </a:rPr>
              <a:t>www.ionicviper.org</a:t>
            </a:r>
            <a:r>
              <a:rPr lang="en-US" sz="1200" dirty="0" smtClean="0">
                <a:latin typeface="Arial"/>
                <a:cs typeface="Arial"/>
              </a:rPr>
              <a:t>) on March 26, 2014.  </a:t>
            </a:r>
            <a:r>
              <a:rPr lang="en-US" sz="1200" dirty="0">
                <a:latin typeface="Arial"/>
                <a:cs typeface="Arial"/>
              </a:rPr>
              <a:t>Copyright </a:t>
            </a:r>
            <a:r>
              <a:rPr lang="en-US" sz="1200" dirty="0" smtClean="0">
                <a:latin typeface="Arial"/>
                <a:cs typeface="Arial"/>
              </a:rPr>
              <a:t>Anne K. Bentley 2014.  </a:t>
            </a:r>
            <a:r>
              <a:rPr lang="en-US" sz="1200" dirty="0">
                <a:latin typeface="Arial"/>
                <a:cs typeface="Arial"/>
              </a:rPr>
              <a:t>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7"/>
              </a:rPr>
              <a:t>http://creativecommons.org/about/license/</a:t>
            </a:r>
            <a:endParaRPr lang="en-US" sz="1200" dirty="0">
              <a:latin typeface="Arial"/>
              <a:cs typeface="Arial"/>
            </a:endParaRPr>
          </a:p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7257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321" y="2151702"/>
            <a:ext cx="3403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Closure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Identity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Associativity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solidFill>
                  <a:schemeClr val="bg1"/>
                </a:solidFill>
                <a:latin typeface="Arial"/>
                <a:cs typeface="Arial"/>
              </a:rPr>
              <a:t>Reciprocality</a:t>
            </a:r>
            <a:endParaRPr lang="en-US" sz="3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8548" y="3253857"/>
            <a:ext cx="3198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(AB)C = A(BC)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smtClean="0"/>
              <a:t>The operations in a group follow the requirements of a mathematical group.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55884" y="5212160"/>
            <a:ext cx="726044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The C</a:t>
            </a:r>
            <a:r>
              <a:rPr lang="en-US" sz="2400" baseline="-25000" dirty="0" smtClean="0">
                <a:latin typeface="Arial"/>
                <a:cs typeface="Arial"/>
              </a:rPr>
              <a:t>2v</a:t>
            </a:r>
            <a:r>
              <a:rPr lang="en-US" sz="2400" dirty="0" smtClean="0">
                <a:latin typeface="Arial"/>
                <a:cs typeface="Arial"/>
              </a:rPr>
              <a:t> point group is an </a:t>
            </a:r>
            <a:r>
              <a:rPr lang="en-US" sz="2400" dirty="0" err="1" smtClean="0">
                <a:latin typeface="Arial"/>
                <a:cs typeface="Arial"/>
              </a:rPr>
              <a:t>Abelian</a:t>
            </a:r>
            <a:r>
              <a:rPr lang="en-US" sz="2400" dirty="0" smtClean="0">
                <a:latin typeface="Arial"/>
                <a:cs typeface="Arial"/>
              </a:rPr>
              <a:t> group – </a:t>
            </a:r>
            <a:r>
              <a:rPr lang="en-US" sz="2400" dirty="0" err="1" smtClean="0">
                <a:latin typeface="Arial"/>
                <a:cs typeface="Arial"/>
              </a:rPr>
              <a:t>ie</a:t>
            </a:r>
            <a:r>
              <a:rPr lang="en-US" sz="2400" dirty="0" smtClean="0">
                <a:latin typeface="Arial"/>
                <a:cs typeface="Arial"/>
              </a:rPr>
              <a:t>, all operations commute (AB = BA).  Most point groups are not </a:t>
            </a:r>
            <a:r>
              <a:rPr lang="en-US" sz="2400" dirty="0" err="1" smtClean="0">
                <a:latin typeface="Arial"/>
                <a:cs typeface="Arial"/>
              </a:rPr>
              <a:t>Abelian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7006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321" y="2151702"/>
            <a:ext cx="3403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Closure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Identity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Associativity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latin typeface="Arial"/>
                <a:cs typeface="Arial"/>
              </a:rPr>
              <a:t>Reciprocality</a:t>
            </a:r>
            <a:endParaRPr lang="en-US" sz="36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1853" y="3813695"/>
            <a:ext cx="1921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AA</a:t>
            </a:r>
            <a:r>
              <a:rPr lang="en-US" sz="3600" baseline="30000" dirty="0" smtClean="0">
                <a:latin typeface="Arial"/>
                <a:cs typeface="Arial"/>
              </a:rPr>
              <a:t>-1</a:t>
            </a:r>
            <a:r>
              <a:rPr lang="en-US" sz="3600" dirty="0" smtClean="0">
                <a:latin typeface="Arial"/>
                <a:cs typeface="Arial"/>
              </a:rPr>
              <a:t> = E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operations in a group follow the requirements of a mathematical group.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55884" y="5212160"/>
            <a:ext cx="7260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In the C</a:t>
            </a:r>
            <a:r>
              <a:rPr lang="en-US" sz="2400" baseline="-25000" dirty="0" smtClean="0">
                <a:latin typeface="Arial"/>
                <a:cs typeface="Arial"/>
              </a:rPr>
              <a:t>2v</a:t>
            </a:r>
            <a:r>
              <a:rPr lang="en-US" sz="2400" dirty="0" smtClean="0">
                <a:latin typeface="Arial"/>
                <a:cs typeface="Arial"/>
              </a:rPr>
              <a:t> point group, each operation is its own inverse.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7006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321" y="2151702"/>
            <a:ext cx="3403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Closure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Identity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Associativity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latin typeface="Arial"/>
                <a:cs typeface="Arial"/>
              </a:rPr>
              <a:t>Reciprocality</a:t>
            </a:r>
            <a:endParaRPr lang="en-US" sz="3600" dirty="0" smtClean="0">
              <a:latin typeface="Arial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operations in a group follow the requirements of a mathematical group.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1154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Each operation can be represented by a transformation matrix.</a:t>
            </a:r>
            <a:endParaRPr lang="en-US" sz="36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395" y="2448942"/>
            <a:ext cx="2320789" cy="195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980" y="2453083"/>
            <a:ext cx="862592" cy="195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95" y="2448942"/>
            <a:ext cx="1277844" cy="195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80983" y="3055352"/>
            <a:ext cx="4656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143632" y="5124897"/>
            <a:ext cx="2352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transformation matrix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6184" y="4986398"/>
            <a:ext cx="1378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original </a:t>
            </a:r>
          </a:p>
          <a:p>
            <a:pPr algn="ctr"/>
            <a:r>
              <a:rPr lang="en-US" dirty="0" smtClean="0">
                <a:latin typeface="Arial"/>
                <a:cs typeface="Arial"/>
              </a:rPr>
              <a:t>coordinates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3407" y="4986398"/>
            <a:ext cx="1378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Arial"/>
                <a:cs typeface="Arial"/>
              </a:rPr>
              <a:t>new </a:t>
            </a:r>
          </a:p>
          <a:p>
            <a:pPr algn="ctr"/>
            <a:r>
              <a:rPr lang="en-US" dirty="0" smtClean="0">
                <a:latin typeface="Arial"/>
                <a:cs typeface="Arial"/>
              </a:rPr>
              <a:t>coordinates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354131" y="2506846"/>
            <a:ext cx="2208400" cy="1779612"/>
            <a:chOff x="1529545" y="2506846"/>
            <a:chExt cx="2208400" cy="1779612"/>
          </a:xfrm>
        </p:grpSpPr>
        <p:sp>
          <p:nvSpPr>
            <p:cNvPr id="5" name="TextBox 4"/>
            <p:cNvSpPr txBox="1"/>
            <p:nvPr/>
          </p:nvSpPr>
          <p:spPr>
            <a:xfrm>
              <a:off x="1529545" y="2506846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–1      0      0	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9545" y="3216461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  0    –1      0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9545" y="3824793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  0      0      1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84222" y="6359258"/>
            <a:ext cx="647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Which operation is represented by this transformation matrix? 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935" y="2635622"/>
            <a:ext cx="1377131" cy="839460"/>
          </a:xfrm>
          <a:prstGeom prst="rect">
            <a:avLst/>
          </a:prstGeom>
        </p:spPr>
      </p:pic>
      <p:pic>
        <p:nvPicPr>
          <p:cNvPr id="16" name="Picture 15" descr="axes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24" y="1845229"/>
            <a:ext cx="642439" cy="66161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66878" y="2474762"/>
            <a:ext cx="695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–x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–y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  z	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217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transformation matrices also follow the rules of a group.</a:t>
            </a:r>
            <a:endParaRPr lang="en-US" sz="3600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10" y="3464338"/>
            <a:ext cx="2320789" cy="195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2946" y="3522242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–1      0      0	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2946" y="4231857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 0    –1      0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2946" y="4840189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 0      0      1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3364" y="5868543"/>
            <a:ext cx="68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C</a:t>
            </a:r>
            <a:r>
              <a:rPr lang="en-US" sz="3600" baseline="-25000" dirty="0" smtClean="0">
                <a:latin typeface="Arial"/>
                <a:cs typeface="Arial"/>
              </a:rPr>
              <a:t>2</a:t>
            </a:r>
            <a:endParaRPr lang="en-US" sz="3600" baseline="-25000" dirty="0">
              <a:latin typeface="Arial"/>
              <a:cs typeface="Arial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46" y="3476967"/>
            <a:ext cx="2320789" cy="195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10082" y="3534871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 1      0      0	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0082" y="4244486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 0    –1      0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0082" y="4852818"/>
            <a:ext cx="220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 0      0      1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1414" y="5868543"/>
            <a:ext cx="77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/>
                <a:cs typeface="Arial"/>
              </a:rPr>
              <a:t>σ</a:t>
            </a:r>
            <a:r>
              <a:rPr lang="en-US" sz="3600" baseline="-25000" dirty="0" err="1" smtClean="0">
                <a:latin typeface="Arial"/>
                <a:cs typeface="Arial"/>
              </a:rPr>
              <a:t>yz</a:t>
            </a:r>
            <a:endParaRPr lang="en-US" sz="3600" baseline="-250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07553" y="4231857"/>
            <a:ext cx="45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=</a:t>
            </a:r>
            <a:endParaRPr lang="en-US" sz="3600" baseline="-25000" dirty="0">
              <a:latin typeface="Arial"/>
              <a:cs typeface="Arial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165089" y="3485402"/>
            <a:ext cx="2387136" cy="1954349"/>
            <a:chOff x="6165089" y="2658384"/>
            <a:chExt cx="2387136" cy="1954349"/>
          </a:xfrm>
        </p:grpSpPr>
        <p:pic>
          <p:nvPicPr>
            <p:cNvPr id="1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5089" y="2658384"/>
              <a:ext cx="2320789" cy="1954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6343825" y="2716288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–</a:t>
              </a:r>
              <a:r>
                <a:rPr lang="en-US" sz="2400" dirty="0">
                  <a:latin typeface="Arial"/>
                  <a:cs typeface="Arial"/>
                </a:rPr>
                <a:t>1      </a:t>
              </a:r>
              <a:r>
                <a:rPr lang="en-US" sz="2400" dirty="0" smtClean="0">
                  <a:latin typeface="Arial"/>
                  <a:cs typeface="Arial"/>
                </a:rPr>
                <a:t>0      0	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43825" y="3425903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  0      1      0</a:t>
              </a:r>
              <a:endParaRPr lang="en-US" sz="2400" dirty="0">
                <a:latin typeface="Arial"/>
                <a:cs typeface="Arial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43825" y="4034235"/>
              <a:ext cx="220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/>
                  <a:cs typeface="Arial"/>
                </a:rPr>
                <a:t>  0      0      1</a:t>
              </a:r>
              <a:endParaRPr lang="en-US" sz="2400" dirty="0">
                <a:latin typeface="Arial"/>
                <a:cs typeface="Arial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972824" y="5868543"/>
            <a:ext cx="77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/>
                <a:cs typeface="Arial"/>
              </a:rPr>
              <a:t>σ</a:t>
            </a:r>
            <a:r>
              <a:rPr lang="en-US" sz="3600" baseline="-25000" dirty="0" err="1">
                <a:latin typeface="Arial"/>
                <a:cs typeface="Arial"/>
              </a:rPr>
              <a:t>x</a:t>
            </a:r>
            <a:r>
              <a:rPr lang="en-US" sz="3600" baseline="-25000" dirty="0" err="1" smtClean="0">
                <a:latin typeface="Arial"/>
                <a:cs typeface="Arial"/>
              </a:rPr>
              <a:t>z</a:t>
            </a:r>
            <a:endParaRPr lang="en-US" sz="3600" baseline="-25000" dirty="0">
              <a:latin typeface="Arial"/>
              <a:cs typeface="Arial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37" y="2294440"/>
            <a:ext cx="1377131" cy="839460"/>
          </a:xfrm>
          <a:prstGeom prst="rect">
            <a:avLst/>
          </a:prstGeom>
        </p:spPr>
      </p:pic>
      <p:pic>
        <p:nvPicPr>
          <p:cNvPr id="21" name="Picture 20" descr="axes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826" y="1504047"/>
            <a:ext cx="642439" cy="66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3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8" y="273911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Irreducible representations can be generated for x, y, and z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51" y="3182140"/>
            <a:ext cx="2115977" cy="1289840"/>
          </a:xfrm>
          <a:prstGeom prst="rect">
            <a:avLst/>
          </a:prstGeom>
        </p:spPr>
      </p:pic>
      <p:pic>
        <p:nvPicPr>
          <p:cNvPr id="9" name="Picture 8" descr="axes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709" y="2305840"/>
            <a:ext cx="850900" cy="876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84050" y="2013452"/>
            <a:ext cx="51233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C</a:t>
            </a:r>
            <a:r>
              <a:rPr lang="en-US" sz="3200" baseline="-25000" dirty="0" smtClean="0">
                <a:latin typeface="Arial"/>
                <a:cs typeface="Arial"/>
              </a:rPr>
              <a:t>2v </a:t>
            </a:r>
            <a:r>
              <a:rPr lang="en-US" sz="3200" dirty="0" smtClean="0">
                <a:latin typeface="Arial"/>
                <a:cs typeface="Arial"/>
              </a:rPr>
              <a:t>     E     C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xz</a:t>
            </a:r>
            <a:r>
              <a:rPr lang="en-US" sz="3200" baseline="-25000" dirty="0" smtClean="0"/>
              <a:t>)  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yz</a:t>
            </a:r>
            <a:r>
              <a:rPr lang="en-US" sz="3200" baseline="-25000" dirty="0"/>
              <a:t>) </a:t>
            </a:r>
            <a:r>
              <a:rPr lang="en-US" sz="3200" baseline="-25000" dirty="0" smtClean="0"/>
              <a:t>  </a:t>
            </a:r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846816" y="2679697"/>
            <a:ext cx="6112281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35304" y="2079559"/>
            <a:ext cx="0" cy="325074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07365" y="2079559"/>
            <a:ext cx="0" cy="3250746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91695" y="2889752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x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8391695" y="3761591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y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8391695" y="468675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z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329691" y="2889752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207750" y="2889752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–1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352058" y="2889752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189356" y="2889752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339327" y="3761591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231341" y="3761591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6194234" y="3761591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7352497" y="3761591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4353282" y="468675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412756" y="468675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6375649" y="468675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7366452" y="4686750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875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802" y="34442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i="1" dirty="0" smtClean="0"/>
              <a:t>complete</a:t>
            </a:r>
            <a:r>
              <a:rPr lang="en-US" sz="2800" dirty="0" smtClean="0"/>
              <a:t> set of irreducible representations for a given group is called its character table.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30782" y="2022163"/>
            <a:ext cx="51233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C</a:t>
            </a:r>
            <a:r>
              <a:rPr lang="en-US" sz="3200" baseline="-25000" dirty="0" smtClean="0">
                <a:latin typeface="Arial"/>
                <a:cs typeface="Arial"/>
              </a:rPr>
              <a:t>2v </a:t>
            </a:r>
            <a:r>
              <a:rPr lang="en-US" sz="3200" dirty="0" smtClean="0">
                <a:latin typeface="Arial"/>
                <a:cs typeface="Arial"/>
              </a:rPr>
              <a:t>     E     C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xz</a:t>
            </a:r>
            <a:r>
              <a:rPr lang="en-US" sz="3200" baseline="-25000" dirty="0" smtClean="0"/>
              <a:t>)  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yz</a:t>
            </a:r>
            <a:r>
              <a:rPr lang="en-US" sz="3200" baseline="-25000" dirty="0"/>
              <a:t>) </a:t>
            </a:r>
            <a:r>
              <a:rPr lang="en-US" sz="3200" baseline="-25000" dirty="0" smtClean="0"/>
              <a:t>  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93548" y="2688408"/>
            <a:ext cx="6112281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2036" y="2088270"/>
            <a:ext cx="0" cy="3965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54097" y="2088270"/>
            <a:ext cx="0" cy="3965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8427" y="2898463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x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838427" y="3770302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y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838427" y="4695461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z</a:t>
            </a:r>
            <a:endParaRPr lang="en-US" sz="32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786059" y="2898463"/>
            <a:ext cx="3500786" cy="2381774"/>
            <a:chOff x="4329691" y="2889752"/>
            <a:chExt cx="3500786" cy="2381774"/>
          </a:xfrm>
        </p:grpSpPr>
        <p:sp>
          <p:nvSpPr>
            <p:cNvPr id="13" name="TextBox 12"/>
            <p:cNvSpPr txBox="1"/>
            <p:nvPr/>
          </p:nvSpPr>
          <p:spPr>
            <a:xfrm>
              <a:off x="4329691" y="2889752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07750" y="2889752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–1</a:t>
              </a:r>
              <a:endParaRPr lang="en-US" sz="3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52058" y="2889752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9356" y="2889752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39327" y="3761591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31341" y="3761591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94234" y="3761591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52497" y="3761591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53282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12756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5649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66452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838427" y="5432637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9526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802" y="34442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i="1" dirty="0" smtClean="0"/>
              <a:t>complete</a:t>
            </a:r>
            <a:r>
              <a:rPr lang="en-US" sz="2800" dirty="0" smtClean="0"/>
              <a:t> set of irreducible representations for a given group is called its character table.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30782" y="2022163"/>
            <a:ext cx="51233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C</a:t>
            </a:r>
            <a:r>
              <a:rPr lang="en-US" sz="3200" baseline="-25000" dirty="0" smtClean="0">
                <a:latin typeface="Arial"/>
                <a:cs typeface="Arial"/>
              </a:rPr>
              <a:t>2v </a:t>
            </a:r>
            <a:r>
              <a:rPr lang="en-US" sz="3200" dirty="0" smtClean="0">
                <a:latin typeface="Arial"/>
                <a:cs typeface="Arial"/>
              </a:rPr>
              <a:t>     E     C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xz</a:t>
            </a:r>
            <a:r>
              <a:rPr lang="en-US" sz="3200" baseline="-25000" dirty="0" smtClean="0"/>
              <a:t>)      </a:t>
            </a:r>
            <a:r>
              <a:rPr lang="en-US" sz="3200" dirty="0" err="1" smtClean="0"/>
              <a:t>σ</a:t>
            </a:r>
            <a:r>
              <a:rPr lang="en-US" sz="3200" baseline="-25000" dirty="0" err="1" smtClean="0"/>
              <a:t>v</a:t>
            </a:r>
            <a:r>
              <a:rPr lang="en-US" sz="3200" baseline="-25000" dirty="0" smtClean="0"/>
              <a:t>(</a:t>
            </a:r>
            <a:r>
              <a:rPr lang="en-US" sz="3200" baseline="-25000" dirty="0" err="1" smtClean="0"/>
              <a:t>yz</a:t>
            </a:r>
            <a:r>
              <a:rPr lang="en-US" sz="3200" baseline="-25000" dirty="0"/>
              <a:t>) </a:t>
            </a:r>
            <a:r>
              <a:rPr lang="en-US" sz="3200" baseline="-25000" dirty="0" smtClean="0"/>
              <a:t>  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93548" y="2688408"/>
            <a:ext cx="6112281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2036" y="2088270"/>
            <a:ext cx="0" cy="3965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54097" y="2088270"/>
            <a:ext cx="0" cy="3965987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8427" y="2898463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x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838427" y="3770302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y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838427" y="4695461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z</a:t>
            </a:r>
            <a:endParaRPr lang="en-US" sz="32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786059" y="2898463"/>
            <a:ext cx="3500786" cy="2381774"/>
            <a:chOff x="4329691" y="2889752"/>
            <a:chExt cx="3500786" cy="2381774"/>
          </a:xfrm>
        </p:grpSpPr>
        <p:sp>
          <p:nvSpPr>
            <p:cNvPr id="13" name="TextBox 12"/>
            <p:cNvSpPr txBox="1"/>
            <p:nvPr/>
          </p:nvSpPr>
          <p:spPr>
            <a:xfrm>
              <a:off x="4329691" y="2889752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07750" y="2889752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–1</a:t>
              </a:r>
              <a:endParaRPr lang="en-US" sz="3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52058" y="2889752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9356" y="2889752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39327" y="3761591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31341" y="3761591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94234" y="3761591"/>
              <a:ext cx="64112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Arial"/>
                  <a:cs typeface="Arial"/>
                </a:rPr>
                <a:t>–</a:t>
              </a:r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52497" y="3761591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53282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12756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5649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66452" y="4686750"/>
              <a:ext cx="4128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latin typeface="Arial"/>
                  <a:cs typeface="Arial"/>
                </a:rPr>
                <a:t>1</a:t>
              </a:r>
              <a:endParaRPr lang="en-US" sz="32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809650" y="5469481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853007" y="5469481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4662395" y="5469481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5580637" y="5469481"/>
            <a:ext cx="6411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–</a:t>
            </a:r>
            <a:r>
              <a:rPr lang="en-US" sz="3200" dirty="0" smtClean="0">
                <a:latin typeface="Arial"/>
                <a:cs typeface="Arial"/>
              </a:rPr>
              <a:t>1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6838427" y="5432637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/>
                <a:cs typeface="Arial"/>
              </a:rPr>
              <a:t>xy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5020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complicated molecules…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811" y="1785197"/>
            <a:ext cx="1930487" cy="12851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497" y="4150447"/>
            <a:ext cx="1395906" cy="13669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462509" y="19525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dirty="0" smtClean="0"/>
              <a:t>ammonia, NH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        C</a:t>
            </a:r>
            <a:r>
              <a:rPr lang="en-US" sz="3600" baseline="-25000" dirty="0" smtClean="0"/>
              <a:t>3v</a:t>
            </a:r>
            <a:endParaRPr lang="en-US" sz="3600" baseline="-25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62509" y="42794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dirty="0" smtClean="0"/>
              <a:t>methane, CH</a:t>
            </a:r>
            <a:r>
              <a:rPr lang="en-US" sz="3600" baseline="-25000" dirty="0"/>
              <a:t>4</a:t>
            </a:r>
            <a:r>
              <a:rPr lang="en-US" sz="3600" dirty="0" smtClean="0"/>
              <a:t>          T</a:t>
            </a:r>
            <a:r>
              <a:rPr lang="en-US" sz="3600" baseline="-25000" dirty="0" smtClean="0"/>
              <a:t>d</a:t>
            </a:r>
            <a:endParaRPr lang="en-US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2140462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group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225" y="2130928"/>
            <a:ext cx="8229600" cy="4525963"/>
          </a:xfrm>
        </p:spPr>
        <p:txBody>
          <a:bodyPr/>
          <a:lstStyle/>
          <a:p>
            <a:r>
              <a:rPr lang="en-US" dirty="0" smtClean="0"/>
              <a:t>IR spectroscopy</a:t>
            </a:r>
          </a:p>
          <a:p>
            <a:r>
              <a:rPr lang="en-US" dirty="0" smtClean="0"/>
              <a:t>Molecular orbital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8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78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Gases in Earth’s atmosphere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15537" y="2217685"/>
            <a:ext cx="66251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n</a:t>
            </a:r>
            <a:r>
              <a:rPr lang="en-US" sz="3200" dirty="0" smtClean="0">
                <a:latin typeface="Arial"/>
                <a:cs typeface="Arial"/>
              </a:rPr>
              <a:t>itrogen (N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)					78%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o</a:t>
            </a:r>
            <a:r>
              <a:rPr lang="en-US" sz="3200" dirty="0" smtClean="0">
                <a:latin typeface="Arial"/>
                <a:cs typeface="Arial"/>
              </a:rPr>
              <a:t>xygen (O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)					    21%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>
                <a:latin typeface="Arial"/>
                <a:cs typeface="Arial"/>
              </a:rPr>
              <a:t>a</a:t>
            </a:r>
            <a:r>
              <a:rPr lang="en-US" sz="3200" dirty="0" smtClean="0">
                <a:latin typeface="Arial"/>
                <a:cs typeface="Arial"/>
              </a:rPr>
              <a:t>rgon (</a:t>
            </a:r>
            <a:r>
              <a:rPr lang="en-US" sz="3200" dirty="0" err="1" smtClean="0">
                <a:latin typeface="Arial"/>
                <a:cs typeface="Arial"/>
              </a:rPr>
              <a:t>Ar</a:t>
            </a:r>
            <a:r>
              <a:rPr lang="en-US" sz="3200" dirty="0" smtClean="0">
                <a:latin typeface="Arial"/>
                <a:cs typeface="Arial"/>
              </a:rPr>
              <a:t>)						0.93%		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carbon dioxide (CO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) 	  400 ppm</a:t>
            </a:r>
          </a:p>
          <a:p>
            <a:r>
              <a:rPr lang="en-US" sz="3200" dirty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								</a:t>
            </a:r>
            <a:r>
              <a:rPr lang="en-US" sz="2000" dirty="0" smtClean="0">
                <a:latin typeface="Arial"/>
                <a:cs typeface="Arial"/>
              </a:rPr>
              <a:t>	(0.04%)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3953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3029" y="312751"/>
            <a:ext cx="6831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carbon dioxide stretching modes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7540" y="2418409"/>
            <a:ext cx="2827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not IR active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3371" y="4966659"/>
            <a:ext cx="1980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IR active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3213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the stretching modes of methane IR active?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30782" y="2022163"/>
            <a:ext cx="60052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T</a:t>
            </a:r>
            <a:r>
              <a:rPr lang="en-US" sz="3200" baseline="-25000" dirty="0" smtClean="0">
                <a:latin typeface="Arial"/>
                <a:cs typeface="Arial"/>
              </a:rPr>
              <a:t>d </a:t>
            </a:r>
            <a:r>
              <a:rPr lang="en-US" sz="3200" dirty="0" smtClean="0">
                <a:latin typeface="Arial"/>
                <a:cs typeface="Arial"/>
              </a:rPr>
              <a:t>     E     8C</a:t>
            </a:r>
            <a:r>
              <a:rPr lang="en-US" sz="3200" baseline="-25000" dirty="0">
                <a:latin typeface="Arial"/>
                <a:cs typeface="Arial"/>
              </a:rPr>
              <a:t>3</a:t>
            </a:r>
            <a:r>
              <a:rPr lang="en-US" sz="3200" dirty="0" smtClean="0">
                <a:latin typeface="Arial"/>
                <a:cs typeface="Arial"/>
              </a:rPr>
              <a:t>    3C</a:t>
            </a:r>
            <a:r>
              <a:rPr lang="en-US" sz="3200" baseline="-25000" dirty="0" smtClean="0">
                <a:latin typeface="Arial"/>
                <a:cs typeface="Arial"/>
              </a:rPr>
              <a:t>2 </a:t>
            </a:r>
            <a:r>
              <a:rPr lang="en-US" sz="3200" dirty="0" smtClean="0">
                <a:latin typeface="Arial"/>
                <a:cs typeface="Arial"/>
              </a:rPr>
              <a:t>    6S</a:t>
            </a:r>
            <a:r>
              <a:rPr lang="en-US" sz="3200" baseline="-25000" dirty="0" smtClean="0">
                <a:latin typeface="Arial"/>
                <a:cs typeface="Arial"/>
              </a:rPr>
              <a:t>4</a:t>
            </a:r>
            <a:r>
              <a:rPr lang="en-US" sz="3200" dirty="0" smtClean="0">
                <a:latin typeface="Arial"/>
                <a:cs typeface="Arial"/>
              </a:rPr>
              <a:t>   6</a:t>
            </a:r>
            <a:r>
              <a:rPr lang="en-US" sz="3200" dirty="0" smtClean="0"/>
              <a:t>σ</a:t>
            </a:r>
            <a:r>
              <a:rPr lang="en-US" sz="3200" baseline="-25000" dirty="0" smtClean="0"/>
              <a:t>d   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93548" y="2688408"/>
            <a:ext cx="7303092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2036" y="2088270"/>
            <a:ext cx="0" cy="1361462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943105" y="2088270"/>
            <a:ext cx="0" cy="1249703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98717" y="2814753"/>
            <a:ext cx="333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Γ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2593080" y="2814753"/>
            <a:ext cx="482222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/>
                <a:cs typeface="Arial"/>
              </a:rPr>
              <a:t>4</a:t>
            </a:r>
            <a:r>
              <a:rPr lang="en-US" sz="3200" dirty="0" smtClean="0">
                <a:latin typeface="Arial"/>
                <a:cs typeface="Arial"/>
              </a:rPr>
              <a:t>       1         0</a:t>
            </a:r>
            <a:r>
              <a:rPr lang="en-US" sz="3200" baseline="-25000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       0       2</a:t>
            </a:r>
            <a:r>
              <a:rPr lang="en-US" sz="3200" baseline="-25000" dirty="0" smtClean="0"/>
              <a:t>   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3539859" y="4644632"/>
            <a:ext cx="23339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Γ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Arial"/>
                <a:cs typeface="Arial"/>
              </a:rPr>
              <a:t> = A</a:t>
            </a:r>
            <a:r>
              <a:rPr lang="en-US" sz="3200" baseline="-25000" dirty="0" smtClean="0">
                <a:latin typeface="Arial"/>
                <a:cs typeface="Arial"/>
              </a:rPr>
              <a:t>1  </a:t>
            </a:r>
            <a:r>
              <a:rPr lang="en-US" sz="3200" dirty="0" smtClean="0">
                <a:latin typeface="Arial"/>
                <a:cs typeface="Arial"/>
              </a:rPr>
              <a:t>+  T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085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6413" y="708826"/>
            <a:ext cx="6403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m</a:t>
            </a:r>
            <a:r>
              <a:rPr lang="en-US" sz="3600" dirty="0" smtClean="0">
                <a:latin typeface="Arial"/>
                <a:cs typeface="Arial"/>
              </a:rPr>
              <a:t>ethane’s A</a:t>
            </a:r>
            <a:r>
              <a:rPr lang="en-US" sz="3600" baseline="-25000" dirty="0" smtClean="0">
                <a:latin typeface="Arial"/>
                <a:cs typeface="Arial"/>
              </a:rPr>
              <a:t>1</a:t>
            </a:r>
            <a:r>
              <a:rPr lang="en-US" sz="3600" dirty="0" smtClean="0">
                <a:latin typeface="Arial"/>
                <a:cs typeface="Arial"/>
              </a:rPr>
              <a:t> vibrational mode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50233" y="5943959"/>
            <a:ext cx="2827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not IR active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7463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uble Brace 7"/>
          <p:cNvSpPr/>
          <p:nvPr/>
        </p:nvSpPr>
        <p:spPr>
          <a:xfrm>
            <a:off x="-1080503" y="331705"/>
            <a:ext cx="6037552" cy="6245530"/>
          </a:xfrm>
          <a:prstGeom prst="bracePair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6440" y="3032731"/>
            <a:ext cx="33779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 methane T</a:t>
            </a:r>
            <a:r>
              <a:rPr lang="en-US" sz="2800" baseline="-25000" dirty="0" smtClean="0">
                <a:latin typeface="Arial"/>
                <a:cs typeface="Arial"/>
              </a:rPr>
              <a:t>2</a:t>
            </a:r>
            <a:r>
              <a:rPr lang="en-US" sz="2800" dirty="0" smtClean="0">
                <a:latin typeface="Arial"/>
                <a:cs typeface="Arial"/>
              </a:rPr>
              <a:t> </a:t>
            </a:r>
          </a:p>
          <a:p>
            <a:pPr algn="ctr"/>
            <a:r>
              <a:rPr lang="en-US" sz="2800" dirty="0" smtClean="0">
                <a:latin typeface="Arial"/>
                <a:cs typeface="Arial"/>
              </a:rPr>
              <a:t>stretching vibrations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3286" y="4315806"/>
            <a:ext cx="4480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all at the same </a:t>
            </a:r>
            <a:r>
              <a:rPr lang="en-US" dirty="0" smtClean="0">
                <a:latin typeface="Arial"/>
                <a:cs typeface="Arial"/>
              </a:rPr>
              <a:t>energy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</a:t>
            </a:r>
            <a:r>
              <a:rPr lang="en-US" baseline="-25000" dirty="0" smtClean="0">
                <a:latin typeface="Arial"/>
                <a:cs typeface="Arial"/>
              </a:rPr>
              <a:t>2</a:t>
            </a:r>
            <a:r>
              <a:rPr lang="en-US" dirty="0" smtClean="0">
                <a:latin typeface="Arial"/>
                <a:cs typeface="Arial"/>
              </a:rPr>
              <a:t> irreducible rep transforms as (x, y, z)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together, they lead to one IR band</a:t>
            </a:r>
          </a:p>
        </p:txBody>
      </p:sp>
    </p:spTree>
    <p:extLst>
      <p:ext uri="{BB962C8B-B14F-4D97-AF65-F5344CB8AC3E}">
        <p14:creationId xmlns:p14="http://schemas.microsoft.com/office/powerpoint/2010/main" val="415283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Orbital Theory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59" y="2257157"/>
            <a:ext cx="2451751" cy="2789768"/>
          </a:xfrm>
          <a:prstGeom prst="rect">
            <a:avLst/>
          </a:prstGeom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4137231" y="2310560"/>
            <a:ext cx="5077870" cy="276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dirty="0" smtClean="0"/>
              <a:t>How and why does something like this form?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526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897" y="13520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Bonding Basics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891" y="1278408"/>
            <a:ext cx="8229600" cy="4525963"/>
          </a:xfrm>
        </p:spPr>
        <p:txBody>
          <a:bodyPr/>
          <a:lstStyle/>
          <a:p>
            <a:r>
              <a:rPr lang="en-US" dirty="0" smtClean="0"/>
              <a:t>Atoms have electrons</a:t>
            </a:r>
          </a:p>
        </p:txBody>
      </p:sp>
      <p:pic>
        <p:nvPicPr>
          <p:cNvPr id="6" name="Picture 5" descr="single p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94" y="3701527"/>
            <a:ext cx="682424" cy="179136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98168" y="4037321"/>
            <a:ext cx="914400" cy="914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ingle p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88631" y="3626613"/>
            <a:ext cx="682424" cy="1791363"/>
          </a:xfrm>
          <a:prstGeom prst="rect">
            <a:avLst/>
          </a:prstGeom>
        </p:spPr>
      </p:pic>
      <p:pic>
        <p:nvPicPr>
          <p:cNvPr id="9" name="Picture 8" descr="single d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090" y="3347754"/>
            <a:ext cx="1666655" cy="1666655"/>
          </a:xfrm>
          <a:prstGeom prst="rect">
            <a:avLst/>
          </a:prstGeom>
        </p:spPr>
      </p:pic>
      <p:pic>
        <p:nvPicPr>
          <p:cNvPr id="10" name="Picture 9" descr="single d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53026">
            <a:off x="4982727" y="4942245"/>
            <a:ext cx="1666655" cy="1666655"/>
          </a:xfrm>
          <a:prstGeom prst="rect">
            <a:avLst/>
          </a:prstGeom>
        </p:spPr>
      </p:pic>
      <p:pic>
        <p:nvPicPr>
          <p:cNvPr id="11" name="Picture 10" descr="dz2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674" y="4763960"/>
            <a:ext cx="1058744" cy="1933359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512758" y="19717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Electrons are found in orbitals, the shapes of which are determined by </a:t>
            </a:r>
            <a:r>
              <a:rPr lang="en-US" dirty="0" err="1" smtClean="0"/>
              <a:t>wavefunctions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99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57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Bonding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2229"/>
            <a:ext cx="8229600" cy="4525963"/>
          </a:xfrm>
        </p:spPr>
        <p:txBody>
          <a:bodyPr/>
          <a:lstStyle/>
          <a:p>
            <a:r>
              <a:rPr lang="en-US" dirty="0" smtClean="0"/>
              <a:t>A bond forms between two atoms when their electron orbitals combine to form one mutual orbital.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23723" y="3421298"/>
            <a:ext cx="6371536" cy="962547"/>
            <a:chOff x="1523723" y="3421298"/>
            <a:chExt cx="6371536" cy="962547"/>
          </a:xfrm>
        </p:grpSpPr>
        <p:sp>
          <p:nvSpPr>
            <p:cNvPr id="4" name="Oval 3"/>
            <p:cNvSpPr/>
            <p:nvPr/>
          </p:nvSpPr>
          <p:spPr>
            <a:xfrm>
              <a:off x="1523723" y="3421298"/>
              <a:ext cx="914400" cy="914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448529" y="3421298"/>
              <a:ext cx="914400" cy="914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39171" y="3591890"/>
              <a:ext cx="38904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+</a:t>
              </a:r>
              <a:endParaRPr lang="en-US" sz="3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29363" y="3591890"/>
              <a:ext cx="38904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=</a:t>
              </a:r>
              <a:endParaRPr lang="en-US" sz="32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733501" y="3469445"/>
              <a:ext cx="2161758" cy="914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849325" y="4947143"/>
            <a:ext cx="5642270" cy="1683785"/>
            <a:chOff x="1849325" y="4947143"/>
            <a:chExt cx="5642270" cy="1683785"/>
          </a:xfrm>
        </p:grpSpPr>
        <p:pic>
          <p:nvPicPr>
            <p:cNvPr id="11" name="Picture 10" descr="single p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25" y="4947143"/>
              <a:ext cx="626709" cy="164511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739171" y="5541387"/>
              <a:ext cx="38904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+</a:t>
              </a:r>
              <a:endParaRPr lang="en-US" sz="3200" dirty="0"/>
            </a:p>
          </p:txBody>
        </p:sp>
        <p:pic>
          <p:nvPicPr>
            <p:cNvPr id="13" name="Picture 12" descr="single p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000" y="4985816"/>
              <a:ext cx="626709" cy="164511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168404" y="5536489"/>
              <a:ext cx="38904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=</a:t>
              </a:r>
              <a:endParaRPr lang="en-US" sz="32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5318412" y="5950674"/>
              <a:ext cx="2161758" cy="515002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329837" y="5278988"/>
              <a:ext cx="2161758" cy="51500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505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ingle d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18643">
            <a:off x="2183999" y="4523478"/>
            <a:ext cx="1929776" cy="19297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Bonding is Determined by Symmetry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028313" y="1764944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03808" y="1764944"/>
            <a:ext cx="6255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10" name="Picture 9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57" y="1192218"/>
            <a:ext cx="682424" cy="1791363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822974" y="1557207"/>
            <a:ext cx="914400" cy="914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58191" y="2896878"/>
            <a:ext cx="682424" cy="1791363"/>
          </a:xfrm>
          <a:prstGeom prst="rect">
            <a:avLst/>
          </a:prstGeom>
        </p:spPr>
      </p:pic>
      <p:pic>
        <p:nvPicPr>
          <p:cNvPr id="13" name="Picture 12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2819" y="2896879"/>
            <a:ext cx="682424" cy="17913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23812" y="3458771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381135" y="3458771"/>
            <a:ext cx="5482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33413" y="1764944"/>
            <a:ext cx="37999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no bond forms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29366" y="3465262"/>
            <a:ext cx="37999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bond forms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18" name="Picture 17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57" y="4588993"/>
            <a:ext cx="682424" cy="17913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907668" y="5080475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94635" y="5109232"/>
            <a:ext cx="5482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95266" y="5109232"/>
            <a:ext cx="37999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bond forms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321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Use group </a:t>
            </a:r>
            <a:r>
              <a:rPr lang="en-US" sz="3600" dirty="0"/>
              <a:t>t</a:t>
            </a:r>
            <a:r>
              <a:rPr lang="en-US" sz="3600" dirty="0" smtClean="0"/>
              <a:t>heory to assign </a:t>
            </a:r>
            <a:r>
              <a:rPr lang="en-US" sz="3600" dirty="0"/>
              <a:t>s</a:t>
            </a:r>
            <a:r>
              <a:rPr lang="en-US" sz="3600" dirty="0" smtClean="0"/>
              <a:t>ymmetries and predict bonding.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94" y="2266634"/>
            <a:ext cx="2451751" cy="2789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5369" y="5553689"/>
            <a:ext cx="10303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SF</a:t>
            </a:r>
            <a:r>
              <a:rPr lang="en-US" sz="4000" baseline="-25000" dirty="0" smtClean="0">
                <a:latin typeface="Arial"/>
                <a:cs typeface="Arial"/>
              </a:rPr>
              <a:t>6</a:t>
            </a:r>
            <a:endParaRPr lang="en-US" sz="4000" baseline="-250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32975" y="1837873"/>
            <a:ext cx="476156" cy="47844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37235" y="2591156"/>
            <a:ext cx="280112" cy="735293"/>
          </a:xfrm>
          <a:prstGeom prst="rect">
            <a:avLst/>
          </a:prstGeom>
        </p:spPr>
      </p:pic>
      <p:pic>
        <p:nvPicPr>
          <p:cNvPr id="8" name="Picture 7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5183878" y="3245853"/>
            <a:ext cx="280112" cy="735293"/>
          </a:xfrm>
          <a:prstGeom prst="rect">
            <a:avLst/>
          </a:prstGeom>
        </p:spPr>
      </p:pic>
      <p:pic>
        <p:nvPicPr>
          <p:cNvPr id="9" name="Picture 8" descr="single p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76430" flipH="1">
            <a:off x="5212737" y="3851053"/>
            <a:ext cx="280112" cy="735293"/>
          </a:xfrm>
          <a:prstGeom prst="rect">
            <a:avLst/>
          </a:prstGeom>
        </p:spPr>
      </p:pic>
      <p:pic>
        <p:nvPicPr>
          <p:cNvPr id="10" name="Picture 9" descr="single d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53026">
            <a:off x="3757446" y="4849494"/>
            <a:ext cx="993221" cy="99322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08158" y="1837873"/>
            <a:ext cx="690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A</a:t>
            </a:r>
            <a:r>
              <a:rPr lang="en-US" sz="2800" baseline="-25000" dirty="0" smtClean="0">
                <a:latin typeface="Arial"/>
                <a:cs typeface="Arial"/>
              </a:rPr>
              <a:t>1g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2" name="Double Brace 11"/>
          <p:cNvSpPr/>
          <p:nvPr/>
        </p:nvSpPr>
        <p:spPr>
          <a:xfrm>
            <a:off x="4615836" y="2591156"/>
            <a:ext cx="1345891" cy="1966807"/>
          </a:xfrm>
          <a:prstGeom prst="bracePair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17756" y="2316316"/>
            <a:ext cx="760600" cy="2327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75255" y="3309501"/>
            <a:ext cx="67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T</a:t>
            </a:r>
            <a:r>
              <a:rPr lang="en-US" sz="2800" baseline="-25000" dirty="0" smtClean="0">
                <a:latin typeface="Arial"/>
                <a:cs typeface="Arial"/>
              </a:rPr>
              <a:t>1u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8768" y="5179483"/>
            <a:ext cx="1736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(and two more)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61728" y="5025595"/>
            <a:ext cx="67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T</a:t>
            </a:r>
            <a:r>
              <a:rPr lang="en-US" sz="2800" baseline="-25000" dirty="0" smtClean="0">
                <a:latin typeface="Arial"/>
                <a:cs typeface="Arial"/>
              </a:rPr>
              <a:t>2g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74698" y="6078594"/>
            <a:ext cx="557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E</a:t>
            </a:r>
            <a:r>
              <a:rPr lang="en-US" sz="2800" baseline="-25000" dirty="0" err="1" smtClean="0">
                <a:latin typeface="Arial"/>
                <a:cs typeface="Arial"/>
              </a:rPr>
              <a:t>g</a:t>
            </a:r>
            <a:endParaRPr lang="en-US" sz="2800" dirty="0">
              <a:latin typeface="Arial"/>
              <a:cs typeface="Arial"/>
            </a:endParaRPr>
          </a:p>
        </p:txBody>
      </p:sp>
      <p:pic>
        <p:nvPicPr>
          <p:cNvPr id="18" name="Picture 17" descr="dz2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768" y="6048335"/>
            <a:ext cx="355396" cy="648984"/>
          </a:xfrm>
          <a:prstGeom prst="rect">
            <a:avLst/>
          </a:prstGeom>
        </p:spPr>
      </p:pic>
      <p:pic>
        <p:nvPicPr>
          <p:cNvPr id="19" name="Picture 18" descr="single d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558" y="5987425"/>
            <a:ext cx="721199" cy="7211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224231" y="6261575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41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Why do chemists care about symmetry?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65" y="2101800"/>
            <a:ext cx="8229600" cy="64591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It allows the prediction of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66609" y="2977240"/>
            <a:ext cx="8229600" cy="3895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chirality</a:t>
            </a:r>
          </a:p>
          <a:p>
            <a:r>
              <a:rPr lang="en-US" sz="2800" dirty="0" smtClean="0"/>
              <a:t>IR and Raman spectroscopy</a:t>
            </a:r>
          </a:p>
          <a:p>
            <a:r>
              <a:rPr lang="en-US" sz="2800" dirty="0" smtClean="0"/>
              <a:t>bonding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74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94" y="2301300"/>
            <a:ext cx="2451751" cy="278976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41956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Outer atoms are treated as a group.</a:t>
            </a:r>
            <a:endParaRPr lang="en-US" sz="3600" dirty="0"/>
          </a:p>
        </p:txBody>
      </p:sp>
      <p:pic>
        <p:nvPicPr>
          <p:cNvPr id="6" name="Picture 5" descr="Oh_LGO_eg_a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588" y="5233221"/>
            <a:ext cx="1261872" cy="1267968"/>
          </a:xfrm>
          <a:prstGeom prst="rect">
            <a:avLst/>
          </a:prstGeom>
        </p:spPr>
      </p:pic>
      <p:pic>
        <p:nvPicPr>
          <p:cNvPr id="7" name="Picture 6" descr="Oh_LGO.t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081" y="1428875"/>
            <a:ext cx="1258824" cy="1277112"/>
          </a:xfrm>
          <a:prstGeom prst="rect">
            <a:avLst/>
          </a:prstGeom>
        </p:spPr>
      </p:pic>
      <p:pic>
        <p:nvPicPr>
          <p:cNvPr id="8" name="Picture 7" descr="Oh_LGO_eg_b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81" y="5461024"/>
            <a:ext cx="1261872" cy="783336"/>
          </a:xfrm>
          <a:prstGeom prst="rect">
            <a:avLst/>
          </a:prstGeom>
        </p:spPr>
      </p:pic>
      <p:pic>
        <p:nvPicPr>
          <p:cNvPr id="9" name="Picture 8" descr="Oh_LGO_t1u_a.t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197" y="3303293"/>
            <a:ext cx="844296" cy="1267968"/>
          </a:xfrm>
          <a:prstGeom prst="rect">
            <a:avLst/>
          </a:prstGeom>
        </p:spPr>
      </p:pic>
      <p:pic>
        <p:nvPicPr>
          <p:cNvPr id="10" name="Picture 9" descr="Oh_LGO_t1u_b.t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616" y="3581883"/>
            <a:ext cx="1246632" cy="783336"/>
          </a:xfrm>
          <a:prstGeom prst="rect">
            <a:avLst/>
          </a:prstGeom>
        </p:spPr>
      </p:pic>
      <p:pic>
        <p:nvPicPr>
          <p:cNvPr id="11" name="Picture 10" descr="Oh_LGO_t1u_c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460" y="3581883"/>
            <a:ext cx="1216152" cy="7894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08158" y="1837873"/>
            <a:ext cx="690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A</a:t>
            </a:r>
            <a:r>
              <a:rPr lang="en-US" sz="2800" baseline="-25000" dirty="0" smtClean="0">
                <a:latin typeface="Arial"/>
                <a:cs typeface="Arial"/>
              </a:rPr>
              <a:t>1g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08788" y="3696184"/>
            <a:ext cx="670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T</a:t>
            </a:r>
            <a:r>
              <a:rPr lang="en-US" sz="2800" baseline="-25000" dirty="0" smtClean="0">
                <a:latin typeface="Arial"/>
                <a:cs typeface="Arial"/>
              </a:rPr>
              <a:t>1u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83345" y="5601881"/>
            <a:ext cx="557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E</a:t>
            </a:r>
            <a:r>
              <a:rPr lang="en-US" sz="2800" baseline="-25000" dirty="0" err="1">
                <a:latin typeface="Arial"/>
                <a:cs typeface="Arial"/>
              </a:rPr>
              <a:t>g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2860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Which types of bonds will form?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94" y="2301300"/>
            <a:ext cx="2451751" cy="27897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00719" y="2225482"/>
            <a:ext cx="5146609" cy="3170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Arial"/>
                <a:cs typeface="Arial"/>
              </a:rPr>
              <a:t>c</a:t>
            </a:r>
            <a:r>
              <a:rPr lang="en-US" sz="2000" u="sng" dirty="0" smtClean="0">
                <a:latin typeface="Arial"/>
                <a:cs typeface="Arial"/>
              </a:rPr>
              <a:t>entral sulfur 				six fluorine</a:t>
            </a:r>
          </a:p>
          <a:p>
            <a:endParaRPr lang="en-US" sz="2000" u="sng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      A</a:t>
            </a:r>
            <a:r>
              <a:rPr lang="en-US" sz="2000" baseline="-25000" dirty="0" smtClean="0">
                <a:latin typeface="Arial"/>
                <a:cs typeface="Arial"/>
              </a:rPr>
              <a:t>1g												       </a:t>
            </a:r>
            <a:r>
              <a:rPr lang="en-US" sz="2000" dirty="0" smtClean="0">
                <a:latin typeface="Arial"/>
                <a:cs typeface="Arial"/>
              </a:rPr>
              <a:t>A</a:t>
            </a:r>
            <a:r>
              <a:rPr lang="en-US" sz="2000" baseline="-25000" dirty="0" smtClean="0">
                <a:latin typeface="Arial"/>
                <a:cs typeface="Arial"/>
              </a:rPr>
              <a:t>1g</a:t>
            </a:r>
            <a:endParaRPr lang="en-US" sz="2000" baseline="-25000" dirty="0">
              <a:latin typeface="Arial"/>
              <a:cs typeface="Arial"/>
            </a:endParaRPr>
          </a:p>
          <a:p>
            <a:endParaRPr lang="en-US" sz="2000" baseline="-25000" dirty="0" smtClean="0">
              <a:latin typeface="Arial"/>
              <a:cs typeface="Arial"/>
            </a:endParaRPr>
          </a:p>
          <a:p>
            <a:endParaRPr lang="en-US" sz="2000" baseline="-25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      T</a:t>
            </a:r>
            <a:r>
              <a:rPr lang="en-US" sz="2000" baseline="-25000" dirty="0" smtClean="0">
                <a:latin typeface="Arial"/>
                <a:cs typeface="Arial"/>
              </a:rPr>
              <a:t>1u										               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</a:t>
            </a:r>
            <a:r>
              <a:rPr lang="en-US" sz="2000" baseline="-25000" dirty="0">
                <a:latin typeface="Arial"/>
                <a:cs typeface="Arial"/>
              </a:rPr>
              <a:t>1u</a:t>
            </a:r>
            <a:endParaRPr lang="en-US" sz="2000" baseline="-25000" dirty="0" smtClean="0">
              <a:latin typeface="Arial"/>
              <a:cs typeface="Arial"/>
            </a:endParaRPr>
          </a:p>
          <a:p>
            <a:endParaRPr lang="en-US" sz="2000" baseline="-25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	 T</a:t>
            </a:r>
            <a:r>
              <a:rPr lang="en-US" sz="2000" baseline="-25000" dirty="0" smtClean="0">
                <a:latin typeface="Arial"/>
                <a:cs typeface="Arial"/>
              </a:rPr>
              <a:t>2g</a:t>
            </a:r>
            <a:r>
              <a:rPr lang="en-US" sz="2000" dirty="0" smtClean="0">
                <a:latin typeface="Arial"/>
                <a:cs typeface="Arial"/>
              </a:rPr>
              <a:t>       					     </a:t>
            </a:r>
            <a:r>
              <a:rPr lang="en-US" sz="2000" dirty="0" err="1" smtClean="0">
                <a:latin typeface="Arial"/>
                <a:cs typeface="Arial"/>
              </a:rPr>
              <a:t>E</a:t>
            </a:r>
            <a:r>
              <a:rPr lang="en-US" sz="2000" baseline="-25000" dirty="0" err="1" smtClean="0">
                <a:latin typeface="Arial"/>
                <a:cs typeface="Arial"/>
              </a:rPr>
              <a:t>g</a:t>
            </a:r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       </a:t>
            </a:r>
            <a:r>
              <a:rPr lang="en-US" sz="2000" dirty="0" err="1" smtClean="0">
                <a:latin typeface="Arial"/>
                <a:cs typeface="Arial"/>
              </a:rPr>
              <a:t>E</a:t>
            </a:r>
            <a:r>
              <a:rPr lang="en-US" sz="2000" baseline="-25000" dirty="0" err="1" smtClean="0">
                <a:latin typeface="Arial"/>
                <a:cs typeface="Arial"/>
              </a:rPr>
              <a:t>g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0386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94" y="4361163"/>
            <a:ext cx="1575822" cy="17930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505" y="2288369"/>
            <a:ext cx="1716463" cy="10463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8933" y="1645817"/>
            <a:ext cx="1930487" cy="12851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8836" y="2569645"/>
            <a:ext cx="1395906" cy="13669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9208" y="401800"/>
            <a:ext cx="3571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Concluding Thoughts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4484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Recommended Resources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5210" y="1591069"/>
            <a:ext cx="7717103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/>
                <a:cs typeface="Arial"/>
              </a:rPr>
              <a:t>Cotton, F. Albert. </a:t>
            </a:r>
            <a:r>
              <a:rPr lang="en-US" sz="2200" i="1" dirty="0" smtClean="0">
                <a:latin typeface="Arial"/>
                <a:cs typeface="Arial"/>
              </a:rPr>
              <a:t>Chemical Applications of Group Theory</a:t>
            </a:r>
            <a:r>
              <a:rPr lang="en-US" sz="2200" dirty="0" smtClean="0">
                <a:latin typeface="Arial"/>
                <a:cs typeface="Arial"/>
              </a:rPr>
              <a:t>, Wiley: New York, 1990.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Carter, Robert L. </a:t>
            </a:r>
            <a:r>
              <a:rPr lang="en-US" sz="2200" i="1" dirty="0" smtClean="0">
                <a:latin typeface="Arial"/>
                <a:cs typeface="Arial"/>
              </a:rPr>
              <a:t>Molecular Symmetry and Group Theory</a:t>
            </a:r>
            <a:r>
              <a:rPr lang="en-US" sz="2200" dirty="0" smtClean="0">
                <a:latin typeface="Arial"/>
                <a:cs typeface="Arial"/>
              </a:rPr>
              <a:t>, Wiley: 1998.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Harris, Daniel C. and </a:t>
            </a:r>
            <a:r>
              <a:rPr lang="en-US" sz="2200" dirty="0" err="1" smtClean="0">
                <a:latin typeface="Arial"/>
                <a:cs typeface="Arial"/>
              </a:rPr>
              <a:t>Bertolucci</a:t>
            </a:r>
            <a:r>
              <a:rPr lang="en-US" sz="2200" dirty="0" smtClean="0">
                <a:latin typeface="Arial"/>
                <a:cs typeface="Arial"/>
              </a:rPr>
              <a:t>, Michael D. </a:t>
            </a:r>
            <a:r>
              <a:rPr lang="en-US" sz="2200" i="1" dirty="0" smtClean="0">
                <a:latin typeface="Arial"/>
                <a:cs typeface="Arial"/>
              </a:rPr>
              <a:t>Symmetry and Spectroscopy</a:t>
            </a:r>
            <a:r>
              <a:rPr lang="en-US" sz="2200" dirty="0" smtClean="0">
                <a:latin typeface="Arial"/>
                <a:cs typeface="Arial"/>
              </a:rPr>
              <a:t>, Dover Publications: New York, 1978.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Vincent, Alan, </a:t>
            </a:r>
            <a:r>
              <a:rPr lang="en-US" sz="2200" i="1" dirty="0" smtClean="0">
                <a:latin typeface="Arial"/>
                <a:cs typeface="Arial"/>
              </a:rPr>
              <a:t>Molecular Symmetry and Group Theory</a:t>
            </a:r>
            <a:r>
              <a:rPr lang="en-US" sz="2200" dirty="0" smtClean="0">
                <a:latin typeface="Arial"/>
                <a:cs typeface="Arial"/>
              </a:rPr>
              <a:t>, Wiley: New York, 2001.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http://</a:t>
            </a:r>
            <a:r>
              <a:rPr lang="en-US" sz="2200" dirty="0" err="1" smtClean="0">
                <a:latin typeface="Arial"/>
                <a:cs typeface="Arial"/>
              </a:rPr>
              <a:t>symmetry.otterbein.edu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99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72" y="22646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Please return your office supplies!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1036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Which objects share the same symmetry as a water molecule?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429" y="2085003"/>
            <a:ext cx="2571782" cy="1567686"/>
          </a:xfrm>
          <a:prstGeom prst="rect">
            <a:avLst/>
          </a:prstGeom>
        </p:spPr>
      </p:pic>
      <p:pic>
        <p:nvPicPr>
          <p:cNvPr id="5" name="Picture 4" descr="binder clip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91" y="4652733"/>
            <a:ext cx="1766971" cy="1472476"/>
          </a:xfrm>
          <a:prstGeom prst="rect">
            <a:avLst/>
          </a:prstGeom>
        </p:spPr>
      </p:pic>
      <p:pic>
        <p:nvPicPr>
          <p:cNvPr id="6" name="Picture 5" descr="paper-clip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355" y="5146406"/>
            <a:ext cx="2605647" cy="1727883"/>
          </a:xfrm>
          <a:prstGeom prst="rect">
            <a:avLst/>
          </a:prstGeom>
        </p:spPr>
      </p:pic>
      <p:pic>
        <p:nvPicPr>
          <p:cNvPr id="3" name="Picture 2" descr="pushpi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927" y="3798268"/>
            <a:ext cx="2024388" cy="1445991"/>
          </a:xfrm>
          <a:prstGeom prst="rect">
            <a:avLst/>
          </a:prstGeom>
        </p:spPr>
      </p:pic>
      <p:pic>
        <p:nvPicPr>
          <p:cNvPr id="7" name="Picture 6" descr="stapl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685" y="19939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0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“quantify” symmetry?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65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Symmetry can be described by symmetry </a:t>
            </a:r>
            <a:r>
              <a:rPr lang="en-US" dirty="0" smtClean="0"/>
              <a:t>operations and elements</a:t>
            </a:r>
            <a:r>
              <a:rPr lang="en-US" dirty="0" smtClean="0">
                <a:latin typeface="Arial"/>
                <a:cs typeface="Arial"/>
              </a:rPr>
              <a:t>.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3048" y="2109172"/>
            <a:ext cx="39292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r</a:t>
            </a:r>
            <a:r>
              <a:rPr lang="en-US" sz="2800" dirty="0" smtClean="0">
                <a:latin typeface="Arial"/>
                <a:cs typeface="Arial"/>
              </a:rPr>
              <a:t>otation, </a:t>
            </a:r>
            <a:r>
              <a:rPr lang="en-US" sz="2800" dirty="0" err="1" smtClean="0">
                <a:latin typeface="Arial"/>
                <a:cs typeface="Arial"/>
              </a:rPr>
              <a:t>C</a:t>
            </a:r>
            <a:r>
              <a:rPr lang="en-US" sz="2800" baseline="-25000" dirty="0" err="1" smtClean="0">
                <a:latin typeface="Arial"/>
                <a:cs typeface="Arial"/>
              </a:rPr>
              <a:t>n</a:t>
            </a:r>
            <a:endParaRPr lang="en-US" sz="2800" baseline="-250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r</a:t>
            </a:r>
            <a:r>
              <a:rPr lang="en-US" sz="2800" dirty="0" smtClean="0">
                <a:latin typeface="Arial"/>
                <a:cs typeface="Arial"/>
              </a:rPr>
              <a:t>eflection, </a:t>
            </a:r>
            <a:r>
              <a:rPr lang="en-US" sz="2800" dirty="0" err="1" smtClean="0">
                <a:latin typeface="Arial"/>
                <a:cs typeface="Arial"/>
              </a:rPr>
              <a:t>σ</a:t>
            </a: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i</a:t>
            </a:r>
            <a:r>
              <a:rPr lang="en-US" sz="2800" dirty="0" smtClean="0">
                <a:latin typeface="Arial"/>
                <a:cs typeface="Arial"/>
              </a:rPr>
              <a:t>nversion, </a:t>
            </a:r>
            <a:r>
              <a:rPr lang="en-US" sz="2800" dirty="0" err="1" smtClean="0">
                <a:latin typeface="Arial"/>
                <a:cs typeface="Arial"/>
              </a:rPr>
              <a:t>i</a:t>
            </a: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i</a:t>
            </a:r>
            <a:r>
              <a:rPr lang="en-US" sz="2800" dirty="0" smtClean="0">
                <a:latin typeface="Arial"/>
                <a:cs typeface="Arial"/>
              </a:rPr>
              <a:t>mproper rotation, </a:t>
            </a:r>
            <a:r>
              <a:rPr lang="en-US" sz="2800" dirty="0" err="1" smtClean="0">
                <a:latin typeface="Arial"/>
                <a:cs typeface="Arial"/>
              </a:rPr>
              <a:t>S</a:t>
            </a:r>
            <a:r>
              <a:rPr lang="en-US" sz="2800" baseline="-25000" dirty="0" err="1" smtClean="0">
                <a:latin typeface="Arial"/>
                <a:cs typeface="Arial"/>
              </a:rPr>
              <a:t>n</a:t>
            </a:r>
            <a:endParaRPr lang="en-US" sz="2800" baseline="-250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i</a:t>
            </a:r>
            <a:r>
              <a:rPr lang="en-US" sz="2800" dirty="0" smtClean="0">
                <a:latin typeface="Arial"/>
                <a:cs typeface="Arial"/>
              </a:rPr>
              <a:t>dentity, E</a:t>
            </a:r>
          </a:p>
        </p:txBody>
      </p:sp>
    </p:spTree>
    <p:extLst>
      <p:ext uri="{BB962C8B-B14F-4D97-AF65-F5344CB8AC3E}">
        <p14:creationId xmlns:p14="http://schemas.microsoft.com/office/powerpoint/2010/main" val="1717731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98321" y="4001824"/>
            <a:ext cx="4360284" cy="2857500"/>
            <a:chOff x="298321" y="4001824"/>
            <a:chExt cx="4360284" cy="2857500"/>
          </a:xfrm>
        </p:grpSpPr>
        <p:pic>
          <p:nvPicPr>
            <p:cNvPr id="6" name="Picture 5" descr="staple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1105" y="4001824"/>
              <a:ext cx="2857500" cy="2857500"/>
            </a:xfrm>
            <a:prstGeom prst="rect">
              <a:avLst/>
            </a:prstGeom>
          </p:spPr>
        </p:pic>
        <p:pic>
          <p:nvPicPr>
            <p:cNvPr id="5" name="Picture 4" descr="binder clip2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321" y="5330763"/>
              <a:ext cx="1204142" cy="1003452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Objects that share the same set of symmetry elements belong to the same point group.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392" y="3182140"/>
            <a:ext cx="2115977" cy="12898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30080" y="3417048"/>
            <a:ext cx="50656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= C</a:t>
            </a:r>
            <a:r>
              <a:rPr lang="en-US" sz="3200" baseline="-25000" dirty="0" smtClean="0">
                <a:latin typeface="Arial"/>
                <a:cs typeface="Arial"/>
              </a:rPr>
              <a:t>2v  </a:t>
            </a:r>
            <a:r>
              <a:rPr lang="en-US" sz="3200" dirty="0" smtClean="0">
                <a:latin typeface="Arial"/>
                <a:cs typeface="Arial"/>
              </a:rPr>
              <a:t>(E, C</a:t>
            </a:r>
            <a:r>
              <a:rPr lang="en-US" sz="3200" baseline="-25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, two </a:t>
            </a:r>
            <a:r>
              <a:rPr lang="en-US" sz="3200" dirty="0" err="1" smtClean="0">
                <a:latin typeface="Arial"/>
                <a:cs typeface="Arial"/>
              </a:rPr>
              <a:t>σ</a:t>
            </a:r>
            <a:r>
              <a:rPr lang="en-US" sz="3200" baseline="-25000" dirty="0" err="1" smtClean="0">
                <a:latin typeface="Arial"/>
                <a:cs typeface="Arial"/>
              </a:rPr>
              <a:t>v</a:t>
            </a:r>
            <a:r>
              <a:rPr lang="en-US" sz="3200" dirty="0" smtClean="0">
                <a:latin typeface="Arial"/>
                <a:cs typeface="Arial"/>
              </a:rPr>
              <a:t>)</a:t>
            </a:r>
            <a:endParaRPr lang="en-US" sz="3200" baseline="-25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940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operations in a group follow the requirements of a mathematical group.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404321" y="2151702"/>
            <a:ext cx="3403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Closure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"/>
                <a:cs typeface="Arial"/>
              </a:rPr>
              <a:t>Identity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"/>
                <a:cs typeface="Arial"/>
              </a:rPr>
              <a:t>Associativity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solidFill>
                  <a:schemeClr val="bg1"/>
                </a:solidFill>
                <a:latin typeface="Arial"/>
                <a:cs typeface="Arial"/>
              </a:rPr>
              <a:t>Reciprocality</a:t>
            </a:r>
            <a:endParaRPr lang="en-US" sz="3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376" y="3212892"/>
            <a:ext cx="7639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i</a:t>
            </a:r>
            <a:r>
              <a:rPr lang="en-US" sz="3600" dirty="0" smtClean="0">
                <a:latin typeface="Arial"/>
                <a:cs typeface="Arial"/>
              </a:rPr>
              <a:t>f AB = C, then C is also in the group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9173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321" y="2151702"/>
            <a:ext cx="3403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Closure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Arial"/>
                <a:cs typeface="Arial"/>
              </a:rPr>
              <a:t>Identity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Arial"/>
                <a:cs typeface="Arial"/>
              </a:rPr>
              <a:t>Associativity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solidFill>
                  <a:schemeClr val="bg1"/>
                </a:solidFill>
                <a:latin typeface="Arial"/>
                <a:cs typeface="Arial"/>
              </a:rPr>
              <a:t>Reciprocality</a:t>
            </a:r>
            <a:endParaRPr lang="en-US" sz="3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8548" y="2707674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AE = EA = A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smtClean="0"/>
              <a:t>The operations in a group follow the requirements of a mathematical group.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3633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1179</Words>
  <Application>Microsoft Macintosh PowerPoint</Application>
  <PresentationFormat>On-screen Show (4:3)</PresentationFormat>
  <Paragraphs>245</Paragraphs>
  <Slides>34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How Chemists Use Group Theory</vt:lpstr>
      <vt:lpstr>PowerPoint Presentation</vt:lpstr>
      <vt:lpstr>Why do chemists care about symmetry?</vt:lpstr>
      <vt:lpstr>Which objects share the same symmetry as a water molecule?</vt:lpstr>
      <vt:lpstr>How can we “quantify” symmetry?</vt:lpstr>
      <vt:lpstr>Symmetry can be described by symmetry operations and elements. </vt:lpstr>
      <vt:lpstr>Objects that share the same set of symmetry elements belong to the same point group.</vt:lpstr>
      <vt:lpstr>The operations in a group follow the requirements of a mathematical group.</vt:lpstr>
      <vt:lpstr>PowerPoint Presentation</vt:lpstr>
      <vt:lpstr>PowerPoint Presentation</vt:lpstr>
      <vt:lpstr>The operations in a group follow the requirements of a mathematical group.</vt:lpstr>
      <vt:lpstr>The operations in a group follow the requirements of a mathematical group.</vt:lpstr>
      <vt:lpstr>Each operation can be represented by a transformation matrix.</vt:lpstr>
      <vt:lpstr>The transformation matrices also follow the rules of a group.</vt:lpstr>
      <vt:lpstr>Irreducible representations can be generated for x, y, and z</vt:lpstr>
      <vt:lpstr>A complete set of irreducible representations for a given group is called its character table.</vt:lpstr>
      <vt:lpstr>A complete set of irreducible representations for a given group is called its character table.</vt:lpstr>
      <vt:lpstr>More complicated molecules…</vt:lpstr>
      <vt:lpstr>Applications of group theory</vt:lpstr>
      <vt:lpstr>Gases in Earth’s atmosphere</vt:lpstr>
      <vt:lpstr>PowerPoint Presentation</vt:lpstr>
      <vt:lpstr>Are the stretching modes of methane IR active?</vt:lpstr>
      <vt:lpstr>PowerPoint Presentation</vt:lpstr>
      <vt:lpstr>PowerPoint Presentation</vt:lpstr>
      <vt:lpstr>Molecular Orbital Theory</vt:lpstr>
      <vt:lpstr>Bonding Basics</vt:lpstr>
      <vt:lpstr>Bonding Basics</vt:lpstr>
      <vt:lpstr>Bonding is Determined by Symmetry</vt:lpstr>
      <vt:lpstr>Use group theory to assign symmetries and predict bonding.</vt:lpstr>
      <vt:lpstr>Outer atoms are treated as a group.</vt:lpstr>
      <vt:lpstr>Which types of bonds will form?</vt:lpstr>
      <vt:lpstr>PowerPoint Presentation</vt:lpstr>
      <vt:lpstr>Recommended Resources</vt:lpstr>
      <vt:lpstr>Please return your office supplies!</vt:lpstr>
    </vt:vector>
  </TitlesOfParts>
  <Company>Lewis &amp; Clark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Bentley</dc:creator>
  <cp:lastModifiedBy>Anne Bentley</cp:lastModifiedBy>
  <cp:revision>95</cp:revision>
  <dcterms:created xsi:type="dcterms:W3CDTF">2014-01-14T22:47:57Z</dcterms:created>
  <dcterms:modified xsi:type="dcterms:W3CDTF">2014-03-26T17:40:29Z</dcterms:modified>
</cp:coreProperties>
</file>