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9" d="100"/>
          <a:sy n="199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765BDE-03AA-F045-8835-166B5BA1077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3E4E3C-CDDF-4A49-A068-0FA1F98716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hyperlink" Target="http://creativecommons.org/about/licens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4.ncsu.edu/unity/lockers/users/f/felder/public/Papers/Oakley-paper(JSCL).pdf" TargetMode="External"/><Relationship Id="rId3" Type="http://schemas.openxmlformats.org/officeDocument/2006/relationships/hyperlink" Target="https://pogil.org/resources/implementation/roles-in-a-pogil-classro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gil.org/resources/implementation/interpersonal-effectiveness-video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developing effective student learning groups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Joanne Stewart</a:t>
            </a:r>
          </a:p>
          <a:p>
            <a:r>
              <a:rPr lang="en-US" dirty="0" smtClean="0"/>
              <a:t>Department of Chemistry</a:t>
            </a:r>
          </a:p>
          <a:p>
            <a:r>
              <a:rPr lang="en-US" dirty="0" smtClean="0"/>
              <a:t>Hope College</a:t>
            </a:r>
          </a:p>
          <a:p>
            <a:endParaRPr lang="en-US" dirty="0"/>
          </a:p>
        </p:txBody>
      </p:sp>
      <p:pic>
        <p:nvPicPr>
          <p:cNvPr id="6" name="Picture 5" descr="quadru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13" y="3747242"/>
            <a:ext cx="3446933" cy="258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789" y="508845"/>
            <a:ext cx="8308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Created by Joanne L. Stewart and posted on </a:t>
            </a:r>
            <a:r>
              <a:rPr lang="en-US" sz="1000" dirty="0" err="1"/>
              <a:t>VIPEr</a:t>
            </a:r>
            <a:r>
              <a:rPr lang="en-US" sz="1000" dirty="0"/>
              <a:t> on </a:t>
            </a:r>
            <a:r>
              <a:rPr lang="en-US" sz="1000" dirty="0" smtClean="0"/>
              <a:t>5/21/</a:t>
            </a:r>
            <a:r>
              <a:rPr lang="en-US" sz="1000" dirty="0"/>
              <a:t>2015, Copyright 2015. This work is licensed under the Creative Commons Attribution, Non-Commercial, Share CC BY-NC-SA License. To view a copy of this license visit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creativecommons.org</a:t>
            </a:r>
            <a:r>
              <a:rPr lang="en-US" sz="1000" dirty="0">
                <a:hlinkClick r:id="rId3"/>
              </a:rPr>
              <a:t>/about/license/</a:t>
            </a:r>
            <a:r>
              <a:rPr lang="en-US" sz="1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3768"/>
              </a:spcBef>
              <a:buFont typeface="+mj-lt"/>
              <a:buAutoNum type="arabicPeriod"/>
            </a:pPr>
            <a:r>
              <a:rPr lang="en-US" sz="3200" dirty="0" smtClean="0"/>
              <a:t>Setting up student groups should be intentional – we know some things about this</a:t>
            </a:r>
          </a:p>
          <a:p>
            <a:pPr marL="514350" indent="-514350">
              <a:spcBef>
                <a:spcPts val="3768"/>
              </a:spcBef>
              <a:buFont typeface="+mj-lt"/>
              <a:buAutoNum type="arabicPeriod"/>
            </a:pPr>
            <a:r>
              <a:rPr lang="en-US" sz="3200" dirty="0" smtClean="0"/>
              <a:t>Students need to learn how to be good group members</a:t>
            </a:r>
          </a:p>
          <a:p>
            <a:pPr marL="514350" indent="-514350">
              <a:spcBef>
                <a:spcPts val="3768"/>
              </a:spcBef>
              <a:buFont typeface="+mj-lt"/>
              <a:buAutoNum type="arabicPeriod"/>
            </a:pPr>
            <a:r>
              <a:rPr lang="en-US" sz="3200" dirty="0" smtClean="0"/>
              <a:t>Group activities should be designed in order to maximize group success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350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group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0815"/>
            <a:ext cx="8229600" cy="4876800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dirty="0" smtClean="0"/>
              <a:t>Students practice giving and receiving explanations, which leads to better learning</a:t>
            </a:r>
          </a:p>
          <a:p>
            <a:pPr>
              <a:spcBef>
                <a:spcPts val="1776"/>
              </a:spcBef>
            </a:pPr>
            <a:r>
              <a:rPr lang="en-US" dirty="0" smtClean="0"/>
              <a:t>Students interact with people who are different from them, which promotes social development</a:t>
            </a:r>
          </a:p>
          <a:p>
            <a:pPr>
              <a:spcBef>
                <a:spcPts val="1776"/>
              </a:spcBef>
            </a:pPr>
            <a:r>
              <a:rPr lang="en-US" dirty="0" smtClean="0"/>
              <a:t>Students can feel connected, engaged, and included, thus promoting retention</a:t>
            </a:r>
          </a:p>
          <a:p>
            <a:pPr>
              <a:spcBef>
                <a:spcPts val="1776"/>
              </a:spcBef>
            </a:pPr>
            <a:r>
              <a:rPr lang="en-US" dirty="0" smtClean="0"/>
              <a:t>Two heads are better than one</a:t>
            </a:r>
          </a:p>
          <a:p>
            <a:pPr>
              <a:spcBef>
                <a:spcPts val="1776"/>
              </a:spcBef>
            </a:pPr>
            <a:r>
              <a:rPr lang="en-US" dirty="0" smtClean="0"/>
              <a:t>More hands makes lighter work</a:t>
            </a:r>
          </a:p>
          <a:p>
            <a:pPr>
              <a:spcBef>
                <a:spcPts val="1776"/>
              </a:spcBef>
            </a:pPr>
            <a:r>
              <a:rPr lang="en-US" dirty="0" smtClean="0"/>
              <a:t>Students learn to plan and manage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Setting up student groups should be intentional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32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Spontaneous group formation (counting off, turn to your neighbor, choosing cards)</a:t>
            </a:r>
          </a:p>
          <a:p>
            <a:pPr lvl="1"/>
            <a:r>
              <a:rPr lang="en-US" sz="2200" dirty="0"/>
              <a:t>Advantages – It's quick, more students can meet each other</a:t>
            </a:r>
          </a:p>
          <a:p>
            <a:pPr lvl="1"/>
            <a:r>
              <a:rPr lang="en-US" sz="2200" dirty="0"/>
              <a:t>Disadvantages – Groups may be too homogeneous and not have </a:t>
            </a:r>
            <a:r>
              <a:rPr lang="en-US" sz="2200" dirty="0" smtClean="0"/>
              <a:t>the range </a:t>
            </a:r>
            <a:r>
              <a:rPr lang="en-US" sz="2200" dirty="0"/>
              <a:t>of skills and experiences needed</a:t>
            </a:r>
            <a:endParaRPr lang="en-US" sz="2200" dirty="0" smtClean="0"/>
          </a:p>
          <a:p>
            <a:pPr>
              <a:spcBef>
                <a:spcPts val="3024"/>
              </a:spcBef>
            </a:pPr>
            <a:r>
              <a:rPr lang="en-US" sz="2800" dirty="0" smtClean="0"/>
              <a:t>Student self-selection</a:t>
            </a:r>
          </a:p>
          <a:p>
            <a:pPr lvl="1"/>
            <a:r>
              <a:rPr lang="en-US" sz="2200" dirty="0" smtClean="0"/>
              <a:t>Advantages - student satisfaction is usually higher</a:t>
            </a:r>
            <a:endParaRPr lang="en-US" sz="2200" dirty="0"/>
          </a:p>
          <a:p>
            <a:pPr lvl="1"/>
            <a:r>
              <a:rPr lang="en-US" sz="2200" dirty="0" smtClean="0"/>
              <a:t>Disadvantages – groups may be very homogeneous, students won't learn how to work with people they don't know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888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Setting up student groups should be intentional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429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err="1"/>
              <a:t>Instructor-selected groups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Much of what is known is anecdotal but common-</a:t>
            </a:r>
            <a:r>
              <a:rPr lang="en-US" dirty="0" err="1"/>
              <a:t>sensical</a:t>
            </a:r>
            <a:r>
              <a:rPr lang="en-US" dirty="0"/>
              <a:t>: Heterogeneous is better than homogeneous, avoid singling out students </a:t>
            </a:r>
            <a:r>
              <a:rPr lang="en-US" dirty="0" smtClean="0"/>
              <a:t>(</a:t>
            </a:r>
            <a:r>
              <a:rPr lang="en-US" i="1" dirty="0" smtClean="0"/>
              <a:t>e.g., </a:t>
            </a:r>
            <a:r>
              <a:rPr lang="en-US" dirty="0" smtClean="0"/>
              <a:t>avoid putting one man in each group in a female- dominated class)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Some instructors </a:t>
            </a:r>
            <a:r>
              <a:rPr lang="en-US" dirty="0" smtClean="0"/>
              <a:t>use </a:t>
            </a:r>
            <a:r>
              <a:rPr lang="en-US" dirty="0"/>
              <a:t>personality profiles (Myers-Briggs) or </a:t>
            </a:r>
            <a:r>
              <a:rPr lang="en-US" dirty="0" smtClean="0"/>
              <a:t>learning style profiles </a:t>
            </a:r>
            <a:r>
              <a:rPr lang="en-US" dirty="0"/>
              <a:t>to make </a:t>
            </a:r>
            <a:r>
              <a:rPr lang="en-US" dirty="0" smtClean="0"/>
              <a:t>heterogeneous groups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One study showed that students 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all abilities </a:t>
            </a:r>
            <a:r>
              <a:rPr lang="en-US" dirty="0"/>
              <a:t>(as determined by GALT, a logical thinking test) improved their problem solving abilities by about 10% by working in </a:t>
            </a:r>
            <a:r>
              <a:rPr lang="en-US" dirty="0" smtClean="0"/>
              <a:t>groups</a:t>
            </a:r>
          </a:p>
          <a:p>
            <a:pPr lvl="2">
              <a:spcBef>
                <a:spcPts val="1080"/>
              </a:spcBef>
            </a:pPr>
            <a:r>
              <a:rPr lang="en-US" dirty="0" smtClean="0"/>
              <a:t>EXCEPT </a:t>
            </a:r>
            <a:r>
              <a:rPr lang="en-US" dirty="0"/>
              <a:t>when a low scorer was paired with a low </a:t>
            </a:r>
            <a:r>
              <a:rPr lang="en-US" dirty="0" smtClean="0"/>
              <a:t>scorer</a:t>
            </a:r>
          </a:p>
          <a:p>
            <a:pPr lvl="2">
              <a:spcBef>
                <a:spcPts val="1080"/>
              </a:spcBef>
            </a:pPr>
            <a:r>
              <a:rPr lang="en-US" dirty="0" smtClean="0"/>
              <a:t>AND middle scorers paired with low scorers </a:t>
            </a:r>
            <a:r>
              <a:rPr lang="en-US" dirty="0"/>
              <a:t>improved </a:t>
            </a:r>
            <a:r>
              <a:rPr lang="en-US" dirty="0" smtClean="0"/>
              <a:t>twice as much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385" y="6159152"/>
            <a:ext cx="82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“An assessment of the effect of collaborative groups on students’ problem-solving strategies and abilities,” M.M. Cooper, C.T. Cox, </a:t>
            </a:r>
            <a:r>
              <a:rPr lang="en-US" sz="1400" dirty="0" err="1" smtClean="0"/>
              <a:t>Jr</a:t>
            </a:r>
            <a:r>
              <a:rPr lang="en-US" sz="1400" dirty="0" smtClean="0"/>
              <a:t>, M. </a:t>
            </a:r>
            <a:r>
              <a:rPr lang="en-US" sz="1400" dirty="0" err="1" smtClean="0"/>
              <a:t>Nammouz</a:t>
            </a:r>
            <a:r>
              <a:rPr lang="en-US" sz="1400" dirty="0" smtClean="0"/>
              <a:t>, E. Case, </a:t>
            </a:r>
            <a:r>
              <a:rPr lang="en-US" sz="1400" i="1" dirty="0" smtClean="0"/>
              <a:t>J. Chem. Educ</a:t>
            </a:r>
            <a:r>
              <a:rPr lang="en-US" sz="1400" dirty="0" smtClean="0"/>
              <a:t>., </a:t>
            </a:r>
            <a:r>
              <a:rPr lang="en-US" sz="1400" b="1" dirty="0" smtClean="0"/>
              <a:t>2008</a:t>
            </a:r>
            <a:r>
              <a:rPr lang="en-US" sz="1400" dirty="0" smtClean="0"/>
              <a:t>, </a:t>
            </a:r>
            <a:r>
              <a:rPr lang="en-US" sz="1400" i="1" dirty="0" smtClean="0"/>
              <a:t>85</a:t>
            </a:r>
            <a:r>
              <a:rPr lang="en-US" sz="1400" dirty="0" smtClean="0"/>
              <a:t>, 866-872.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53" y="533399"/>
            <a:ext cx="9139214" cy="1036513"/>
          </a:xfrm>
        </p:spPr>
        <p:txBody>
          <a:bodyPr>
            <a:noAutofit/>
          </a:bodyPr>
          <a:lstStyle/>
          <a:p>
            <a:r>
              <a:rPr lang="en-US" sz="3000" dirty="0" smtClean="0"/>
              <a:t>Students need to learn how to be good group members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965" y="1609560"/>
            <a:ext cx="8229600" cy="4876800"/>
          </a:xfrm>
        </p:spPr>
        <p:txBody>
          <a:bodyPr/>
          <a:lstStyle/>
          <a:p>
            <a:r>
              <a:rPr lang="en-US" dirty="0"/>
              <a:t>Team </a:t>
            </a:r>
            <a:r>
              <a:rPr lang="en-US" dirty="0" smtClean="0"/>
              <a:t>building</a:t>
            </a:r>
          </a:p>
          <a:p>
            <a:pPr lvl="1"/>
            <a:r>
              <a:rPr lang="en-US" dirty="0" smtClean="0"/>
              <a:t>Ice breakers, </a:t>
            </a:r>
            <a:r>
              <a:rPr lang="en-US" dirty="0"/>
              <a:t>g</a:t>
            </a:r>
            <a:r>
              <a:rPr lang="en-US" dirty="0" smtClean="0"/>
              <a:t>ames, choosing a team name, team expectations agreements (tons of stuff on the internet)</a:t>
            </a:r>
            <a:endParaRPr lang="en-US" dirty="0"/>
          </a:p>
          <a:p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Assigning roles clarifies expectations and encourages students to practice </a:t>
            </a:r>
            <a:r>
              <a:rPr lang="en-US" dirty="0" err="1" smtClean="0"/>
              <a:t>prosocial</a:t>
            </a:r>
            <a:r>
              <a:rPr lang="en-US" dirty="0" smtClean="0"/>
              <a:t> behaviors they might not usually engage in (see handouts)</a:t>
            </a:r>
            <a:endParaRPr lang="en-US" dirty="0"/>
          </a:p>
          <a:p>
            <a:r>
              <a:rPr lang="en-US" dirty="0"/>
              <a:t>Group </a:t>
            </a:r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Individual and group self-evaluation promotes the development of effective group skills (see handouts)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938" y="5571925"/>
            <a:ext cx="84617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“Turning student groups into effective teams,” B. Oakley, R. Felder, R. Brent, I. </a:t>
            </a:r>
            <a:r>
              <a:rPr lang="en-US" sz="1400" dirty="0" err="1" smtClean="0"/>
              <a:t>Elhaaj</a:t>
            </a:r>
            <a:r>
              <a:rPr lang="en-US" sz="1400" dirty="0" smtClean="0"/>
              <a:t>, </a:t>
            </a:r>
            <a:r>
              <a:rPr lang="en-US" sz="1400" i="1" dirty="0" smtClean="0"/>
              <a:t>J. of Student Centered Learning</a:t>
            </a:r>
            <a:r>
              <a:rPr lang="en-US" sz="1400" dirty="0" smtClean="0"/>
              <a:t>, </a:t>
            </a:r>
            <a:r>
              <a:rPr lang="en-US" sz="1400" b="1" dirty="0" smtClean="0"/>
              <a:t>2004</a:t>
            </a:r>
            <a:r>
              <a:rPr lang="en-US" sz="1400" dirty="0" smtClean="0"/>
              <a:t>, </a:t>
            </a:r>
            <a:r>
              <a:rPr lang="en-US" sz="1400" i="1" dirty="0"/>
              <a:t>2</a:t>
            </a:r>
            <a:r>
              <a:rPr lang="en-US" sz="1400" dirty="0"/>
              <a:t>, </a:t>
            </a:r>
            <a:r>
              <a:rPr lang="en-US" sz="1400" dirty="0" smtClean="0"/>
              <a:t>9-34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://www4.ncsu.edu/unity/lockers/users/f/felder/public/Papers/Oakley-paper%28JSCL%29.</a:t>
            </a:r>
            <a:r>
              <a:rPr lang="en-US" sz="1400" dirty="0" smtClean="0">
                <a:hlinkClick r:id="rId2"/>
              </a:rPr>
              <a:t>pdf</a:t>
            </a:r>
            <a:endParaRPr lang="en-US" sz="1400" dirty="0" smtClean="0"/>
          </a:p>
          <a:p>
            <a:r>
              <a:rPr lang="en-US" sz="1400" dirty="0" smtClean="0"/>
              <a:t>“POGIL: Roles in a </a:t>
            </a:r>
            <a:r>
              <a:rPr lang="en-US" sz="1400" dirty="0"/>
              <a:t>POGIL </a:t>
            </a:r>
            <a:r>
              <a:rPr lang="en-US" sz="1400" dirty="0" smtClean="0"/>
              <a:t>Classroom” (links to </a:t>
            </a:r>
            <a:r>
              <a:rPr lang="en-US" sz="1400" smtClean="0"/>
              <a:t>interpersonal effectiveness videos):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://pogil.org/resources/implementation/roles-in-a-pogil-classroom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164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Designing group activities for success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849" y="1634748"/>
            <a:ext cx="4916705" cy="4714856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Positive interdependence</a:t>
            </a:r>
          </a:p>
          <a:p>
            <a:pPr marL="548640" lvl="2" indent="0">
              <a:spcBef>
                <a:spcPts val="600"/>
              </a:spcBef>
              <a:buNone/>
            </a:pPr>
            <a:r>
              <a:rPr lang="en-US" dirty="0" smtClean="0"/>
              <a:t>Students believe that they can attain their goals only if </a:t>
            </a:r>
            <a:r>
              <a:rPr lang="en-US" dirty="0" smtClean="0">
                <a:solidFill>
                  <a:srgbClr val="A53926"/>
                </a:solidFill>
              </a:rPr>
              <a:t>all of the members </a:t>
            </a:r>
            <a:r>
              <a:rPr lang="en-US" dirty="0" smtClean="0"/>
              <a:t>achieve their goals. Techniques include assigning roles, giving limited information to each student so that they need to come together, and more.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/>
              <a:t>Individual accountability </a:t>
            </a:r>
            <a:endParaRPr lang="en-US" dirty="0" smtClean="0"/>
          </a:p>
          <a:p>
            <a:pPr marL="548640" lvl="2" indent="0">
              <a:buNone/>
            </a:pPr>
            <a:r>
              <a:rPr lang="en-US" dirty="0" smtClean="0"/>
              <a:t>Reduces “social loafing” or slacking. Techniques include keeping group size small, testing students individually, observing groups, asking group members to peer evaluate.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178" y="1579406"/>
            <a:ext cx="2678507" cy="2148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177" y="4108627"/>
            <a:ext cx="1925310" cy="1925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952" y="6279646"/>
            <a:ext cx="776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“Active Learning: Cooperation in the Classroom” D.W. Johnson, R. T. Johnson, K. A. Smith, Interaction Book Company, Edina, MN 1998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735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Designing group activities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29971" cy="497301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ts val="768"/>
              </a:spcBef>
              <a:buFont typeface="+mj-lt"/>
              <a:buAutoNum type="arabicPeriod" startAt="3"/>
            </a:pPr>
            <a:r>
              <a:rPr lang="en-US" sz="4500" dirty="0"/>
              <a:t>Face-to-face </a:t>
            </a:r>
            <a:r>
              <a:rPr lang="en-US" sz="4500" dirty="0" err="1"/>
              <a:t>promotive</a:t>
            </a:r>
            <a:r>
              <a:rPr lang="en-US" sz="4500" dirty="0"/>
              <a:t> </a:t>
            </a:r>
            <a:r>
              <a:rPr lang="en-US" sz="4500" dirty="0" smtClean="0"/>
              <a:t>interaction</a:t>
            </a:r>
          </a:p>
          <a:p>
            <a:pPr marL="548640" lvl="2" indent="0">
              <a:spcBef>
                <a:spcPts val="768"/>
              </a:spcBef>
              <a:buNone/>
            </a:pPr>
            <a:r>
              <a:rPr lang="en-US" sz="2900" dirty="0" smtClean="0"/>
              <a:t>Groups need to be physically together “eye-to-eye, knee-to-knee” and they need opportunities to promote and celebrate one another’s success.</a:t>
            </a:r>
            <a:endParaRPr lang="en-US" sz="2900" dirty="0"/>
          </a:p>
          <a:p>
            <a:pPr marL="457200" indent="-457200">
              <a:spcBef>
                <a:spcPts val="768"/>
              </a:spcBef>
              <a:buFont typeface="+mj-lt"/>
              <a:buAutoNum type="arabicPeriod" startAt="3"/>
            </a:pPr>
            <a:r>
              <a:rPr lang="en-US" sz="4500" dirty="0"/>
              <a:t>Interpersonal and small group </a:t>
            </a:r>
            <a:r>
              <a:rPr lang="en-US" sz="4500" dirty="0" smtClean="0"/>
              <a:t>skills</a:t>
            </a:r>
          </a:p>
          <a:p>
            <a:pPr marL="548640" lvl="2" indent="0">
              <a:spcBef>
                <a:spcPts val="768"/>
              </a:spcBef>
              <a:buNone/>
            </a:pPr>
            <a:r>
              <a:rPr lang="en-US" sz="2900" dirty="0"/>
              <a:t>T</a:t>
            </a:r>
            <a:r>
              <a:rPr lang="en-US" sz="2900" dirty="0" smtClean="0"/>
              <a:t>eam building, roles, group reflection (see videos from POGIL for </a:t>
            </a:r>
            <a:r>
              <a:rPr lang="en-US" sz="2900" dirty="0"/>
              <a:t>great examples: </a:t>
            </a:r>
            <a:r>
              <a:rPr lang="en-US" sz="2900" dirty="0">
                <a:hlinkClick r:id="rId2"/>
              </a:rPr>
              <a:t>https://pogil.org/resources/implementation/interpersonal-effectiveness-</a:t>
            </a:r>
            <a:r>
              <a:rPr lang="en-US" sz="2900" dirty="0" smtClean="0">
                <a:hlinkClick r:id="rId2"/>
              </a:rPr>
              <a:t>videos</a:t>
            </a:r>
            <a:r>
              <a:rPr lang="en-US" sz="2900" dirty="0" smtClean="0"/>
              <a:t>)</a:t>
            </a:r>
            <a:endParaRPr lang="en-US" sz="2900" dirty="0"/>
          </a:p>
          <a:p>
            <a:pPr marL="457200" indent="-457200">
              <a:spcBef>
                <a:spcPts val="768"/>
              </a:spcBef>
              <a:buFont typeface="+mj-lt"/>
              <a:buAutoNum type="arabicPeriod" startAt="3"/>
            </a:pPr>
            <a:r>
              <a:rPr lang="en-US" sz="4500" dirty="0"/>
              <a:t>Group </a:t>
            </a:r>
            <a:r>
              <a:rPr lang="en-US" sz="4500" dirty="0" smtClean="0"/>
              <a:t>processing</a:t>
            </a:r>
          </a:p>
          <a:p>
            <a:pPr marL="548640" lvl="2" indent="0">
              <a:spcBef>
                <a:spcPts val="768"/>
              </a:spcBef>
              <a:buNone/>
            </a:pPr>
            <a:r>
              <a:rPr lang="en-US" sz="2900" dirty="0" smtClean="0"/>
              <a:t>Assess the quality of interaction among group members, give groups feedback, help groups set goals to “get better,” celebrate success!</a:t>
            </a:r>
            <a:endParaRPr lang="en-US" sz="2900" dirty="0"/>
          </a:p>
          <a:p>
            <a:pPr>
              <a:spcBef>
                <a:spcPts val="3768"/>
              </a:spcBef>
            </a:pP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339" y="1600200"/>
            <a:ext cx="2590639" cy="193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22" y="3874437"/>
            <a:ext cx="2013119" cy="23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main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3768"/>
              </a:spcBef>
              <a:buFont typeface="+mj-lt"/>
              <a:buAutoNum type="arabicPeriod"/>
            </a:pPr>
            <a:r>
              <a:rPr lang="en-US" sz="3200" dirty="0"/>
              <a:t>Setting up student groups should be intentional – we know some things about this</a:t>
            </a:r>
          </a:p>
          <a:p>
            <a:pPr marL="457200" indent="-457200">
              <a:spcBef>
                <a:spcPts val="3768"/>
              </a:spcBef>
              <a:buFont typeface="+mj-lt"/>
              <a:buAutoNum type="arabicPeriod"/>
            </a:pPr>
            <a:r>
              <a:rPr lang="en-US" sz="3200" dirty="0"/>
              <a:t>Students need to learn how to be good group members</a:t>
            </a:r>
          </a:p>
          <a:p>
            <a:pPr marL="457200" indent="-457200">
              <a:spcBef>
                <a:spcPts val="3768"/>
              </a:spcBef>
              <a:buFont typeface="+mj-lt"/>
              <a:buAutoNum type="arabicPeriod"/>
            </a:pPr>
            <a:r>
              <a:rPr lang="en-US" sz="3200" dirty="0"/>
              <a:t>Group activities should be designed in order to maximize group success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412</TotalTime>
  <Words>867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developing effective student learning groups</vt:lpstr>
      <vt:lpstr>The main points</vt:lpstr>
      <vt:lpstr>Why do group work?</vt:lpstr>
      <vt:lpstr>Setting up student groups should be intentional</vt:lpstr>
      <vt:lpstr>Setting up student groups should be intentional</vt:lpstr>
      <vt:lpstr>Students need to learn how to be good group members</vt:lpstr>
      <vt:lpstr>Designing group activities for success</vt:lpstr>
      <vt:lpstr>Designing group activities for success</vt:lpstr>
      <vt:lpstr>Review of main 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effective student learning groups</dc:title>
  <dc:creator>Joanne Stewart</dc:creator>
  <cp:lastModifiedBy>Joanne Stewart</cp:lastModifiedBy>
  <cp:revision>66</cp:revision>
  <cp:lastPrinted>2015-05-21T18:16:06Z</cp:lastPrinted>
  <dcterms:created xsi:type="dcterms:W3CDTF">2015-05-19T13:51:37Z</dcterms:created>
  <dcterms:modified xsi:type="dcterms:W3CDTF">2015-05-21T18:30:02Z</dcterms:modified>
</cp:coreProperties>
</file>