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1" r:id="rId4"/>
    <p:sldId id="260" r:id="rId5"/>
    <p:sldId id="268" r:id="rId6"/>
    <p:sldId id="270" r:id="rId7"/>
    <p:sldId id="274" r:id="rId8"/>
    <p:sldId id="272" r:id="rId9"/>
    <p:sldId id="273" r:id="rId10"/>
    <p:sldId id="269" r:id="rId11"/>
  </p:sldIdLst>
  <p:sldSz cx="9144000" cy="6858000" type="screen4x3"/>
  <p:notesSz cx="6789738" cy="9929813"/>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82"/>
  </p:normalViewPr>
  <p:slideViewPr>
    <p:cSldViewPr snapToGrid="0" snapToObjects="1">
      <p:cViewPr varScale="1">
        <p:scale>
          <a:sx n="119" d="100"/>
          <a:sy n="119" d="100"/>
        </p:scale>
        <p:origin x="90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F89A06C-BC8B-3F4A-B590-769C56DD782D}" type="datetimeFigureOut">
              <a:rPr lang="en-US" smtClean="0"/>
              <a:pPr/>
              <a:t>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307171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89A06C-BC8B-3F4A-B590-769C56DD782D}" type="datetimeFigureOut">
              <a:rPr lang="en-US" smtClean="0"/>
              <a:pPr/>
              <a:t>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93934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89A06C-BC8B-3F4A-B590-769C56DD782D}" type="datetimeFigureOut">
              <a:rPr lang="en-US" smtClean="0"/>
              <a:pPr/>
              <a:t>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363756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89A06C-BC8B-3F4A-B590-769C56DD782D}" type="datetimeFigureOut">
              <a:rPr lang="en-US" smtClean="0"/>
              <a:pPr/>
              <a:t>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244173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89A06C-BC8B-3F4A-B590-769C56DD782D}" type="datetimeFigureOut">
              <a:rPr lang="en-US" smtClean="0"/>
              <a:pPr/>
              <a:t>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66602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89A06C-BC8B-3F4A-B590-769C56DD782D}" type="datetimeFigureOut">
              <a:rPr lang="en-US" smtClean="0"/>
              <a:pPr/>
              <a:t>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3011153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89A06C-BC8B-3F4A-B590-769C56DD782D}" type="datetimeFigureOut">
              <a:rPr lang="en-US" smtClean="0"/>
              <a:pPr/>
              <a:t>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428257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89A06C-BC8B-3F4A-B590-769C56DD782D}" type="datetimeFigureOut">
              <a:rPr lang="en-US" smtClean="0"/>
              <a:pPr/>
              <a:t>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3927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9A06C-BC8B-3F4A-B590-769C56DD782D}" type="datetimeFigureOut">
              <a:rPr lang="en-US" smtClean="0"/>
              <a:pPr/>
              <a:t>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375583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89A06C-BC8B-3F4A-B590-769C56DD782D}" type="datetimeFigureOut">
              <a:rPr lang="en-US" smtClean="0"/>
              <a:pPr/>
              <a:t>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210325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89A06C-BC8B-3F4A-B590-769C56DD782D}" type="datetimeFigureOut">
              <a:rPr lang="en-US" smtClean="0"/>
              <a:pPr/>
              <a:t>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FC465-91BC-F442-B147-D443AE591B4E}" type="slidenum">
              <a:rPr lang="en-US" smtClean="0"/>
              <a:pPr/>
              <a:t>‹#›</a:t>
            </a:fld>
            <a:endParaRPr lang="en-US"/>
          </a:p>
        </p:txBody>
      </p:sp>
    </p:spTree>
    <p:extLst>
      <p:ext uri="{BB962C8B-B14F-4D97-AF65-F5344CB8AC3E}">
        <p14:creationId xmlns:p14="http://schemas.microsoft.com/office/powerpoint/2010/main" val="78348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9A06C-BC8B-3F4A-B590-769C56DD782D}" type="datetimeFigureOut">
              <a:rPr lang="en-US" smtClean="0"/>
              <a:pPr/>
              <a:t>2/4/18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FC465-91BC-F442-B147-D443AE591B4E}" type="slidenum">
              <a:rPr lang="en-US" smtClean="0"/>
              <a:pPr/>
              <a:t>‹#›</a:t>
            </a:fld>
            <a:endParaRPr lang="en-US"/>
          </a:p>
        </p:txBody>
      </p:sp>
    </p:spTree>
    <p:extLst>
      <p:ext uri="{BB962C8B-B14F-4D97-AF65-F5344CB8AC3E}">
        <p14:creationId xmlns:p14="http://schemas.microsoft.com/office/powerpoint/2010/main" val="3035926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 class activity</a:t>
            </a:r>
          </a:p>
        </p:txBody>
      </p:sp>
      <p:sp>
        <p:nvSpPr>
          <p:cNvPr id="3" name="Subtitle 2"/>
          <p:cNvSpPr>
            <a:spLocks noGrp="1"/>
          </p:cNvSpPr>
          <p:nvPr>
            <p:ph type="subTitle" idx="1"/>
          </p:nvPr>
        </p:nvSpPr>
        <p:spPr/>
        <p:txBody>
          <a:bodyPr/>
          <a:lstStyle/>
          <a:p>
            <a:r>
              <a:rPr lang="en-US" dirty="0"/>
              <a:t>Mix and Match the orbitals!</a:t>
            </a:r>
          </a:p>
        </p:txBody>
      </p:sp>
    </p:spTree>
    <p:extLst>
      <p:ext uri="{BB962C8B-B14F-4D97-AF65-F5344CB8AC3E}">
        <p14:creationId xmlns:p14="http://schemas.microsoft.com/office/powerpoint/2010/main" val="1646516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to the combinations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1255022"/>
              </p:ext>
            </p:extLst>
          </p:nvPr>
        </p:nvGraphicFramePr>
        <p:xfrm>
          <a:off x="457200" y="1600200"/>
          <a:ext cx="8229600" cy="410187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020337">
                <a:tc>
                  <a:txBody>
                    <a:bodyPr/>
                    <a:lstStyle/>
                    <a:p>
                      <a:pPr algn="ctr"/>
                      <a:r>
                        <a:rPr lang="en-US" dirty="0"/>
                        <a:t>LGO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Metal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LGO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Metal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r>
                        <a:rPr lang="en-US" sz="3200" dirty="0"/>
                        <a:t>a</a:t>
                      </a:r>
                      <a:r>
                        <a:rPr lang="en-US" sz="3200" baseline="-25000" dirty="0"/>
                        <a:t>1g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1u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err="1"/>
                        <a:t>p</a:t>
                      </a:r>
                      <a:r>
                        <a:rPr lang="en-US" sz="3200" baseline="-25000" dirty="0" err="1"/>
                        <a:t>y</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41099">
                <a:tc>
                  <a:txBody>
                    <a:bodyPr/>
                    <a:lstStyle/>
                    <a:p>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a:t>d</a:t>
                      </a:r>
                      <a:r>
                        <a:rPr lang="en-US" sz="3200" baseline="-25000" dirty="0"/>
                        <a:t>z</a:t>
                      </a:r>
                      <a:r>
                        <a:rPr lang="en-US" sz="3200" baseline="30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1u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err="1"/>
                        <a:t>p</a:t>
                      </a:r>
                      <a:r>
                        <a:rPr lang="en-US" sz="3200" baseline="-25000" dirty="0" err="1"/>
                        <a:t>x</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99681">
                <a:tc>
                  <a:txBody>
                    <a:bodyPr/>
                    <a:lstStyle/>
                    <a:p>
                      <a:r>
                        <a:rPr lang="en-US" sz="3200" i="0" dirty="0"/>
                        <a:t>a</a:t>
                      </a:r>
                      <a:r>
                        <a:rPr lang="en-US" sz="3200" baseline="-25000" dirty="0"/>
                        <a:t>2u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err="1"/>
                        <a:t>p</a:t>
                      </a:r>
                      <a:r>
                        <a:rPr lang="en-US" sz="3200" baseline="-25000" dirty="0" err="1"/>
                        <a:t>z</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410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1g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a:t>d</a:t>
                      </a:r>
                      <a:r>
                        <a:rPr lang="en-US" sz="3200" dirty="0"/>
                        <a:t> </a:t>
                      </a:r>
                      <a:r>
                        <a:rPr lang="en-US" sz="3200" baseline="-25000" dirty="0" err="1"/>
                        <a:t>xz</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1g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err="1"/>
                        <a:t>d</a:t>
                      </a:r>
                      <a:r>
                        <a:rPr lang="en-US" sz="3200" baseline="-25000" dirty="0" err="1"/>
                        <a:t>yz</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4109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2g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a:t>d</a:t>
                      </a:r>
                      <a:r>
                        <a:rPr lang="en-US" sz="3200" dirty="0"/>
                        <a:t> </a:t>
                      </a:r>
                      <a:r>
                        <a:rPr lang="en-US" sz="3200" baseline="-25000" dirty="0"/>
                        <a:t>x</a:t>
                      </a:r>
                      <a:r>
                        <a:rPr lang="en-US" sz="2800" baseline="30000" dirty="0"/>
                        <a:t>2</a:t>
                      </a:r>
                      <a:r>
                        <a:rPr lang="en-US" sz="3200" baseline="-25000" dirty="0"/>
                        <a:t>- y</a:t>
                      </a:r>
                      <a:r>
                        <a:rPr lang="en-US" sz="2800" baseline="30000" dirty="0"/>
                        <a:t>2</a:t>
                      </a:r>
                      <a:endParaRPr lang="en-US" sz="32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a:t>e</a:t>
                      </a:r>
                      <a:r>
                        <a:rPr lang="en-US" sz="3200" baseline="-25000" dirty="0"/>
                        <a:t>2g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i="1" dirty="0" err="1"/>
                        <a:t>d</a:t>
                      </a:r>
                      <a:r>
                        <a:rPr lang="en-US" sz="3200" baseline="-25000" dirty="0" err="1"/>
                        <a:t>xy</a:t>
                      </a:r>
                      <a:endParaRPr lang="en-US" sz="32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68500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a:t>Large sized ligand group orbitals (LGO) and the valence orbitals of the metal were separately printed out on A4 sheets. 1 per A4 sheet.</a:t>
            </a:r>
          </a:p>
          <a:p>
            <a:endParaRPr lang="en-US" dirty="0"/>
          </a:p>
          <a:p>
            <a:r>
              <a:rPr lang="en-US" dirty="0"/>
              <a:t>The printed orbitals were folded put into a basket. 17 sheets (8 ligand group orbitals and 9 metal orbitals) are available.</a:t>
            </a:r>
          </a:p>
          <a:p>
            <a:endParaRPr lang="en-US" dirty="0"/>
          </a:p>
          <a:p>
            <a:r>
              <a:rPr lang="en-US" dirty="0"/>
              <a:t>Each student was asked to pick one sheet. (If there are more than 17 students, students can be asked to pair up.)</a:t>
            </a:r>
          </a:p>
          <a:p>
            <a:endParaRPr lang="en-US" dirty="0"/>
          </a:p>
          <a:p>
            <a:r>
              <a:rPr lang="en-US" dirty="0"/>
              <a:t>If less no. of students are there a few pairs can be used for the demonstration and not distributed to the class for matching! Or some students could do match more than one!</a:t>
            </a:r>
          </a:p>
        </p:txBody>
      </p:sp>
    </p:spTree>
    <p:extLst>
      <p:ext uri="{BB962C8B-B14F-4D97-AF65-F5344CB8AC3E}">
        <p14:creationId xmlns:p14="http://schemas.microsoft.com/office/powerpoint/2010/main" val="61233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coordinate system to be used was indicated. </a:t>
            </a:r>
          </a:p>
          <a:p>
            <a:r>
              <a:rPr lang="en-US" dirty="0"/>
              <a:t>The metal orbitals were not shaded. So the students marked + (plus) and – (minus) on the lobes.</a:t>
            </a:r>
          </a:p>
          <a:p>
            <a:r>
              <a:rPr lang="en-US" dirty="0"/>
              <a:t>One LGO was held up and it was matched with metal orbitals till the correct match was identified. </a:t>
            </a:r>
          </a:p>
          <a:p>
            <a:r>
              <a:rPr lang="en-US" dirty="0"/>
              <a:t>The molecular orbital was identified as </a:t>
            </a:r>
            <a:r>
              <a:rPr lang="en-US" dirty="0" err="1"/>
              <a:t>σ</a:t>
            </a:r>
            <a:r>
              <a:rPr lang="en-US" dirty="0"/>
              <a:t>, π, or </a:t>
            </a:r>
            <a:r>
              <a:rPr lang="en-US" dirty="0" err="1"/>
              <a:t>δ</a:t>
            </a:r>
            <a:r>
              <a:rPr lang="en-US" dirty="0"/>
              <a:t>, type interactions.</a:t>
            </a:r>
          </a:p>
          <a:p>
            <a:r>
              <a:rPr lang="en-US" dirty="0"/>
              <a:t>The correct lobe was then shaded to match the orientation of the ligand group orbital. It the sheet is semitransparent, it can be held against the light to see the match!</a:t>
            </a:r>
          </a:p>
        </p:txBody>
      </p:sp>
    </p:spTree>
    <p:extLst>
      <p:ext uri="{BB962C8B-B14F-4D97-AF65-F5344CB8AC3E}">
        <p14:creationId xmlns:p14="http://schemas.microsoft.com/office/powerpoint/2010/main" val="197228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The core activity took about 15 minutes for my 12 students.</a:t>
            </a:r>
          </a:p>
          <a:p>
            <a:endParaRPr lang="en-US" dirty="0"/>
          </a:p>
          <a:p>
            <a:r>
              <a:rPr lang="en-US" dirty="0"/>
              <a:t>Five minutes to explain the activity and to give out the sheets to 12 students. The axis were also indicated. Some students took extra orbitals.</a:t>
            </a:r>
          </a:p>
          <a:p>
            <a:endParaRPr lang="en-US" dirty="0"/>
          </a:p>
          <a:p>
            <a:r>
              <a:rPr lang="en-US" dirty="0"/>
              <a:t>Some interactions (</a:t>
            </a:r>
            <a:r>
              <a:rPr lang="en-US" dirty="0" err="1"/>
              <a:t>σ</a:t>
            </a:r>
            <a:r>
              <a:rPr lang="en-US" dirty="0"/>
              <a:t> ) were quickly discovered. But some took time; especially the </a:t>
            </a:r>
            <a:r>
              <a:rPr lang="en-US" dirty="0" err="1"/>
              <a:t>δ</a:t>
            </a:r>
            <a:r>
              <a:rPr lang="en-US" dirty="0"/>
              <a:t> type interactions. </a:t>
            </a:r>
          </a:p>
          <a:p>
            <a:endParaRPr lang="en-US" dirty="0"/>
          </a:p>
          <a:p>
            <a:r>
              <a:rPr lang="en-US" dirty="0"/>
              <a:t>The matched orbitals were then shown to the whole class by those who had matched it. This took another 5 minutes.</a:t>
            </a:r>
          </a:p>
          <a:p>
            <a:endParaRPr lang="en-US" dirty="0"/>
          </a:p>
          <a:p>
            <a:r>
              <a:rPr lang="en-US" dirty="0"/>
              <a:t>Doubts were cleared. This helped the students to understand how symmetry is important.</a:t>
            </a:r>
          </a:p>
          <a:p>
            <a:endParaRPr lang="en-US" dirty="0"/>
          </a:p>
          <a:p>
            <a:r>
              <a:rPr lang="en-US" dirty="0"/>
              <a:t>The energy level diagram was appreciated much better after the exercise. </a:t>
            </a:r>
          </a:p>
        </p:txBody>
      </p:sp>
    </p:spTree>
    <p:extLst>
      <p:ext uri="{BB962C8B-B14F-4D97-AF65-F5344CB8AC3E}">
        <p14:creationId xmlns:p14="http://schemas.microsoft.com/office/powerpoint/2010/main" val="931843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To make it easy, the metal orbitals could be shaded appropriately.</a:t>
            </a:r>
          </a:p>
          <a:p>
            <a:r>
              <a:rPr lang="en-US" dirty="0"/>
              <a:t>The students can be asked to draw the ligand group orbitals which were not included in the matching.</a:t>
            </a:r>
          </a:p>
          <a:p>
            <a:r>
              <a:rPr lang="en-US" dirty="0"/>
              <a:t> The ligand group orbitals of </a:t>
            </a:r>
            <a:r>
              <a:rPr lang="en-US" i="1" dirty="0" err="1"/>
              <a:t>bis</a:t>
            </a:r>
            <a:r>
              <a:rPr lang="en-US" dirty="0"/>
              <a:t> </a:t>
            </a:r>
            <a:r>
              <a:rPr lang="en-US" dirty="0" err="1"/>
              <a:t>cyclopentadienyl</a:t>
            </a:r>
            <a:r>
              <a:rPr lang="en-US" dirty="0"/>
              <a:t> units could be given to illustrate formation of </a:t>
            </a:r>
            <a:r>
              <a:rPr lang="en-US" dirty="0" err="1"/>
              <a:t>ferrocene</a:t>
            </a:r>
            <a:r>
              <a:rPr lang="en-US" dirty="0"/>
              <a:t> molecular orbitals.</a:t>
            </a:r>
          </a:p>
          <a:p>
            <a:endParaRPr lang="en-US" dirty="0"/>
          </a:p>
          <a:p>
            <a:endParaRPr lang="en-US" dirty="0"/>
          </a:p>
        </p:txBody>
      </p:sp>
    </p:spTree>
    <p:extLst>
      <p:ext uri="{BB962C8B-B14F-4D97-AF65-F5344CB8AC3E}">
        <p14:creationId xmlns:p14="http://schemas.microsoft.com/office/powerpoint/2010/main" val="10636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a:t>
            </a:r>
            <a:r>
              <a:rPr lang="en-US" sz="3600" dirty="0" err="1"/>
              <a:t>yz</a:t>
            </a:r>
            <a:r>
              <a:rPr lang="en-US" sz="3600" dirty="0"/>
              <a:t>” plane is the plane of the paper</a:t>
            </a:r>
            <a:br>
              <a:rPr lang="en-US" sz="3600" dirty="0"/>
            </a:br>
            <a:r>
              <a:rPr lang="en-US" sz="3600" dirty="0"/>
              <a:t>The benzene rings are on the “</a:t>
            </a:r>
            <a:r>
              <a:rPr lang="en-US" sz="3600" dirty="0" err="1"/>
              <a:t>xy</a:t>
            </a:r>
            <a:r>
              <a:rPr lang="en-US" sz="3600" dirty="0"/>
              <a:t>” plane</a:t>
            </a:r>
          </a:p>
        </p:txBody>
      </p:sp>
      <p:pic>
        <p:nvPicPr>
          <p:cNvPr id="4" name="Picture 3"/>
          <p:cNvPicPr>
            <a:picLocks noChangeAspect="1"/>
          </p:cNvPicPr>
          <p:nvPr/>
        </p:nvPicPr>
        <p:blipFill>
          <a:blip r:embed="rId2"/>
          <a:stretch>
            <a:fillRect/>
          </a:stretch>
        </p:blipFill>
        <p:spPr>
          <a:xfrm>
            <a:off x="940901" y="2360409"/>
            <a:ext cx="2294466" cy="2979381"/>
          </a:xfrm>
          <a:prstGeom prst="rect">
            <a:avLst/>
          </a:prstGeom>
        </p:spPr>
      </p:pic>
      <p:pic>
        <p:nvPicPr>
          <p:cNvPr id="6" name="Picture 5"/>
          <p:cNvPicPr>
            <a:picLocks noChangeAspect="1"/>
          </p:cNvPicPr>
          <p:nvPr/>
        </p:nvPicPr>
        <p:blipFill>
          <a:blip r:embed="rId3"/>
          <a:stretch>
            <a:fillRect/>
          </a:stretch>
        </p:blipFill>
        <p:spPr>
          <a:xfrm>
            <a:off x="3781777" y="1628300"/>
            <a:ext cx="3386667" cy="3938427"/>
          </a:xfrm>
          <a:prstGeom prst="rect">
            <a:avLst/>
          </a:prstGeom>
        </p:spPr>
      </p:pic>
    </p:spTree>
    <p:extLst>
      <p:ext uri="{BB962C8B-B14F-4D97-AF65-F5344CB8AC3E}">
        <p14:creationId xmlns:p14="http://schemas.microsoft.com/office/powerpoint/2010/main" val="3977924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F84ED-F466-4C2A-A305-499D547F8D04}"/>
              </a:ext>
            </a:extLst>
          </p:cNvPr>
          <p:cNvSpPr>
            <a:spLocks noGrp="1"/>
          </p:cNvSpPr>
          <p:nvPr>
            <p:ph type="title"/>
          </p:nvPr>
        </p:nvSpPr>
        <p:spPr>
          <a:xfrm>
            <a:off x="457200" y="51614"/>
            <a:ext cx="8229600" cy="1143000"/>
          </a:xfrm>
        </p:spPr>
        <p:txBody>
          <a:bodyPr/>
          <a:lstStyle/>
          <a:p>
            <a:r>
              <a:rPr lang="en-IN" dirty="0"/>
              <a:t>Metal orbitals</a:t>
            </a:r>
          </a:p>
        </p:txBody>
      </p:sp>
      <p:graphicFrame>
        <p:nvGraphicFramePr>
          <p:cNvPr id="4" name="Object 3">
            <a:extLst>
              <a:ext uri="{FF2B5EF4-FFF2-40B4-BE49-F238E27FC236}">
                <a16:creationId xmlns:a16="http://schemas.microsoft.com/office/drawing/2014/main" id="{CE3886F4-E353-4EE2-AFC2-58A600CDC1F6}"/>
              </a:ext>
            </a:extLst>
          </p:cNvPr>
          <p:cNvGraphicFramePr>
            <a:graphicFrameLocks noChangeAspect="1"/>
          </p:cNvGraphicFramePr>
          <p:nvPr>
            <p:extLst>
              <p:ext uri="{D42A27DB-BD31-4B8C-83A1-F6EECF244321}">
                <p14:modId xmlns:p14="http://schemas.microsoft.com/office/powerpoint/2010/main" val="3325495012"/>
              </p:ext>
            </p:extLst>
          </p:nvPr>
        </p:nvGraphicFramePr>
        <p:xfrm>
          <a:off x="1180867" y="1059984"/>
          <a:ext cx="6335055" cy="5768506"/>
        </p:xfrm>
        <a:graphic>
          <a:graphicData uri="http://schemas.openxmlformats.org/presentationml/2006/ole">
            <mc:AlternateContent xmlns:mc="http://schemas.openxmlformats.org/markup-compatibility/2006">
              <mc:Choice xmlns:v="urn:schemas-microsoft-com:vml" Requires="v">
                <p:oleObj spid="_x0000_s4101" name="CS ChemDraw Drawing" r:id="rId3" imgW="3905644" imgH="3555268" progId="ChemDraw.Document.6.0">
                  <p:embed/>
                </p:oleObj>
              </mc:Choice>
              <mc:Fallback>
                <p:oleObj name="CS ChemDraw Drawing" r:id="rId3" imgW="3905644" imgH="3555268" progId="ChemDraw.Document.6.0">
                  <p:embed/>
                  <p:pic>
                    <p:nvPicPr>
                      <p:cNvPr id="0" name=""/>
                      <p:cNvPicPr/>
                      <p:nvPr/>
                    </p:nvPicPr>
                    <p:blipFill>
                      <a:blip r:embed="rId4"/>
                      <a:stretch>
                        <a:fillRect/>
                      </a:stretch>
                    </p:blipFill>
                    <p:spPr>
                      <a:xfrm>
                        <a:off x="1180867" y="1059984"/>
                        <a:ext cx="6335055" cy="5768506"/>
                      </a:xfrm>
                      <a:prstGeom prst="rect">
                        <a:avLst/>
                      </a:prstGeom>
                    </p:spPr>
                  </p:pic>
                </p:oleObj>
              </mc:Fallback>
            </mc:AlternateContent>
          </a:graphicData>
        </a:graphic>
      </p:graphicFrame>
    </p:spTree>
    <p:extLst>
      <p:ext uri="{BB962C8B-B14F-4D97-AF65-F5344CB8AC3E}">
        <p14:creationId xmlns:p14="http://schemas.microsoft.com/office/powerpoint/2010/main" val="1172284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66404C4B-ABEA-4C69-BCF2-00A0B502DCDE}"/>
              </a:ext>
            </a:extLst>
          </p:cNvPr>
          <p:cNvGraphicFramePr>
            <a:graphicFrameLocks noChangeAspect="1"/>
          </p:cNvGraphicFramePr>
          <p:nvPr>
            <p:extLst>
              <p:ext uri="{D42A27DB-BD31-4B8C-83A1-F6EECF244321}">
                <p14:modId xmlns:p14="http://schemas.microsoft.com/office/powerpoint/2010/main" val="2308080163"/>
              </p:ext>
            </p:extLst>
          </p:nvPr>
        </p:nvGraphicFramePr>
        <p:xfrm>
          <a:off x="1408759" y="1155031"/>
          <a:ext cx="6195199" cy="5768019"/>
        </p:xfrm>
        <a:graphic>
          <a:graphicData uri="http://schemas.openxmlformats.org/presentationml/2006/ole">
            <mc:AlternateContent xmlns:mc="http://schemas.openxmlformats.org/markup-compatibility/2006">
              <mc:Choice xmlns:v="urn:schemas-microsoft-com:vml" Requires="v">
                <p:oleObj spid="_x0000_s1032" name="CS ChemDraw Drawing" r:id="rId3" imgW="4535004" imgH="4222914" progId="ChemDraw.Document.6.0">
                  <p:embed/>
                </p:oleObj>
              </mc:Choice>
              <mc:Fallback>
                <p:oleObj name="CS ChemDraw Drawing" r:id="rId3" imgW="4535004" imgH="4222914" progId="ChemDraw.Document.6.0">
                  <p:embed/>
                  <p:pic>
                    <p:nvPicPr>
                      <p:cNvPr id="0" name=""/>
                      <p:cNvPicPr/>
                      <p:nvPr/>
                    </p:nvPicPr>
                    <p:blipFill>
                      <a:blip r:embed="rId4"/>
                      <a:stretch>
                        <a:fillRect/>
                      </a:stretch>
                    </p:blipFill>
                    <p:spPr>
                      <a:xfrm>
                        <a:off x="1408759" y="1155031"/>
                        <a:ext cx="6195199" cy="5768019"/>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305340CB-63E5-4DEC-9A25-CAFF3F1F902B}"/>
              </a:ext>
            </a:extLst>
          </p:cNvPr>
          <p:cNvSpPr/>
          <p:nvPr/>
        </p:nvSpPr>
        <p:spPr>
          <a:xfrm>
            <a:off x="256674" y="0"/>
            <a:ext cx="8887326" cy="769441"/>
          </a:xfrm>
          <a:prstGeom prst="rect">
            <a:avLst/>
          </a:prstGeom>
        </p:spPr>
        <p:txBody>
          <a:bodyPr wrap="square">
            <a:spAutoFit/>
          </a:bodyPr>
          <a:lstStyle/>
          <a:p>
            <a:pPr algn="ctr"/>
            <a:r>
              <a:rPr lang="en-US" sz="4400" dirty="0">
                <a:solidFill>
                  <a:prstClr val="black"/>
                </a:solidFill>
                <a:ea typeface="+mj-ea"/>
                <a:cs typeface="+mj-cs"/>
              </a:rPr>
              <a:t>“a” and “</a:t>
            </a:r>
            <a:r>
              <a:rPr lang="en-US" sz="4400" dirty="0" err="1">
                <a:solidFill>
                  <a:prstClr val="black"/>
                </a:solidFill>
                <a:ea typeface="+mj-ea"/>
                <a:cs typeface="+mj-cs"/>
              </a:rPr>
              <a:t>e</a:t>
            </a:r>
            <a:r>
              <a:rPr lang="en-US" sz="4400" baseline="-25000" dirty="0" err="1">
                <a:solidFill>
                  <a:prstClr val="black"/>
                </a:solidFill>
                <a:ea typeface="+mj-ea"/>
                <a:cs typeface="+mj-cs"/>
              </a:rPr>
              <a:t>u</a:t>
            </a:r>
            <a:r>
              <a:rPr lang="en-US" sz="4400" dirty="0" err="1">
                <a:solidFill>
                  <a:prstClr val="black"/>
                </a:solidFill>
                <a:ea typeface="+mj-ea"/>
                <a:cs typeface="+mj-cs"/>
              </a:rPr>
              <a:t>”orbitals</a:t>
            </a:r>
            <a:r>
              <a:rPr lang="en-US" sz="4400" dirty="0">
                <a:solidFill>
                  <a:prstClr val="black"/>
                </a:solidFill>
                <a:ea typeface="+mj-ea"/>
                <a:cs typeface="+mj-cs"/>
              </a:rPr>
              <a:t> of (C</a:t>
            </a:r>
            <a:r>
              <a:rPr lang="en-US" sz="4400" baseline="-25000" dirty="0">
                <a:solidFill>
                  <a:prstClr val="black"/>
                </a:solidFill>
                <a:ea typeface="+mj-ea"/>
                <a:cs typeface="+mj-cs"/>
              </a:rPr>
              <a:t>6</a:t>
            </a:r>
            <a:r>
              <a:rPr lang="en-US" sz="4400" dirty="0">
                <a:solidFill>
                  <a:prstClr val="black"/>
                </a:solidFill>
                <a:ea typeface="+mj-ea"/>
                <a:cs typeface="+mj-cs"/>
              </a:rPr>
              <a:t>H</a:t>
            </a:r>
            <a:r>
              <a:rPr lang="en-US" sz="4400" baseline="-25000" dirty="0">
                <a:solidFill>
                  <a:prstClr val="black"/>
                </a:solidFill>
                <a:ea typeface="+mj-ea"/>
                <a:cs typeface="+mj-cs"/>
              </a:rPr>
              <a:t>6</a:t>
            </a:r>
            <a:r>
              <a:rPr lang="en-US" sz="4400" dirty="0">
                <a:solidFill>
                  <a:prstClr val="black"/>
                </a:solidFill>
                <a:ea typeface="+mj-ea"/>
                <a:cs typeface="+mj-cs"/>
              </a:rPr>
              <a:t>)</a:t>
            </a:r>
            <a:r>
              <a:rPr lang="en-US" sz="4400" baseline="-25000" dirty="0">
                <a:solidFill>
                  <a:prstClr val="black"/>
                </a:solidFill>
                <a:ea typeface="+mj-ea"/>
                <a:cs typeface="+mj-cs"/>
              </a:rPr>
              <a:t>2</a:t>
            </a:r>
            <a:endParaRPr lang="en-IN" dirty="0"/>
          </a:p>
        </p:txBody>
      </p:sp>
    </p:spTree>
    <p:extLst>
      <p:ext uri="{BB962C8B-B14F-4D97-AF65-F5344CB8AC3E}">
        <p14:creationId xmlns:p14="http://schemas.microsoft.com/office/powerpoint/2010/main" val="110267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E3FB2AC7-681C-4665-9B9F-1999FC502139}"/>
              </a:ext>
            </a:extLst>
          </p:cNvPr>
          <p:cNvGraphicFramePr>
            <a:graphicFrameLocks noChangeAspect="1"/>
          </p:cNvGraphicFramePr>
          <p:nvPr>
            <p:extLst>
              <p:ext uri="{D42A27DB-BD31-4B8C-83A1-F6EECF244321}">
                <p14:modId xmlns:p14="http://schemas.microsoft.com/office/powerpoint/2010/main" val="875394582"/>
              </p:ext>
            </p:extLst>
          </p:nvPr>
        </p:nvGraphicFramePr>
        <p:xfrm>
          <a:off x="414623" y="914400"/>
          <a:ext cx="6451398" cy="5977260"/>
        </p:xfrm>
        <a:graphic>
          <a:graphicData uri="http://schemas.openxmlformats.org/presentationml/2006/ole">
            <mc:AlternateContent xmlns:mc="http://schemas.openxmlformats.org/markup-compatibility/2006">
              <mc:Choice xmlns:v="urn:schemas-microsoft-com:vml" Requires="v">
                <p:oleObj spid="_x0000_s3080" name="CS ChemDraw Drawing" r:id="rId3" imgW="4558126" imgH="4222914" progId="ChemDraw.Document.6.0">
                  <p:embed/>
                </p:oleObj>
              </mc:Choice>
              <mc:Fallback>
                <p:oleObj name="CS ChemDraw Drawing" r:id="rId3" imgW="4558126" imgH="4222914" progId="ChemDraw.Document.6.0">
                  <p:embed/>
                  <p:pic>
                    <p:nvPicPr>
                      <p:cNvPr id="0" name=""/>
                      <p:cNvPicPr/>
                      <p:nvPr/>
                    </p:nvPicPr>
                    <p:blipFill>
                      <a:blip r:embed="rId4"/>
                      <a:stretch>
                        <a:fillRect/>
                      </a:stretch>
                    </p:blipFill>
                    <p:spPr>
                      <a:xfrm>
                        <a:off x="414623" y="914400"/>
                        <a:ext cx="6451398" cy="5977260"/>
                      </a:xfrm>
                      <a:prstGeom prst="rect">
                        <a:avLst/>
                      </a:prstGeom>
                    </p:spPr>
                  </p:pic>
                </p:oleObj>
              </mc:Fallback>
            </mc:AlternateContent>
          </a:graphicData>
        </a:graphic>
      </p:graphicFrame>
      <p:sp>
        <p:nvSpPr>
          <p:cNvPr id="5" name="Title 1">
            <a:extLst>
              <a:ext uri="{FF2B5EF4-FFF2-40B4-BE49-F238E27FC236}">
                <a16:creationId xmlns:a16="http://schemas.microsoft.com/office/drawing/2014/main" id="{917EB13D-61B8-4611-B73C-6A4C2912FDC5}"/>
              </a:ext>
            </a:extLst>
          </p:cNvPr>
          <p:cNvSpPr>
            <a:spLocks noGrp="1"/>
          </p:cNvSpPr>
          <p:nvPr>
            <p:ph type="title"/>
          </p:nvPr>
        </p:nvSpPr>
        <p:spPr>
          <a:xfrm>
            <a:off x="874292" y="-190582"/>
            <a:ext cx="8229600" cy="1143000"/>
          </a:xfrm>
        </p:spPr>
        <p:txBody>
          <a:bodyPr>
            <a:normAutofit/>
          </a:bodyPr>
          <a:lstStyle/>
          <a:p>
            <a:pPr algn="r"/>
            <a:r>
              <a:rPr lang="en-US" dirty="0" err="1"/>
              <a:t>e</a:t>
            </a:r>
            <a:r>
              <a:rPr lang="en-US" baseline="-25000" dirty="0" err="1"/>
              <a:t>g</a:t>
            </a:r>
            <a:r>
              <a:rPr lang="en-US" dirty="0" err="1"/>
              <a:t>orbitals</a:t>
            </a:r>
            <a:r>
              <a:rPr lang="en-US" dirty="0"/>
              <a:t> of (C</a:t>
            </a:r>
            <a:r>
              <a:rPr lang="en-US" baseline="-25000" dirty="0"/>
              <a:t>6</a:t>
            </a:r>
            <a:r>
              <a:rPr lang="en-US" dirty="0"/>
              <a:t>H</a:t>
            </a:r>
            <a:r>
              <a:rPr lang="en-US" baseline="-25000" dirty="0"/>
              <a:t>6</a:t>
            </a:r>
            <a:r>
              <a:rPr lang="en-US" dirty="0"/>
              <a:t>)</a:t>
            </a:r>
            <a:r>
              <a:rPr lang="en-US" baseline="-25000" dirty="0"/>
              <a:t>2</a:t>
            </a:r>
            <a:endParaRPr lang="en-US" dirty="0"/>
          </a:p>
        </p:txBody>
      </p:sp>
    </p:spTree>
    <p:extLst>
      <p:ext uri="{BB962C8B-B14F-4D97-AF65-F5344CB8AC3E}">
        <p14:creationId xmlns:p14="http://schemas.microsoft.com/office/powerpoint/2010/main" val="2870290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56&quot;&gt;&lt;object type=&quot;3&quot; unique_id=&quot;10057&quot;&gt;&lt;property id=&quot;20148&quot; value=&quot;5&quot;/&gt;&lt;property id=&quot;20300&quot; value=&quot;Slide 1 - &amp;quot;In class activity&amp;quot;&quot;/&gt;&lt;property id=&quot;20307&quot; value=&quot;256&quot;/&gt;&lt;/object&gt;&lt;object type=&quot;3&quot; unique_id=&quot;10058&quot;&gt;&lt;property id=&quot;20148&quot; value=&quot;5&quot;/&gt;&lt;property id=&quot;20300&quot; value=&quot;Slide 2&quot;/&gt;&lt;property id=&quot;20307&quot; value=&quot;257&quot;/&gt;&lt;/object&gt;&lt;object type=&quot;3&quot; unique_id=&quot;10059&quot;&gt;&lt;property id=&quot;20148&quot; value=&quot;5&quot;/&gt;&lt;property id=&quot;20300&quot; value=&quot;Slide 3&quot;/&gt;&lt;property id=&quot;20307&quot; value=&quot;259&quot;/&gt;&lt;/object&gt;&lt;object type=&quot;3&quot; unique_id=&quot;10060&quot;&gt;&lt;property id=&quot;20148&quot; value=&quot;5&quot;/&gt;&lt;property id=&quot;20300&quot; value=&quot;Slide 4&quot;/&gt;&lt;property id=&quot;20307&quot; value=&quot;261&quot;/&gt;&lt;/object&gt;&lt;object type=&quot;3&quot; unique_id=&quot;10061&quot;&gt;&lt;property id=&quot;20148&quot; value=&quot;5&quot;/&gt;&lt;property id=&quot;20300&quot; value=&quot;Slide 5&quot;/&gt;&lt;property id=&quot;20307&quot; value=&quot;260&quot;/&gt;&lt;/object&gt;&lt;object type=&quot;3&quot; unique_id=&quot;10062&quot;&gt;&lt;property id=&quot;20148&quot; value=&quot;5&quot;/&gt;&lt;property id=&quot;20300&quot; value=&quot;Slide 6&quot;/&gt;&lt;property id=&quot;20307&quot; value=&quot;268&quot;/&gt;&lt;/object&gt;&lt;object type=&quot;3&quot; unique_id=&quot;10063&quot;&gt;&lt;property id=&quot;20148&quot; value=&quot;5&quot;/&gt;&lt;property id=&quot;20300&quot; value=&quot;Slide 7 - &amp;quot;The “yz” plane is the plane of the paper The benzene rings are on the “xy” plane&amp;quot;&quot;/&gt;&lt;property id=&quot;20307&quot; value=&quot;270&quot;/&gt;&lt;/object&gt;&lt;object type=&quot;3&quot; unique_id=&quot;10064&quot;&gt;&lt;property id=&quot;20148&quot; value=&quot;5&quot;/&gt;&lt;property id=&quot;20300&quot; value=&quot;Slide 8&quot;/&gt;&lt;property id=&quot;20307&quot; value=&quot;265&quot;/&gt;&lt;/object&gt;&lt;object type=&quot;3&quot; unique_id=&quot;10065&quot;&gt;&lt;property id=&quot;20148&quot; value=&quot;5&quot;/&gt;&lt;property id=&quot;20300&quot; value=&quot;Slide 9 - &amp;quot;“a” and “eu” orbitals  of (C6H6)2&amp;quot;&quot;/&gt;&lt;property id=&quot;20307&quot; value=&quot;266&quot;/&gt;&lt;/object&gt;&lt;object type=&quot;3&quot; unique_id=&quot;10066&quot;&gt;&lt;property id=&quot;20148&quot; value=&quot;5&quot;/&gt;&lt;property id=&quot;20300&quot; value=&quot;Slide 10 - &amp;quot;egorbitals of (C6H6)2&amp;quot;&quot;/&gt;&lt;property id=&quot;20307&quot; value=&quot;267&quot;/&gt;&lt;/object&gt;&lt;object type=&quot;3&quot; unique_id=&quot;10067&quot;&gt;&lt;property id=&quot;20148&quot; value=&quot;5&quot;/&gt;&lt;property id=&quot;20300&quot; value=&quot;Slide 11 - &amp;quot;Key to the combinations&amp;quot;&quot;/&gt;&lt;property id=&quot;20307&quot; value=&quot;269&quot;/&gt;&lt;/object&gt;&lt;/object&gt;&lt;object type=&quot;8&quot; unique_id=&quot;10080&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3726</TotalTime>
  <Words>444</Words>
  <Application>Microsoft Macintosh PowerPoint</Application>
  <PresentationFormat>On-screen Show (4:3)</PresentationFormat>
  <Paragraphs>54</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Calibri</vt:lpstr>
      <vt:lpstr>Office Theme</vt:lpstr>
      <vt:lpstr>CS ChemDraw Drawing</vt:lpstr>
      <vt:lpstr>In class activity</vt:lpstr>
      <vt:lpstr>PowerPoint Presentation</vt:lpstr>
      <vt:lpstr>PowerPoint Presentation</vt:lpstr>
      <vt:lpstr>PowerPoint Presentation</vt:lpstr>
      <vt:lpstr>PowerPoint Presentation</vt:lpstr>
      <vt:lpstr>The “yz” plane is the plane of the paper The benzene rings are on the “xy” plane</vt:lpstr>
      <vt:lpstr>Metal orbitals</vt:lpstr>
      <vt:lpstr>PowerPoint Presentation</vt:lpstr>
      <vt:lpstr>egorbitals of (C6H6)2</vt:lpstr>
      <vt:lpstr>Key to the combinations</vt:lpstr>
    </vt:vector>
  </TitlesOfParts>
  <Company>Indian Institute of Science, Bangalore 560012 INDIA</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dc:title>
  <dc:creator>Ashoka Samuelson</dc:creator>
  <cp:lastModifiedBy>adam johnson</cp:lastModifiedBy>
  <cp:revision>26</cp:revision>
  <dcterms:created xsi:type="dcterms:W3CDTF">2016-03-28T15:36:43Z</dcterms:created>
  <dcterms:modified xsi:type="dcterms:W3CDTF">2018-02-04T21:12:23Z</dcterms:modified>
</cp:coreProperties>
</file>