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sldIdLst>
    <p:sldId id="261"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4"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0" d="100"/>
          <a:sy n="70" d="100"/>
        </p:scale>
        <p:origin x="514"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4-03-19T16:19:17.024" idx="1">
    <p:pos x="6238" y="543"/>
    <p:text>This slide is shown at the beginning of class when students are coming in and serves as a road map for the class period.</p:text>
    <p:extLst mod="1">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14-03-19T16:19:58.049" idx="2">
    <p:pos x="2616" y="1342"/>
    <p:text>This slide is shown when students begin working on Part 6. It points students to the third tab on the Molecule Polarity sim.</p:text>
    <p:extLst mod="1">
      <p:ext uri="{C676402C-5697-4E1C-873F-D02D1690AC5C}">
        <p15:threadingInfo xmlns:p15="http://schemas.microsoft.com/office/powerpoint/2012/main" timeZoneBias="240"/>
      </p:ext>
    </p:extLst>
  </p:cm>
  <p:cm authorId="2" dt="2014-04-24T20:42:13.800" idx="3">
    <p:pos x="5943" y="507"/>
    <p:text>Use of the "Molecule Polarity" simulation is optional and can be suggested to students who have trouble predicting dipoles. The simulation has nice visual representations, but not all students need this tool.</p:text>
    <p:extLst>
      <p:ext uri="{C676402C-5697-4E1C-873F-D02D1690AC5C}">
        <p15:threadingInfo xmlns:p15="http://schemas.microsoft.com/office/powerpoint/2012/main" timeZoneBias="24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14-03-19T16:22:03.114" idx="4">
    <p:pos x="3226" y="454"/>
    <p:text>If time allows, this slide can be shown at the end of class. It ties together several concepts from the simulation and also connects the material to real-life atmospheric chemistry.</p:text>
    <p:extLst mod="1">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7AE039-4B39-4769-ABE8-45E2CE351B3E}" type="datetimeFigureOut">
              <a:rPr lang="en-US" smtClean="0"/>
              <a:t>4/25/2014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518142-7150-4ECD-BD3A-AD016545889A}" type="slidenum">
              <a:rPr lang="en-US" smtClean="0"/>
              <a:t>‹#›</a:t>
            </a:fld>
            <a:endParaRPr lang="en-US"/>
          </a:p>
        </p:txBody>
      </p:sp>
    </p:spTree>
    <p:extLst>
      <p:ext uri="{BB962C8B-B14F-4D97-AF65-F5344CB8AC3E}">
        <p14:creationId xmlns:p14="http://schemas.microsoft.com/office/powerpoint/2010/main" val="2313924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46333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53A881-A6C0-4396-8812-2DA61E430C27}" type="datetimeFigureOut">
              <a:rPr lang="en-US" smtClean="0"/>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38CFD3-EAC8-4FF6-95B8-8F7F8324EA2B}" type="slidenum">
              <a:rPr lang="en-US" smtClean="0"/>
              <a:t>‹#›</a:t>
            </a:fld>
            <a:endParaRPr lang="en-US"/>
          </a:p>
        </p:txBody>
      </p:sp>
    </p:spTree>
    <p:extLst>
      <p:ext uri="{BB962C8B-B14F-4D97-AF65-F5344CB8AC3E}">
        <p14:creationId xmlns:p14="http://schemas.microsoft.com/office/powerpoint/2010/main" val="2267445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53A881-A6C0-4396-8812-2DA61E430C27}" type="datetimeFigureOut">
              <a:rPr lang="en-US" smtClean="0"/>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38CFD3-EAC8-4FF6-95B8-8F7F8324EA2B}" type="slidenum">
              <a:rPr lang="en-US" smtClean="0"/>
              <a:t>‹#›</a:t>
            </a:fld>
            <a:endParaRPr lang="en-US"/>
          </a:p>
        </p:txBody>
      </p:sp>
    </p:spTree>
    <p:extLst>
      <p:ext uri="{BB962C8B-B14F-4D97-AF65-F5344CB8AC3E}">
        <p14:creationId xmlns:p14="http://schemas.microsoft.com/office/powerpoint/2010/main" val="3938115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53A881-A6C0-4396-8812-2DA61E430C27}" type="datetimeFigureOut">
              <a:rPr lang="en-US" smtClean="0"/>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38CFD3-EAC8-4FF6-95B8-8F7F8324EA2B}" type="slidenum">
              <a:rPr lang="en-US" smtClean="0"/>
              <a:t>‹#›</a:t>
            </a:fld>
            <a:endParaRPr lang="en-US"/>
          </a:p>
        </p:txBody>
      </p:sp>
    </p:spTree>
    <p:extLst>
      <p:ext uri="{BB962C8B-B14F-4D97-AF65-F5344CB8AC3E}">
        <p14:creationId xmlns:p14="http://schemas.microsoft.com/office/powerpoint/2010/main" val="183418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53A881-A6C0-4396-8812-2DA61E430C27}" type="datetimeFigureOut">
              <a:rPr lang="en-US" smtClean="0"/>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38CFD3-EAC8-4FF6-95B8-8F7F8324EA2B}" type="slidenum">
              <a:rPr lang="en-US" smtClean="0"/>
              <a:t>‹#›</a:t>
            </a:fld>
            <a:endParaRPr lang="en-US"/>
          </a:p>
        </p:txBody>
      </p:sp>
    </p:spTree>
    <p:extLst>
      <p:ext uri="{BB962C8B-B14F-4D97-AF65-F5344CB8AC3E}">
        <p14:creationId xmlns:p14="http://schemas.microsoft.com/office/powerpoint/2010/main" val="2531280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53A881-A6C0-4396-8812-2DA61E430C27}" type="datetimeFigureOut">
              <a:rPr lang="en-US" smtClean="0"/>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38CFD3-EAC8-4FF6-95B8-8F7F8324EA2B}" type="slidenum">
              <a:rPr lang="en-US" smtClean="0"/>
              <a:t>‹#›</a:t>
            </a:fld>
            <a:endParaRPr lang="en-US"/>
          </a:p>
        </p:txBody>
      </p:sp>
    </p:spTree>
    <p:extLst>
      <p:ext uri="{BB962C8B-B14F-4D97-AF65-F5344CB8AC3E}">
        <p14:creationId xmlns:p14="http://schemas.microsoft.com/office/powerpoint/2010/main" val="1219562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53A881-A6C0-4396-8812-2DA61E430C27}" type="datetimeFigureOut">
              <a:rPr lang="en-US" smtClean="0"/>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38CFD3-EAC8-4FF6-95B8-8F7F8324EA2B}" type="slidenum">
              <a:rPr lang="en-US" smtClean="0"/>
              <a:t>‹#›</a:t>
            </a:fld>
            <a:endParaRPr lang="en-US"/>
          </a:p>
        </p:txBody>
      </p:sp>
    </p:spTree>
    <p:extLst>
      <p:ext uri="{BB962C8B-B14F-4D97-AF65-F5344CB8AC3E}">
        <p14:creationId xmlns:p14="http://schemas.microsoft.com/office/powerpoint/2010/main" val="3208294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53A881-A6C0-4396-8812-2DA61E430C27}" type="datetimeFigureOut">
              <a:rPr lang="en-US" smtClean="0"/>
              <a:t>4/25/2014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38CFD3-EAC8-4FF6-95B8-8F7F8324EA2B}" type="slidenum">
              <a:rPr lang="en-US" smtClean="0"/>
              <a:t>‹#›</a:t>
            </a:fld>
            <a:endParaRPr lang="en-US"/>
          </a:p>
        </p:txBody>
      </p:sp>
    </p:spTree>
    <p:extLst>
      <p:ext uri="{BB962C8B-B14F-4D97-AF65-F5344CB8AC3E}">
        <p14:creationId xmlns:p14="http://schemas.microsoft.com/office/powerpoint/2010/main" val="1424598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53A881-A6C0-4396-8812-2DA61E430C27}" type="datetimeFigureOut">
              <a:rPr lang="en-US" smtClean="0"/>
              <a:t>4/25/2014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38CFD3-EAC8-4FF6-95B8-8F7F8324EA2B}" type="slidenum">
              <a:rPr lang="en-US" smtClean="0"/>
              <a:t>‹#›</a:t>
            </a:fld>
            <a:endParaRPr lang="en-US"/>
          </a:p>
        </p:txBody>
      </p:sp>
    </p:spTree>
    <p:extLst>
      <p:ext uri="{BB962C8B-B14F-4D97-AF65-F5344CB8AC3E}">
        <p14:creationId xmlns:p14="http://schemas.microsoft.com/office/powerpoint/2010/main" val="4151676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53A881-A6C0-4396-8812-2DA61E430C27}" type="datetimeFigureOut">
              <a:rPr lang="en-US" smtClean="0"/>
              <a:t>4/25/2014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38CFD3-EAC8-4FF6-95B8-8F7F8324EA2B}" type="slidenum">
              <a:rPr lang="en-US" smtClean="0"/>
              <a:t>‹#›</a:t>
            </a:fld>
            <a:endParaRPr lang="en-US"/>
          </a:p>
        </p:txBody>
      </p:sp>
    </p:spTree>
    <p:extLst>
      <p:ext uri="{BB962C8B-B14F-4D97-AF65-F5344CB8AC3E}">
        <p14:creationId xmlns:p14="http://schemas.microsoft.com/office/powerpoint/2010/main" val="3666245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53A881-A6C0-4396-8812-2DA61E430C27}" type="datetimeFigureOut">
              <a:rPr lang="en-US" smtClean="0"/>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38CFD3-EAC8-4FF6-95B8-8F7F8324EA2B}" type="slidenum">
              <a:rPr lang="en-US" smtClean="0"/>
              <a:t>‹#›</a:t>
            </a:fld>
            <a:endParaRPr lang="en-US"/>
          </a:p>
        </p:txBody>
      </p:sp>
    </p:spTree>
    <p:extLst>
      <p:ext uri="{BB962C8B-B14F-4D97-AF65-F5344CB8AC3E}">
        <p14:creationId xmlns:p14="http://schemas.microsoft.com/office/powerpoint/2010/main" val="3682094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53A881-A6C0-4396-8812-2DA61E430C27}" type="datetimeFigureOut">
              <a:rPr lang="en-US" smtClean="0"/>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38CFD3-EAC8-4FF6-95B8-8F7F8324EA2B}" type="slidenum">
              <a:rPr lang="en-US" smtClean="0"/>
              <a:t>‹#›</a:t>
            </a:fld>
            <a:endParaRPr lang="en-US"/>
          </a:p>
        </p:txBody>
      </p:sp>
    </p:spTree>
    <p:extLst>
      <p:ext uri="{BB962C8B-B14F-4D97-AF65-F5344CB8AC3E}">
        <p14:creationId xmlns:p14="http://schemas.microsoft.com/office/powerpoint/2010/main" val="1090093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3A881-A6C0-4396-8812-2DA61E430C27}" type="datetimeFigureOut">
              <a:rPr lang="en-US" smtClean="0"/>
              <a:t>4/25/2014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38CFD3-EAC8-4FF6-95B8-8F7F8324EA2B}" type="slidenum">
              <a:rPr lang="en-US" smtClean="0"/>
              <a:t>‹#›</a:t>
            </a:fld>
            <a:endParaRPr lang="en-US"/>
          </a:p>
        </p:txBody>
      </p:sp>
    </p:spTree>
    <p:extLst>
      <p:ext uri="{BB962C8B-B14F-4D97-AF65-F5344CB8AC3E}">
        <p14:creationId xmlns:p14="http://schemas.microsoft.com/office/powerpoint/2010/main" val="408894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onicviper.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creativecommons.org/about/license/" TargetMode="Externa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Facilitator Notes</a:t>
            </a:r>
            <a:endParaRPr lang="en-US" dirty="0"/>
          </a:p>
        </p:txBody>
      </p:sp>
      <p:sp>
        <p:nvSpPr>
          <p:cNvPr id="7" name="Content Placeholder 6"/>
          <p:cNvSpPr>
            <a:spLocks noGrp="1"/>
          </p:cNvSpPr>
          <p:nvPr>
            <p:ph idx="1"/>
          </p:nvPr>
        </p:nvSpPr>
        <p:spPr>
          <a:xfrm>
            <a:off x="838200" y="1463040"/>
            <a:ext cx="10515600" cy="5006340"/>
          </a:xfrm>
        </p:spPr>
        <p:txBody>
          <a:bodyPr>
            <a:normAutofit fontScale="85000" lnSpcReduction="20000"/>
          </a:bodyPr>
          <a:lstStyle/>
          <a:p>
            <a:pPr marL="0" indent="0">
              <a:buNone/>
            </a:pPr>
            <a:r>
              <a:rPr lang="en-US" b="1" dirty="0" smtClean="0"/>
              <a:t>Description</a:t>
            </a:r>
            <a:r>
              <a:rPr lang="en-US" dirty="0" smtClean="0"/>
              <a:t>: These slides accompany the activity “Exploring Interactions of Matter with Light” which is intended to be used before the activity “Spectroscopy in Inorganic Chemistry</a:t>
            </a:r>
            <a:r>
              <a:rPr lang="en-US" dirty="0"/>
              <a:t>.” Both of these activities accompany the advanced inorganic laboratory “Linkage Isomerism.”</a:t>
            </a:r>
            <a:endParaRPr lang="en-US" dirty="0" smtClean="0"/>
          </a:p>
          <a:p>
            <a:pPr marL="0" indent="0">
              <a:buNone/>
            </a:pPr>
            <a:r>
              <a:rPr lang="en-US" b="1" dirty="0" smtClean="0"/>
              <a:t>Road Map:</a:t>
            </a:r>
            <a:r>
              <a:rPr lang="en-US" dirty="0" smtClean="0"/>
              <a:t> 	1) Instructor outlines the class with slide #1</a:t>
            </a:r>
          </a:p>
          <a:p>
            <a:pPr marL="0" indent="0">
              <a:buNone/>
            </a:pPr>
            <a:r>
              <a:rPr lang="en-US" b="1" dirty="0"/>
              <a:t>	</a:t>
            </a:r>
            <a:r>
              <a:rPr lang="en-US" b="1" dirty="0" smtClean="0"/>
              <a:t>	</a:t>
            </a:r>
            <a:r>
              <a:rPr lang="en-US" dirty="0" smtClean="0"/>
              <a:t>2) </a:t>
            </a:r>
            <a:r>
              <a:rPr lang="en-US" dirty="0"/>
              <a:t>Students complete parts 1 – 5</a:t>
            </a:r>
            <a:endParaRPr lang="en-US" dirty="0" smtClean="0"/>
          </a:p>
          <a:p>
            <a:pPr marL="0" indent="0">
              <a:buNone/>
            </a:pPr>
            <a:r>
              <a:rPr lang="en-US" dirty="0"/>
              <a:t>	</a:t>
            </a:r>
            <a:r>
              <a:rPr lang="en-US" dirty="0" smtClean="0"/>
              <a:t>	3) Instructor assigns each group a molecules on slide #2</a:t>
            </a:r>
          </a:p>
          <a:p>
            <a:pPr marL="0" indent="0">
              <a:buNone/>
            </a:pPr>
            <a:r>
              <a:rPr lang="en-US" dirty="0"/>
              <a:t>	</a:t>
            </a:r>
            <a:r>
              <a:rPr lang="en-US" dirty="0" smtClean="0"/>
              <a:t>	4) Students complete part 6</a:t>
            </a:r>
          </a:p>
          <a:p>
            <a:pPr marL="0" indent="0">
              <a:buNone/>
            </a:pPr>
            <a:r>
              <a:rPr lang="en-US" dirty="0"/>
              <a:t>	</a:t>
            </a:r>
            <a:r>
              <a:rPr lang="en-US" dirty="0" smtClean="0"/>
              <a:t>	5) Instructor leads discussion with slide #3</a:t>
            </a:r>
          </a:p>
          <a:p>
            <a:pPr marL="0" indent="0">
              <a:buNone/>
            </a:pPr>
            <a:r>
              <a:rPr lang="en-US" b="1" dirty="0" smtClean="0"/>
              <a:t>Facilitator notes for each slide:</a:t>
            </a:r>
            <a:r>
              <a:rPr lang="en-US" dirty="0" smtClean="0"/>
              <a:t> Comments can be viewed by selecting “Show comments” under the review tab. To print comments, be sure to select “Print comments and ink markup” in the print setting menu</a:t>
            </a:r>
            <a:r>
              <a:rPr lang="en-US" dirty="0" smtClean="0"/>
              <a:t>.</a:t>
            </a:r>
          </a:p>
          <a:p>
            <a:pPr marL="0" indent="0">
              <a:buNone/>
            </a:pPr>
            <a:r>
              <a:rPr lang="en-US" sz="2100" dirty="0">
                <a:solidFill>
                  <a:schemeClr val="bg1">
                    <a:lumMod val="50000"/>
                  </a:schemeClr>
                </a:solidFill>
              </a:rPr>
              <a:t>Created by Alycia M. Palmer, The Ohio State University (palmer.475@osu.edu) and posted on </a:t>
            </a:r>
            <a:r>
              <a:rPr lang="en-US" sz="2100" dirty="0" err="1">
                <a:solidFill>
                  <a:schemeClr val="bg1">
                    <a:lumMod val="50000"/>
                  </a:schemeClr>
                </a:solidFill>
              </a:rPr>
              <a:t>VIPEr</a:t>
            </a:r>
            <a:r>
              <a:rPr lang="en-US" sz="2100" dirty="0">
                <a:solidFill>
                  <a:schemeClr val="bg1">
                    <a:lumMod val="50000"/>
                  </a:schemeClr>
                </a:solidFill>
              </a:rPr>
              <a:t> (</a:t>
            </a:r>
            <a:r>
              <a:rPr lang="en-US" sz="2100" u="sng" dirty="0">
                <a:solidFill>
                  <a:schemeClr val="bg1">
                    <a:lumMod val="50000"/>
                  </a:schemeClr>
                </a:solidFill>
                <a:hlinkClick r:id="rId3"/>
              </a:rPr>
              <a:t>www.ionicviper.org</a:t>
            </a:r>
            <a:r>
              <a:rPr lang="en-US" sz="2100" dirty="0">
                <a:solidFill>
                  <a:schemeClr val="bg1">
                    <a:lumMod val="50000"/>
                  </a:schemeClr>
                </a:solidFill>
              </a:rPr>
              <a:t>) on April 25, 2014.  Copyright Alycia M. Palmer 2014.  This work is licensed under the Creative Commons Attribution Non-commercial Share Alike License. To view a copy of this license visit </a:t>
            </a:r>
            <a:r>
              <a:rPr lang="en-US" sz="2100" u="sng" dirty="0">
                <a:solidFill>
                  <a:schemeClr val="bg1">
                    <a:lumMod val="50000"/>
                  </a:schemeClr>
                </a:solidFill>
                <a:hlinkClick r:id="rId4"/>
              </a:rPr>
              <a:t>http://creativecommons.org/about/license/</a:t>
            </a:r>
            <a:r>
              <a:rPr lang="en-US" sz="2100" dirty="0">
                <a:solidFill>
                  <a:schemeClr val="bg1">
                    <a:lumMod val="50000"/>
                  </a:schemeClr>
                </a:solidFill>
              </a:rPr>
              <a:t>.</a:t>
            </a:r>
          </a:p>
          <a:p>
            <a:pPr marL="0" indent="0">
              <a:buNone/>
            </a:pPr>
            <a:endParaRPr lang="en-US" dirty="0" smtClean="0"/>
          </a:p>
        </p:txBody>
      </p:sp>
    </p:spTree>
    <p:extLst>
      <p:ext uri="{BB962C8B-B14F-4D97-AF65-F5344CB8AC3E}">
        <p14:creationId xmlns:p14="http://schemas.microsoft.com/office/powerpoint/2010/main" val="19527822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PhET</a:t>
            </a:r>
            <a:r>
              <a:rPr lang="en-US" dirty="0" smtClean="0"/>
              <a:t> simulation “Molecules and Light”</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5491" y="1996227"/>
            <a:ext cx="5584065" cy="3555642"/>
          </a:xfrm>
          <a:prstGeom prst="rect">
            <a:avLst/>
          </a:prstGeom>
          <a:noFill/>
          <a:ln>
            <a:noFill/>
          </a:ln>
          <a:extLst/>
        </p:spPr>
      </p:pic>
      <p:sp>
        <p:nvSpPr>
          <p:cNvPr id="3" name="TextBox 2"/>
          <p:cNvSpPr txBox="1"/>
          <p:nvPr/>
        </p:nvSpPr>
        <p:spPr>
          <a:xfrm>
            <a:off x="965915" y="2163651"/>
            <a:ext cx="4559122" cy="3416320"/>
          </a:xfrm>
          <a:prstGeom prst="rect">
            <a:avLst/>
          </a:prstGeom>
          <a:noFill/>
        </p:spPr>
        <p:txBody>
          <a:bodyPr wrap="square" rtlCol="0">
            <a:spAutoFit/>
          </a:bodyPr>
          <a:lstStyle/>
          <a:p>
            <a:pPr marL="342900" indent="-342900">
              <a:buFont typeface="+mj-lt"/>
              <a:buAutoNum type="arabicPeriod"/>
            </a:pPr>
            <a:r>
              <a:rPr lang="en-US" sz="2400" dirty="0" smtClean="0"/>
              <a:t>Form groups of 2—3 so that each group has at least one computer</a:t>
            </a:r>
          </a:p>
          <a:p>
            <a:pPr marL="342900" indent="-342900">
              <a:buFont typeface="+mj-lt"/>
              <a:buAutoNum type="arabicPeriod"/>
            </a:pPr>
            <a:endParaRPr lang="en-US" sz="2400" dirty="0" smtClean="0"/>
          </a:p>
          <a:p>
            <a:pPr marL="342900" indent="-342900">
              <a:buFont typeface="+mj-lt"/>
              <a:buAutoNum type="arabicPeriod"/>
            </a:pPr>
            <a:r>
              <a:rPr lang="en-US" sz="2400" dirty="0" smtClean="0"/>
              <a:t>Work through Parts #1—5</a:t>
            </a:r>
          </a:p>
          <a:p>
            <a:pPr marL="342900" indent="-342900">
              <a:buFont typeface="+mj-lt"/>
              <a:buAutoNum type="arabicPeriod"/>
            </a:pPr>
            <a:endParaRPr lang="en-US" sz="2400" dirty="0" smtClean="0"/>
          </a:p>
          <a:p>
            <a:pPr marL="342900" indent="-342900">
              <a:buFont typeface="+mj-lt"/>
              <a:buAutoNum type="arabicPeriod"/>
            </a:pPr>
            <a:r>
              <a:rPr lang="en-US" sz="2400" dirty="0" smtClean="0"/>
              <a:t>Ask the instructor to be assigned a molecule for Part #6</a:t>
            </a:r>
          </a:p>
          <a:p>
            <a:pPr marL="342900" indent="-342900">
              <a:buFont typeface="+mj-lt"/>
              <a:buAutoNum type="arabicPeriod"/>
            </a:pPr>
            <a:endParaRPr lang="en-US" sz="2400" dirty="0"/>
          </a:p>
        </p:txBody>
      </p:sp>
      <p:sp>
        <p:nvSpPr>
          <p:cNvPr id="5" name="TextBox 4"/>
          <p:cNvSpPr txBox="1"/>
          <p:nvPr/>
        </p:nvSpPr>
        <p:spPr>
          <a:xfrm>
            <a:off x="11018520" y="6297930"/>
            <a:ext cx="1017270" cy="369332"/>
          </a:xfrm>
          <a:prstGeom prst="rect">
            <a:avLst/>
          </a:prstGeom>
          <a:noFill/>
        </p:spPr>
        <p:txBody>
          <a:bodyPr wrap="square" rtlCol="0">
            <a:spAutoFit/>
          </a:bodyPr>
          <a:lstStyle/>
          <a:p>
            <a:r>
              <a:rPr lang="en-US" dirty="0" smtClean="0"/>
              <a:t>Slide #1</a:t>
            </a:r>
            <a:endParaRPr lang="en-US" dirty="0"/>
          </a:p>
        </p:txBody>
      </p:sp>
    </p:spTree>
    <p:extLst>
      <p:ext uri="{BB962C8B-B14F-4D97-AF65-F5344CB8AC3E}">
        <p14:creationId xmlns:p14="http://schemas.microsoft.com/office/powerpoint/2010/main" val="1099863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PhET</a:t>
            </a:r>
            <a:r>
              <a:rPr lang="en-US" dirty="0" smtClean="0"/>
              <a:t> simulation “Molecule Polarity”</a:t>
            </a:r>
            <a:endParaRPr lang="en-US" dirty="0"/>
          </a:p>
        </p:txBody>
      </p:sp>
      <p:pic>
        <p:nvPicPr>
          <p:cNvPr id="3" name="Picture 2"/>
          <p:cNvPicPr>
            <a:picLocks noChangeAspect="1"/>
          </p:cNvPicPr>
          <p:nvPr/>
        </p:nvPicPr>
        <p:blipFill>
          <a:blip r:embed="rId2"/>
          <a:stretch>
            <a:fillRect/>
          </a:stretch>
        </p:blipFill>
        <p:spPr>
          <a:xfrm>
            <a:off x="5077552" y="2112133"/>
            <a:ext cx="6775249" cy="3911622"/>
          </a:xfrm>
          <a:prstGeom prst="rect">
            <a:avLst/>
          </a:prstGeom>
        </p:spPr>
      </p:pic>
      <p:sp>
        <p:nvSpPr>
          <p:cNvPr id="5" name="Oval 4"/>
          <p:cNvSpPr/>
          <p:nvPr/>
        </p:nvSpPr>
        <p:spPr>
          <a:xfrm>
            <a:off x="6593983" y="1893194"/>
            <a:ext cx="1622738" cy="64394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08338" y="2240924"/>
            <a:ext cx="3837904" cy="4154984"/>
          </a:xfrm>
          <a:prstGeom prst="rect">
            <a:avLst/>
          </a:prstGeom>
          <a:noFill/>
        </p:spPr>
        <p:txBody>
          <a:bodyPr wrap="square" rtlCol="0">
            <a:spAutoFit/>
          </a:bodyPr>
          <a:lstStyle/>
          <a:p>
            <a:r>
              <a:rPr lang="en-US" sz="2400" dirty="0" smtClean="0"/>
              <a:t>Molecules for question #6</a:t>
            </a:r>
          </a:p>
          <a:p>
            <a:endParaRPr lang="en-US" sz="2400" dirty="0"/>
          </a:p>
          <a:p>
            <a:pPr marL="285750" indent="-285750">
              <a:buFont typeface="Arial" panose="020B0604020202020204" pitchFamily="34" charset="0"/>
              <a:buChar char="•"/>
            </a:pPr>
            <a:r>
              <a:rPr lang="en-US" sz="2400" dirty="0" smtClean="0"/>
              <a:t>NH</a:t>
            </a:r>
            <a:r>
              <a:rPr lang="en-US" sz="2400" baseline="-25000" dirty="0" smtClean="0"/>
              <a:t>3</a:t>
            </a:r>
            <a:r>
              <a:rPr lang="en-US" sz="2400" dirty="0" smtClean="0"/>
              <a:t> (ammonia)</a:t>
            </a:r>
          </a:p>
          <a:p>
            <a:pPr marL="285750" indent="-285750">
              <a:buFont typeface="Arial" panose="020B0604020202020204" pitchFamily="34" charset="0"/>
              <a:buChar char="•"/>
            </a:pPr>
            <a:r>
              <a:rPr lang="en-US" sz="2400" dirty="0" smtClean="0"/>
              <a:t>HCN (hydrogen cyanide)</a:t>
            </a:r>
          </a:p>
          <a:p>
            <a:pPr marL="285750" indent="-285750">
              <a:buFont typeface="Arial" panose="020B0604020202020204" pitchFamily="34" charset="0"/>
              <a:buChar char="•"/>
            </a:pPr>
            <a:r>
              <a:rPr lang="en-US" sz="2400" dirty="0" smtClean="0"/>
              <a:t>CH</a:t>
            </a:r>
            <a:r>
              <a:rPr lang="en-US" sz="2400" baseline="-25000" dirty="0" smtClean="0"/>
              <a:t>2</a:t>
            </a:r>
            <a:r>
              <a:rPr lang="en-US" sz="2400" dirty="0" smtClean="0"/>
              <a:t>O (formaldehyde)</a:t>
            </a:r>
          </a:p>
          <a:p>
            <a:pPr marL="285750" indent="-285750">
              <a:buFont typeface="Arial" panose="020B0604020202020204" pitchFamily="34" charset="0"/>
              <a:buChar char="•"/>
            </a:pPr>
            <a:r>
              <a:rPr lang="en-US" sz="2400" dirty="0" smtClean="0"/>
              <a:t>CH</a:t>
            </a:r>
            <a:r>
              <a:rPr lang="en-US" sz="2400" baseline="-25000" dirty="0" smtClean="0"/>
              <a:t>4</a:t>
            </a:r>
            <a:r>
              <a:rPr lang="en-US" sz="2400" dirty="0" smtClean="0"/>
              <a:t> (methane)</a:t>
            </a:r>
          </a:p>
          <a:p>
            <a:pPr marL="285750" indent="-285750">
              <a:buFont typeface="Arial" panose="020B0604020202020204" pitchFamily="34" charset="0"/>
              <a:buChar char="•"/>
            </a:pPr>
            <a:r>
              <a:rPr lang="en-US" sz="2400" dirty="0" smtClean="0"/>
              <a:t>CF</a:t>
            </a:r>
            <a:r>
              <a:rPr lang="en-US" sz="2400" baseline="-25000" dirty="0" smtClean="0"/>
              <a:t>4</a:t>
            </a:r>
            <a:r>
              <a:rPr lang="en-US" sz="2400" dirty="0" smtClean="0"/>
              <a:t> (carbon </a:t>
            </a:r>
            <a:r>
              <a:rPr lang="en-US" sz="2400" dirty="0" err="1" smtClean="0"/>
              <a:t>tetrafluoride</a:t>
            </a:r>
            <a:r>
              <a:rPr lang="en-US" sz="2400" dirty="0" smtClean="0"/>
              <a:t>)</a:t>
            </a:r>
          </a:p>
          <a:p>
            <a:pPr marL="285750" indent="-285750">
              <a:buFont typeface="Arial" panose="020B0604020202020204" pitchFamily="34" charset="0"/>
              <a:buChar char="•"/>
            </a:pPr>
            <a:r>
              <a:rPr lang="en-US" sz="2400" dirty="0" smtClean="0"/>
              <a:t>CH</a:t>
            </a:r>
            <a:r>
              <a:rPr lang="en-US" sz="2400" baseline="-25000" dirty="0" smtClean="0"/>
              <a:t>2</a:t>
            </a:r>
            <a:r>
              <a:rPr lang="en-US" sz="2400" dirty="0" smtClean="0"/>
              <a:t>F</a:t>
            </a:r>
            <a:r>
              <a:rPr lang="en-US" sz="2400" baseline="-25000" dirty="0" smtClean="0"/>
              <a:t>2</a:t>
            </a:r>
            <a:r>
              <a:rPr lang="en-US" sz="2400" dirty="0" smtClean="0"/>
              <a:t> (</a:t>
            </a:r>
            <a:r>
              <a:rPr lang="en-US" sz="2400" dirty="0" err="1" smtClean="0"/>
              <a:t>fluoromethane</a:t>
            </a:r>
            <a:r>
              <a:rPr lang="en-US" sz="2400" dirty="0" smtClean="0"/>
              <a:t>)</a:t>
            </a:r>
          </a:p>
          <a:p>
            <a:pPr marL="285750" indent="-285750">
              <a:buFont typeface="Arial" panose="020B0604020202020204" pitchFamily="34" charset="0"/>
              <a:buChar char="•"/>
            </a:pPr>
            <a:r>
              <a:rPr lang="en-US" sz="2400" dirty="0" smtClean="0"/>
              <a:t>CCl</a:t>
            </a:r>
            <a:r>
              <a:rPr lang="en-US" sz="2400" baseline="-25000" dirty="0" smtClean="0"/>
              <a:t>3</a:t>
            </a:r>
            <a:r>
              <a:rPr lang="en-US" sz="2400" dirty="0" smtClean="0"/>
              <a:t>F (Freon-11)</a:t>
            </a:r>
          </a:p>
          <a:p>
            <a:pPr marL="285750" indent="-285750">
              <a:buFont typeface="Arial" panose="020B0604020202020204" pitchFamily="34" charset="0"/>
              <a:buChar char="•"/>
            </a:pPr>
            <a:endParaRPr lang="en-US" sz="2400" dirty="0" smtClean="0"/>
          </a:p>
          <a:p>
            <a:endParaRPr lang="en-US" sz="2400" dirty="0" smtClean="0"/>
          </a:p>
        </p:txBody>
      </p:sp>
      <p:sp>
        <p:nvSpPr>
          <p:cNvPr id="7" name="TextBox 6"/>
          <p:cNvSpPr txBox="1"/>
          <p:nvPr/>
        </p:nvSpPr>
        <p:spPr>
          <a:xfrm>
            <a:off x="11018520" y="6297930"/>
            <a:ext cx="1017270" cy="369332"/>
          </a:xfrm>
          <a:prstGeom prst="rect">
            <a:avLst/>
          </a:prstGeom>
          <a:noFill/>
        </p:spPr>
        <p:txBody>
          <a:bodyPr wrap="square" rtlCol="0">
            <a:spAutoFit/>
          </a:bodyPr>
          <a:lstStyle/>
          <a:p>
            <a:r>
              <a:rPr lang="en-US" dirty="0" smtClean="0"/>
              <a:t>Slide #2</a:t>
            </a:r>
            <a:endParaRPr lang="en-US" dirty="0"/>
          </a:p>
        </p:txBody>
      </p:sp>
    </p:spTree>
    <p:extLst>
      <p:ext uri="{BB962C8B-B14F-4D97-AF65-F5344CB8AC3E}">
        <p14:creationId xmlns:p14="http://schemas.microsoft.com/office/powerpoint/2010/main" val="40441826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Atmospheric gases</a:t>
            </a:r>
            <a:endParaRPr lang="en-US" dirty="0"/>
          </a:p>
        </p:txBody>
      </p:sp>
      <p:sp>
        <p:nvSpPr>
          <p:cNvPr id="3" name="Content Placeholder 2"/>
          <p:cNvSpPr>
            <a:spLocks noGrp="1"/>
          </p:cNvSpPr>
          <p:nvPr>
            <p:ph idx="1"/>
          </p:nvPr>
        </p:nvSpPr>
        <p:spPr/>
        <p:txBody>
          <a:bodyPr/>
          <a:lstStyle/>
          <a:p>
            <a:r>
              <a:rPr lang="en-US" dirty="0" smtClean="0"/>
              <a:t>O</a:t>
            </a:r>
            <a:r>
              <a:rPr lang="en-US" baseline="-25000" dirty="0" smtClean="0"/>
              <a:t>2</a:t>
            </a:r>
            <a:r>
              <a:rPr lang="en-US" dirty="0" smtClean="0"/>
              <a:t> and N</a:t>
            </a:r>
            <a:r>
              <a:rPr lang="en-US" baseline="-25000" dirty="0" smtClean="0"/>
              <a:t>2</a:t>
            </a:r>
            <a:r>
              <a:rPr lang="en-US" dirty="0" smtClean="0"/>
              <a:t> are inert</a:t>
            </a:r>
          </a:p>
          <a:p>
            <a:r>
              <a:rPr lang="en-US" dirty="0" smtClean="0"/>
              <a:t>Ozone (O</a:t>
            </a:r>
            <a:r>
              <a:rPr lang="en-US" baseline="-25000" dirty="0" smtClean="0"/>
              <a:t>3</a:t>
            </a:r>
            <a:r>
              <a:rPr lang="en-US" dirty="0" smtClean="0"/>
              <a:t>) absorbs UV, protecting the earth’s surface</a:t>
            </a:r>
          </a:p>
          <a:p>
            <a:r>
              <a:rPr lang="en-US" dirty="0" smtClean="0"/>
              <a:t>CFCs react with UV light and catalyze the breakdown of ozone</a:t>
            </a:r>
          </a:p>
          <a:p>
            <a:pPr lvl="1"/>
            <a:r>
              <a:rPr lang="en-US" dirty="0" smtClean="0"/>
              <a:t>CCl</a:t>
            </a:r>
            <a:r>
              <a:rPr lang="en-US" baseline="-25000" dirty="0"/>
              <a:t>3</a:t>
            </a:r>
            <a:r>
              <a:rPr lang="en-US" dirty="0" smtClean="0"/>
              <a:t>F </a:t>
            </a:r>
            <a:r>
              <a:rPr lang="en-US" smtClean="0">
                <a:sym typeface="Wingdings" panose="05000000000000000000" pitchFamily="2" charset="2"/>
              </a:rPr>
              <a:t> CCl</a:t>
            </a:r>
            <a:r>
              <a:rPr lang="en-US" baseline="-25000" smtClean="0">
                <a:sym typeface="Wingdings" panose="05000000000000000000" pitchFamily="2" charset="2"/>
              </a:rPr>
              <a:t>2</a:t>
            </a:r>
            <a:r>
              <a:rPr lang="en-US" smtClean="0">
                <a:sym typeface="Wingdings" panose="05000000000000000000" pitchFamily="2" charset="2"/>
              </a:rPr>
              <a:t>F</a:t>
            </a:r>
            <a:r>
              <a:rPr lang="en-US" sz="4400" b="1" dirty="0" smtClean="0">
                <a:cs typeface="Times New Roman" panose="02020603050405020304" pitchFamily="18" charset="0"/>
                <a:sym typeface="Wingdings" panose="05000000000000000000" pitchFamily="2" charset="2"/>
              </a:rPr>
              <a:t>·</a:t>
            </a:r>
            <a:r>
              <a:rPr lang="en-US" dirty="0" smtClean="0">
                <a:cs typeface="Times New Roman" panose="02020603050405020304" pitchFamily="18" charset="0"/>
                <a:sym typeface="Wingdings" panose="05000000000000000000" pitchFamily="2" charset="2"/>
              </a:rPr>
              <a:t> + Cl</a:t>
            </a:r>
            <a:r>
              <a:rPr lang="en-US" sz="4400" b="1" dirty="0" smtClean="0">
                <a:cs typeface="Times New Roman" panose="02020603050405020304" pitchFamily="18" charset="0"/>
                <a:sym typeface="Wingdings" panose="05000000000000000000" pitchFamily="2" charset="2"/>
              </a:rPr>
              <a:t>·</a:t>
            </a:r>
          </a:p>
          <a:p>
            <a:r>
              <a:rPr lang="en-US" dirty="0" smtClean="0">
                <a:cs typeface="Times New Roman" panose="02020603050405020304" pitchFamily="18" charset="0"/>
                <a:sym typeface="Wingdings" panose="05000000000000000000" pitchFamily="2" charset="2"/>
              </a:rPr>
              <a:t>CH</a:t>
            </a:r>
            <a:r>
              <a:rPr lang="en-US" baseline="-25000" dirty="0" smtClean="0">
                <a:cs typeface="Times New Roman" panose="02020603050405020304" pitchFamily="18" charset="0"/>
                <a:sym typeface="Wingdings" panose="05000000000000000000" pitchFamily="2" charset="2"/>
              </a:rPr>
              <a:t>2</a:t>
            </a:r>
            <a:r>
              <a:rPr lang="en-US" dirty="0" smtClean="0">
                <a:cs typeface="Times New Roman" panose="02020603050405020304" pitchFamily="18" charset="0"/>
                <a:sym typeface="Wingdings" panose="05000000000000000000" pitchFamily="2" charset="2"/>
              </a:rPr>
              <a:t>F</a:t>
            </a:r>
            <a:r>
              <a:rPr lang="en-US" baseline="-25000" dirty="0" smtClean="0">
                <a:cs typeface="Times New Roman" panose="02020603050405020304" pitchFamily="18" charset="0"/>
                <a:sym typeface="Wingdings" panose="05000000000000000000" pitchFamily="2" charset="2"/>
              </a:rPr>
              <a:t>2 </a:t>
            </a:r>
            <a:r>
              <a:rPr lang="en-US" dirty="0" smtClean="0">
                <a:cs typeface="Times New Roman" panose="02020603050405020304" pitchFamily="18" charset="0"/>
                <a:sym typeface="Wingdings" panose="05000000000000000000" pitchFamily="2" charset="2"/>
              </a:rPr>
              <a:t>is the approved alternative to CFCs</a:t>
            </a:r>
          </a:p>
          <a:p>
            <a:pPr lvl="1"/>
            <a:r>
              <a:rPr lang="en-US" dirty="0" smtClean="0">
                <a:cs typeface="Times New Roman" panose="02020603050405020304" pitchFamily="18" charset="0"/>
                <a:sym typeface="Wingdings" panose="05000000000000000000" pitchFamily="2" charset="2"/>
              </a:rPr>
              <a:t>Zero ozone depletion potential (why?)</a:t>
            </a:r>
          </a:p>
          <a:p>
            <a:pPr lvl="1"/>
            <a:r>
              <a:rPr lang="en-US" dirty="0" smtClean="0">
                <a:cs typeface="Times New Roman" panose="02020603050405020304" pitchFamily="18" charset="0"/>
                <a:sym typeface="Wingdings" panose="05000000000000000000" pitchFamily="2" charset="2"/>
              </a:rPr>
              <a:t>However, it is considered a greenhouse gas (why?)</a:t>
            </a:r>
            <a:endParaRPr lang="en-US" dirty="0"/>
          </a:p>
        </p:txBody>
      </p:sp>
      <p:sp>
        <p:nvSpPr>
          <p:cNvPr id="4" name="TextBox 3"/>
          <p:cNvSpPr txBox="1"/>
          <p:nvPr/>
        </p:nvSpPr>
        <p:spPr>
          <a:xfrm>
            <a:off x="11018520" y="6297930"/>
            <a:ext cx="1017270" cy="369332"/>
          </a:xfrm>
          <a:prstGeom prst="rect">
            <a:avLst/>
          </a:prstGeom>
          <a:noFill/>
        </p:spPr>
        <p:txBody>
          <a:bodyPr wrap="square" rtlCol="0">
            <a:spAutoFit/>
          </a:bodyPr>
          <a:lstStyle/>
          <a:p>
            <a:r>
              <a:rPr lang="en-US" dirty="0" smtClean="0"/>
              <a:t>Slide #3</a:t>
            </a:r>
            <a:endParaRPr lang="en-US" dirty="0"/>
          </a:p>
        </p:txBody>
      </p:sp>
    </p:spTree>
    <p:extLst>
      <p:ext uri="{BB962C8B-B14F-4D97-AF65-F5344CB8AC3E}">
        <p14:creationId xmlns:p14="http://schemas.microsoft.com/office/powerpoint/2010/main" val="17238416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196</Words>
  <Application>Microsoft Office PowerPoint</Application>
  <PresentationFormat>Widescreen</PresentationFormat>
  <Paragraphs>36</Paragraphs>
  <Slides>4</Slides>
  <Notes>1</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Times New Roman</vt:lpstr>
      <vt:lpstr>Wingdings</vt:lpstr>
      <vt:lpstr>Office Theme</vt:lpstr>
      <vt:lpstr>Facilitator Notes</vt:lpstr>
      <vt:lpstr>PhET simulation “Molecules and Light”</vt:lpstr>
      <vt:lpstr>PhET simulation “Molecule Polarity”</vt:lpstr>
      <vt:lpstr>Atmospheric gases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2014-04-25T00:48:20Z</dcterms:created>
  <dcterms:modified xsi:type="dcterms:W3CDTF">2014-04-26T00:43:58Z</dcterms:modified>
</cp:coreProperties>
</file>