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8" r:id="rId4"/>
    <p:sldId id="257" r:id="rId5"/>
    <p:sldId id="259" r:id="rId6"/>
    <p:sldId id="260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69" autoAdjust="0"/>
  </p:normalViewPr>
  <p:slideViewPr>
    <p:cSldViewPr>
      <p:cViewPr>
        <p:scale>
          <a:sx n="75" d="100"/>
          <a:sy n="75" d="100"/>
        </p:scale>
        <p:origin x="-7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A0C33-BF5B-42FB-8799-476FD49C7FBC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93183-F79E-46C2-8FA1-584650985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4 electrons needed to reduce oxygen can come from external</a:t>
            </a:r>
            <a:r>
              <a:rPr lang="en-US" baseline="0" dirty="0" smtClean="0"/>
              <a:t> sources, such as NADH, FADH</a:t>
            </a:r>
            <a:r>
              <a:rPr lang="en-US" baseline="-25000" dirty="0" smtClean="0"/>
              <a:t>2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pterin</a:t>
            </a:r>
            <a:r>
              <a:rPr lang="en-US" baseline="0" dirty="0" smtClean="0"/>
              <a:t>, or the Quinone Pool, or they can be provided by the substrate.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93183-F79E-46C2-8FA1-584650985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08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Pterin</a:t>
            </a:r>
            <a:r>
              <a:rPr lang="en-US" dirty="0" smtClean="0"/>
              <a:t> itself reacts with oxygen to make a 4a-hydroperoxypterin species (2-electron reduction of O</a:t>
            </a:r>
            <a:r>
              <a:rPr lang="en-US" baseline="-25000" dirty="0" smtClean="0"/>
              <a:t>2</a:t>
            </a:r>
            <a:r>
              <a:rPr lang="en-US" dirty="0" smtClean="0"/>
              <a:t>) that interacts with the iron center to generate a reactive </a:t>
            </a:r>
            <a:r>
              <a:rPr lang="en-US" smtClean="0"/>
              <a:t>intermediate </a:t>
            </a:r>
            <a:r>
              <a:rPr lang="en-US" smtClean="0"/>
              <a:t>species (drawn here as an Fe(IV)=O species, but </a:t>
            </a:r>
            <a:r>
              <a:rPr lang="en-US" baseline="0" smtClean="0"/>
              <a:t>the iron-peroxo species has not been definitively ruled out as the active species)</a:t>
            </a:r>
            <a:r>
              <a:rPr lang="en-US" smtClean="0"/>
              <a:t> </a:t>
            </a:r>
            <a:r>
              <a:rPr lang="en-US" dirty="0" smtClean="0"/>
              <a:t>that </a:t>
            </a:r>
            <a:r>
              <a:rPr lang="en-US" dirty="0" err="1" smtClean="0"/>
              <a:t>hydroxylates</a:t>
            </a:r>
            <a:r>
              <a:rPr lang="en-US" baseline="0" dirty="0" smtClean="0"/>
              <a:t> the aromatic ring of the substrate.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93183-F79E-46C2-8FA1-5846509856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87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may</a:t>
            </a:r>
            <a:r>
              <a:rPr lang="en-US" baseline="0" dirty="0" smtClean="0"/>
              <a:t> be seen as a little controversial, as the identity of the active intermediates in the various binuclear non-</a:t>
            </a:r>
            <a:r>
              <a:rPr lang="en-US" baseline="0" dirty="0" err="1" smtClean="0"/>
              <a:t>heme</a:t>
            </a:r>
            <a:r>
              <a:rPr lang="en-US" baseline="0" dirty="0" smtClean="0"/>
              <a:t> iron enzymes is still debated.  Some believe that the </a:t>
            </a:r>
            <a:r>
              <a:rPr lang="en-US" baseline="0" dirty="0" err="1" smtClean="0"/>
              <a:t>diferryl</a:t>
            </a:r>
            <a:r>
              <a:rPr lang="en-US" baseline="0" dirty="0" smtClean="0"/>
              <a:t>-di-mu-</a:t>
            </a:r>
            <a:r>
              <a:rPr lang="en-US" baseline="0" dirty="0" err="1" smtClean="0"/>
              <a:t>oxo</a:t>
            </a:r>
            <a:r>
              <a:rPr lang="en-US" baseline="0" dirty="0" smtClean="0"/>
              <a:t> species shown on top is capable of hydrogen atom abstraction, while others believe that it lies along an auto-decay pathway.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93183-F79E-46C2-8FA1-5846509856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58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1692C-00C1-41CD-B6A9-56F6B1349F58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the general catalytic cycle followed by one member of the family, soluble methane monooxygenase.  There's a lot here, but the important thing to take from this slide is that the active oxidant of the enzyme is the so-called compound Q, which I have labelled here as a di-iron(IV) terminal oxo compound, which it was suspected to be for quite a while.  This species can be generated either by reaction with molecular oxygen, or by adding peroxide directly to the unreduced enzyme through what is known as the peroxide shunt pathway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2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7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14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94" y="6427379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5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221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6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96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56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544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342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764" y="6432550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737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5634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48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70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4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1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7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0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3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9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0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02AD-E15B-4D47-A873-EAA224897C7A}" type="datetimeFigureOut">
              <a:rPr lang="en-US" smtClean="0"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D3AB8-3DEA-4278-BB38-131CE1D90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1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686800" cy="2971799"/>
          </a:xfrm>
        </p:spPr>
        <p:txBody>
          <a:bodyPr>
            <a:normAutofit/>
          </a:bodyPr>
          <a:lstStyle/>
          <a:p>
            <a:r>
              <a:rPr lang="en-US" dirty="0" smtClean="0"/>
              <a:t>5 Slides About: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Dioxygen</a:t>
            </a:r>
            <a:r>
              <a:rPr lang="en-US" dirty="0" smtClean="0"/>
              <a:t> Activation in Non-</a:t>
            </a:r>
            <a:r>
              <a:rPr lang="en-US" dirty="0" err="1" smtClean="0"/>
              <a:t>Heme</a:t>
            </a:r>
            <a:r>
              <a:rPr lang="en-US" dirty="0" smtClean="0"/>
              <a:t> Iron Enzymes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468630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Gerard Rowe</a:t>
            </a:r>
          </a:p>
          <a:p>
            <a:pPr algn="ctr"/>
            <a:r>
              <a:rPr lang="en-US" sz="2400" smtClean="0"/>
              <a:t>University of South Carolina - Aiken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671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Dioxygen</a:t>
            </a:r>
            <a:r>
              <a:rPr lang="en-US" dirty="0" smtClean="0"/>
              <a:t> Activation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general, the biological utilization of </a:t>
            </a:r>
            <a:r>
              <a:rPr lang="en-US" sz="2400" dirty="0" err="1" smtClean="0"/>
              <a:t>dioxygen</a:t>
            </a:r>
            <a:r>
              <a:rPr lang="en-US" sz="2400" dirty="0" smtClean="0"/>
              <a:t> is a 4-electron process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400"/>
            <a:ext cx="5933022" cy="4648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3600" y="1917698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Metabolic Utilization</a:t>
            </a:r>
            <a:br>
              <a:rPr lang="en-US" sz="2000" dirty="0" smtClean="0"/>
            </a:br>
            <a:r>
              <a:rPr lang="en-US" sz="2000" dirty="0" smtClean="0"/>
              <a:t>(Cytochrome c oxidase)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3528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Monooxygenase</a:t>
            </a:r>
            <a:r>
              <a:rPr lang="en-US" sz="2000" dirty="0" smtClean="0"/>
              <a:t> Activity</a:t>
            </a:r>
            <a:br>
              <a:rPr lang="en-US" sz="2000" dirty="0" smtClean="0"/>
            </a:br>
            <a:r>
              <a:rPr lang="en-US" sz="2000" dirty="0" smtClean="0"/>
              <a:t>(Methane </a:t>
            </a:r>
            <a:r>
              <a:rPr lang="en-US" sz="2000" dirty="0" err="1" smtClean="0"/>
              <a:t>Monooxygenase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045200" y="50292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Dioxygenase</a:t>
            </a:r>
            <a:r>
              <a:rPr lang="en-US" sz="2000" dirty="0" smtClean="0"/>
              <a:t> Activity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Intradiol</a:t>
            </a:r>
            <a:r>
              <a:rPr lang="en-US" sz="2000" dirty="0" smtClean="0"/>
              <a:t> Ring Cleaving </a:t>
            </a:r>
            <a:r>
              <a:rPr lang="en-US" sz="2000" dirty="0" err="1" smtClean="0"/>
              <a:t>Dioxygenase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655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dirty="0" err="1" smtClean="0"/>
              <a:t>Heme</a:t>
            </a:r>
            <a:r>
              <a:rPr lang="en-US" dirty="0" smtClean="0"/>
              <a:t> vs. Non-</a:t>
            </a:r>
            <a:r>
              <a:rPr lang="en-US" dirty="0" err="1" smtClean="0"/>
              <a:t>Heme</a:t>
            </a:r>
            <a:r>
              <a:rPr lang="en-US" dirty="0" smtClean="0"/>
              <a:t> Oxidases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42110"/>
            <a:ext cx="3460101" cy="243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4419600"/>
            <a:ext cx="36125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</a:t>
            </a:r>
            <a:r>
              <a:rPr lang="en-US" dirty="0" err="1" smtClean="0"/>
              <a:t>Heme</a:t>
            </a:r>
            <a:r>
              <a:rPr lang="en-US" dirty="0" smtClean="0"/>
              <a:t> Protein Environment</a:t>
            </a:r>
          </a:p>
          <a:p>
            <a:endParaRPr lang="en-US" dirty="0"/>
          </a:p>
          <a:p>
            <a:r>
              <a:rPr lang="en-US" dirty="0" smtClean="0"/>
              <a:t>X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Met</a:t>
            </a:r>
            <a:r>
              <a:rPr lang="en-US" baseline="-25000" dirty="0" smtClean="0"/>
              <a:t>/</a:t>
            </a:r>
            <a:r>
              <a:rPr lang="en-US" baseline="-25000" dirty="0" err="1" smtClean="0"/>
              <a:t>Cys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His</a:t>
            </a:r>
            <a:r>
              <a:rPr lang="en-US" dirty="0" smtClean="0"/>
              <a:t>,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Tyr</a:t>
            </a:r>
            <a:endParaRPr lang="en-US" baseline="-25000" dirty="0" smtClean="0"/>
          </a:p>
          <a:p>
            <a:endParaRPr lang="en-US" dirty="0" smtClean="0"/>
          </a:p>
          <a:p>
            <a:r>
              <a:rPr lang="en-US" dirty="0" err="1" smtClean="0"/>
              <a:t>Porphyrin</a:t>
            </a:r>
            <a:r>
              <a:rPr lang="en-US" dirty="0" smtClean="0"/>
              <a:t> ligand is redox active</a:t>
            </a:r>
          </a:p>
          <a:p>
            <a:endParaRPr lang="en-US" dirty="0"/>
          </a:p>
          <a:p>
            <a:r>
              <a:rPr lang="en-US" dirty="0" smtClean="0"/>
              <a:t>Usually </a:t>
            </a:r>
            <a:r>
              <a:rPr lang="en-US" b="1" dirty="0" smtClean="0"/>
              <a:t>nonspecific</a:t>
            </a:r>
            <a:r>
              <a:rPr lang="en-US" dirty="0" smtClean="0"/>
              <a:t> oxidases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040" y="1143000"/>
            <a:ext cx="2895600" cy="26150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14589" y="4419600"/>
            <a:ext cx="36125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Taurine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</a:t>
            </a:r>
            <a:r>
              <a:rPr lang="en-US" dirty="0" err="1" smtClean="0"/>
              <a:t>Ketoglutarate</a:t>
            </a:r>
            <a:r>
              <a:rPr lang="en-US" dirty="0" smtClean="0"/>
              <a:t> </a:t>
            </a:r>
            <a:r>
              <a:rPr lang="en-US" dirty="0" err="1" smtClean="0"/>
              <a:t>Dioxygenase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Utilizes an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</a:t>
            </a:r>
            <a:r>
              <a:rPr lang="en-US" dirty="0" err="1" smtClean="0"/>
              <a:t>ketoacid</a:t>
            </a:r>
            <a:r>
              <a:rPr lang="en-US" dirty="0" smtClean="0"/>
              <a:t> cofactor as a source of electrons</a:t>
            </a:r>
          </a:p>
          <a:p>
            <a:endParaRPr lang="en-US" dirty="0"/>
          </a:p>
          <a:p>
            <a:r>
              <a:rPr lang="en-US" dirty="0" smtClean="0"/>
              <a:t>Usually </a:t>
            </a:r>
            <a:r>
              <a:rPr lang="en-US" b="1" dirty="0" smtClean="0"/>
              <a:t>tailored</a:t>
            </a:r>
            <a:r>
              <a:rPr lang="en-US" dirty="0" smtClean="0"/>
              <a:t> to one substrate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Mononuclear Non-</a:t>
            </a:r>
            <a:r>
              <a:rPr lang="en-US" dirty="0" err="1" smtClean="0"/>
              <a:t>Heme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Activation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362200"/>
            <a:ext cx="8367761" cy="3886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4499" y="1143000"/>
            <a:ext cx="8229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Aromatic Amino Acid Hydroxylases Use a </a:t>
            </a:r>
            <a:r>
              <a:rPr lang="en-US" sz="2400" dirty="0" err="1" smtClean="0"/>
              <a:t>Pterin</a:t>
            </a:r>
            <a:r>
              <a:rPr lang="en-US" sz="2400" dirty="0" smtClean="0"/>
              <a:t> Cofactor that Provides Two Reducing Equivalents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033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Binuclear Non-</a:t>
            </a:r>
            <a:r>
              <a:rPr lang="en-US" dirty="0" err="1" smtClean="0"/>
              <a:t>Heme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Activation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1300" y="1066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Binuclear iron enzymes generally do not utilize a cofactor, receiving their electrons from a reductase subunit, instead.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93900"/>
            <a:ext cx="713350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3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9" name="Picture 11" descr="mmocyc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509905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Look at Activation Mechanism</a:t>
            </a:r>
            <a:endParaRPr lang="en-US" dirty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486400" y="1371600"/>
            <a:ext cx="3429000" cy="477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100" dirty="0" smtClean="0">
                <a:solidFill>
                  <a:srgbClr val="000000"/>
                </a:solidFill>
              </a:rPr>
              <a:t>Addition of O</a:t>
            </a:r>
            <a:r>
              <a:rPr lang="en-US" sz="2100" baseline="-25000" dirty="0" smtClean="0">
                <a:solidFill>
                  <a:srgbClr val="000000"/>
                </a:solidFill>
              </a:rPr>
              <a:t>2</a:t>
            </a:r>
            <a:r>
              <a:rPr lang="en-US" sz="2100" dirty="0" smtClean="0">
                <a:solidFill>
                  <a:srgbClr val="000000"/>
                </a:solidFill>
              </a:rPr>
              <a:t> to </a:t>
            </a:r>
            <a:r>
              <a:rPr lang="en-US" sz="2100" dirty="0" err="1" smtClean="0">
                <a:solidFill>
                  <a:srgbClr val="000000"/>
                </a:solidFill>
              </a:rPr>
              <a:t>MMO</a:t>
            </a:r>
            <a:r>
              <a:rPr lang="en-US" sz="2100" baseline="-25000" dirty="0" err="1" smtClean="0">
                <a:solidFill>
                  <a:srgbClr val="000000"/>
                </a:solidFill>
              </a:rPr>
              <a:t>Red</a:t>
            </a:r>
            <a:r>
              <a:rPr lang="en-US" sz="2100" dirty="0" smtClean="0">
                <a:solidFill>
                  <a:srgbClr val="000000"/>
                </a:solidFill>
              </a:rPr>
              <a:t> results in an unobserved, but kinetically implicated species </a:t>
            </a:r>
            <a:r>
              <a:rPr lang="en-US" sz="2100" b="1" dirty="0" smtClean="0">
                <a:solidFill>
                  <a:srgbClr val="FF0000"/>
                </a:solidFill>
              </a:rPr>
              <a:t>O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100" dirty="0" err="1" smtClean="0">
                <a:solidFill>
                  <a:srgbClr val="000000"/>
                </a:solidFill>
              </a:rPr>
              <a:t>Heterolytic</a:t>
            </a:r>
            <a:r>
              <a:rPr lang="en-US" sz="2100" dirty="0" smtClean="0">
                <a:solidFill>
                  <a:srgbClr val="000000"/>
                </a:solidFill>
              </a:rPr>
              <a:t> </a:t>
            </a:r>
            <a:r>
              <a:rPr lang="en-US" sz="2100" dirty="0">
                <a:solidFill>
                  <a:srgbClr val="000000"/>
                </a:solidFill>
              </a:rPr>
              <a:t>Cleavage of </a:t>
            </a:r>
            <a:r>
              <a:rPr lang="en-US" sz="2100" dirty="0" err="1">
                <a:solidFill>
                  <a:srgbClr val="000000"/>
                </a:solidFill>
              </a:rPr>
              <a:t>peroxo</a:t>
            </a:r>
            <a:r>
              <a:rPr lang="en-US" sz="2100" dirty="0">
                <a:solidFill>
                  <a:srgbClr val="000000"/>
                </a:solidFill>
              </a:rPr>
              <a:t> bond (</a:t>
            </a:r>
            <a:r>
              <a:rPr lang="en-US" sz="2100" dirty="0">
                <a:solidFill>
                  <a:srgbClr val="FF0000"/>
                </a:solidFill>
              </a:rPr>
              <a:t>P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100" dirty="0">
                <a:solidFill>
                  <a:srgbClr val="FF0000"/>
                </a:solidFill>
                <a:sym typeface="Wingdings" pitchFamily="2" charset="2"/>
              </a:rPr>
              <a:t>Q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) forms a Fe(IV)Fe(IV)-</a:t>
            </a:r>
            <a:r>
              <a:rPr lang="en-US" sz="2100" dirty="0" err="1">
                <a:solidFill>
                  <a:srgbClr val="000000"/>
                </a:solidFill>
                <a:sym typeface="Wingdings" pitchFamily="2" charset="2"/>
              </a:rPr>
              <a:t>oxo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 species, termed </a:t>
            </a:r>
            <a:r>
              <a:rPr lang="en-US" sz="2100" dirty="0">
                <a:solidFill>
                  <a:srgbClr val="FF0000"/>
                </a:solidFill>
                <a:sym typeface="Wingdings" pitchFamily="2" charset="2"/>
              </a:rPr>
              <a:t>Q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100" dirty="0" err="1">
                <a:solidFill>
                  <a:srgbClr val="FF0000"/>
                </a:solidFill>
                <a:sym typeface="Wingdings" pitchFamily="2" charset="2"/>
              </a:rPr>
              <a:t>sMMO</a:t>
            </a:r>
            <a:r>
              <a:rPr lang="en-US" sz="2100" baseline="-25000" dirty="0" err="1">
                <a:solidFill>
                  <a:srgbClr val="FF0000"/>
                </a:solidFill>
                <a:sym typeface="Wingdings" pitchFamily="2" charset="2"/>
              </a:rPr>
              <a:t>Ox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 can directly convert to </a:t>
            </a:r>
            <a:r>
              <a:rPr lang="en-US" sz="2100" dirty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 by the addition of peroxide.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/>
            </a:r>
            <a:br>
              <a:rPr lang="en-US" sz="2100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*Rates reported at 4</a:t>
            </a:r>
            <a:r>
              <a:rPr lang="en-US" sz="21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º</a:t>
            </a:r>
            <a:r>
              <a:rPr lang="en-US" sz="2100" dirty="0">
                <a:solidFill>
                  <a:srgbClr val="000000"/>
                </a:solidFill>
                <a:sym typeface="Wingdings" pitchFamily="2" charset="2"/>
              </a:rPr>
              <a:t>C</a:t>
            </a:r>
            <a:endParaRPr lang="en-US" sz="2100" baseline="-25000" dirty="0">
              <a:solidFill>
                <a:srgbClr val="FF0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3582037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Use Non-</a:t>
            </a:r>
            <a:r>
              <a:rPr lang="en-US" dirty="0" err="1" smtClean="0"/>
              <a:t>Heme</a:t>
            </a:r>
            <a:r>
              <a:rPr lang="en-US" dirty="0" smtClean="0"/>
              <a:t> </a:t>
            </a:r>
            <a:r>
              <a:rPr lang="en-US" dirty="0" err="1" smtClean="0"/>
              <a:t>Oxygenases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Oxygen is </a:t>
            </a:r>
            <a:r>
              <a:rPr lang="en-US" b="1" dirty="0" smtClean="0"/>
              <a:t>dangerous</a:t>
            </a:r>
            <a:r>
              <a:rPr lang="en-US" dirty="0" smtClean="0"/>
              <a:t>.  One misfire of the enzyme can </a:t>
            </a:r>
            <a:r>
              <a:rPr lang="en-US" dirty="0" err="1" smtClean="0"/>
              <a:t>hydroxylate</a:t>
            </a:r>
            <a:r>
              <a:rPr lang="en-US" dirty="0" smtClean="0"/>
              <a:t> the active site, rendering it useless.  </a:t>
            </a:r>
            <a:r>
              <a:rPr lang="en-US" dirty="0" err="1" smtClean="0"/>
              <a:t>Heme</a:t>
            </a:r>
            <a:r>
              <a:rPr lang="en-US" dirty="0" smtClean="0"/>
              <a:t> </a:t>
            </a:r>
            <a:r>
              <a:rPr lang="en-US" dirty="0" err="1" smtClean="0"/>
              <a:t>oxygenases</a:t>
            </a:r>
            <a:r>
              <a:rPr lang="en-US" dirty="0" smtClean="0"/>
              <a:t> like P450 can </a:t>
            </a:r>
            <a:r>
              <a:rPr lang="en-US" dirty="0" err="1" smtClean="0"/>
              <a:t>hydoxylate</a:t>
            </a:r>
            <a:r>
              <a:rPr lang="en-US" dirty="0" smtClean="0"/>
              <a:t> nearly anything, but lack control and </a:t>
            </a:r>
            <a:r>
              <a:rPr lang="en-US" dirty="0" err="1" smtClean="0"/>
              <a:t>tunability</a:t>
            </a:r>
            <a:r>
              <a:rPr lang="en-US" dirty="0" smtClean="0"/>
              <a:t>.  Non-</a:t>
            </a:r>
            <a:r>
              <a:rPr lang="en-US" dirty="0" err="1" smtClean="0"/>
              <a:t>heme</a:t>
            </a:r>
            <a:r>
              <a:rPr lang="en-US" dirty="0" smtClean="0"/>
              <a:t> </a:t>
            </a:r>
            <a:r>
              <a:rPr lang="en-US" dirty="0" err="1" smtClean="0"/>
              <a:t>oxygenases</a:t>
            </a:r>
            <a:r>
              <a:rPr lang="en-US" dirty="0" smtClean="0"/>
              <a:t> are </a:t>
            </a:r>
            <a:r>
              <a:rPr lang="en-US" b="1" dirty="0" smtClean="0"/>
              <a:t>customizable</a:t>
            </a:r>
            <a:r>
              <a:rPr lang="en-US" dirty="0" smtClean="0"/>
              <a:t>, and the potency of the intermediate can be reduced.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2647068"/>
            <a:ext cx="3107880" cy="34388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726" y="2586225"/>
            <a:ext cx="5423916" cy="373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2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1217"/>
          </a:xfrm>
        </p:spPr>
        <p:txBody>
          <a:bodyPr/>
          <a:lstStyle/>
          <a:p>
            <a:r>
              <a:rPr lang="en-US" dirty="0" smtClean="0"/>
              <a:t>References for Further Study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816551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/>
              <a:t>Mononuclear Enzymes:</a:t>
            </a:r>
            <a:endParaRPr lang="en-US" b="1"/>
          </a:p>
        </p:txBody>
      </p:sp>
      <p:sp>
        <p:nvSpPr>
          <p:cNvPr id="5" name="Rectangle 4"/>
          <p:cNvSpPr/>
          <p:nvPr/>
        </p:nvSpPr>
        <p:spPr>
          <a:xfrm>
            <a:off x="330200" y="1185883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Kappock, T. J.; Caradonna, J. P.  "Pterin-dependent amino acid hydroxylases."  </a:t>
            </a:r>
            <a:r>
              <a:rPr lang="en-US" i="1"/>
              <a:t>Chem. Rev</a:t>
            </a:r>
            <a:r>
              <a:rPr lang="en-US" i="1"/>
              <a:t>.</a:t>
            </a:r>
            <a:r>
              <a:rPr lang="en-US"/>
              <a:t> </a:t>
            </a:r>
            <a:r>
              <a:rPr lang="en-US" smtClean="0"/>
              <a:t>	</a:t>
            </a:r>
            <a:r>
              <a:rPr lang="en-US" b="1" smtClean="0"/>
              <a:t>1996</a:t>
            </a:r>
            <a:r>
              <a:rPr lang="en-US"/>
              <a:t>, </a:t>
            </a:r>
            <a:r>
              <a:rPr lang="en-US" i="1"/>
              <a:t>96</a:t>
            </a:r>
            <a:r>
              <a:rPr lang="en-US"/>
              <a:t>, 2659.</a:t>
            </a:r>
          </a:p>
          <a:p>
            <a:pPr algn="just"/>
            <a:r>
              <a:rPr lang="en-US" smtClean="0"/>
              <a:t>Glickman</a:t>
            </a:r>
            <a:r>
              <a:rPr lang="en-US"/>
              <a:t>, M. H.; Klinman, J. P.  "Lipoxygenase reaction mechanism: Demonstration </a:t>
            </a:r>
            <a:r>
              <a:rPr lang="en-US"/>
              <a:t>that </a:t>
            </a:r>
            <a:r>
              <a:rPr lang="en-US" smtClean="0"/>
              <a:t>	hydrogen </a:t>
            </a:r>
            <a:r>
              <a:rPr lang="en-US"/>
              <a:t>abstraction from substrate precedes dioxygen binding during </a:t>
            </a:r>
            <a:r>
              <a:rPr lang="en-US"/>
              <a:t>catalytic </a:t>
            </a:r>
            <a:r>
              <a:rPr lang="en-US" smtClean="0"/>
              <a:t>	turnover</a:t>
            </a:r>
            <a:r>
              <a:rPr lang="en-US"/>
              <a:t>."  </a:t>
            </a:r>
            <a:r>
              <a:rPr lang="en-US" i="1"/>
              <a:t>Biochemistry</a:t>
            </a:r>
            <a:r>
              <a:rPr lang="en-US"/>
              <a:t> </a:t>
            </a:r>
            <a:r>
              <a:rPr lang="en-US" b="1"/>
              <a:t>1996</a:t>
            </a:r>
            <a:r>
              <a:rPr lang="en-US"/>
              <a:t>, </a:t>
            </a:r>
            <a:r>
              <a:rPr lang="en-US" i="1"/>
              <a:t>35</a:t>
            </a:r>
            <a:r>
              <a:rPr lang="en-US"/>
              <a:t>, 12882.</a:t>
            </a:r>
          </a:p>
          <a:p>
            <a:pPr algn="just"/>
            <a:r>
              <a:rPr lang="en-US"/>
              <a:t>Riggs-Gelasco, P. J.; Price, J. C.; Guyer, R. B.; Brehm, J. H.; Barr, E. W.; Bollinger, J. M</a:t>
            </a:r>
            <a:r>
              <a:rPr lang="en-US"/>
              <a:t>.; </a:t>
            </a:r>
            <a:r>
              <a:rPr lang="en-US" smtClean="0"/>
              <a:t>	Krebs</a:t>
            </a:r>
            <a:r>
              <a:rPr lang="en-US"/>
              <a:t>, C.  "EXAFS spectroscopic evidence for an Fe = O unit in the Fe(IV</a:t>
            </a:r>
            <a:r>
              <a:rPr lang="en-US"/>
              <a:t>) </a:t>
            </a:r>
            <a:r>
              <a:rPr lang="en-US" smtClean="0"/>
              <a:t>	intermediate </a:t>
            </a:r>
            <a:r>
              <a:rPr lang="en-US"/>
              <a:t>observed during oxygen activation by taurine :</a:t>
            </a:r>
            <a:r>
              <a:rPr lang="en-US"/>
              <a:t>alpha-ketoglutarate </a:t>
            </a:r>
            <a:r>
              <a:rPr lang="en-US" smtClean="0"/>
              <a:t>	dioxygenase</a:t>
            </a:r>
            <a:r>
              <a:rPr lang="en-US"/>
              <a:t>."  </a:t>
            </a:r>
            <a:r>
              <a:rPr lang="en-US" i="1"/>
              <a:t>J. Am. Chem. Soc.</a:t>
            </a:r>
            <a:r>
              <a:rPr lang="en-US"/>
              <a:t> </a:t>
            </a:r>
            <a:r>
              <a:rPr lang="en-US" b="1"/>
              <a:t>2004</a:t>
            </a:r>
            <a:r>
              <a:rPr lang="en-US"/>
              <a:t>, </a:t>
            </a:r>
            <a:r>
              <a:rPr lang="en-US" i="1"/>
              <a:t>126</a:t>
            </a:r>
            <a:r>
              <a:rPr lang="en-US"/>
              <a:t>, 8108.</a:t>
            </a:r>
          </a:p>
          <a:p>
            <a:pPr algn="just"/>
            <a:r>
              <a:rPr lang="en-US"/>
              <a:t>Bertini, I.; Briganti, F.; Mangani, S.; Nolting, H. F.; Scozzafava, A.  "Biophysical </a:t>
            </a:r>
            <a:r>
              <a:rPr lang="en-US"/>
              <a:t>investigation </a:t>
            </a:r>
            <a:r>
              <a:rPr lang="en-US" smtClean="0"/>
              <a:t>	of </a:t>
            </a:r>
            <a:r>
              <a:rPr lang="en-US"/>
              <a:t>bacterial aromatic extradiol dioxygenases involved in </a:t>
            </a:r>
            <a:r>
              <a:rPr lang="en-US"/>
              <a:t>biodegradation </a:t>
            </a:r>
            <a:r>
              <a:rPr lang="en-US" smtClean="0"/>
              <a:t>	processes</a:t>
            </a:r>
            <a:r>
              <a:rPr lang="en-US"/>
              <a:t>."  </a:t>
            </a:r>
            <a:r>
              <a:rPr lang="en-US" i="1"/>
              <a:t>Coord. Chem. Rev.</a:t>
            </a:r>
            <a:r>
              <a:rPr lang="en-US"/>
              <a:t> </a:t>
            </a:r>
            <a:r>
              <a:rPr lang="en-US" b="1"/>
              <a:t>1995</a:t>
            </a:r>
            <a:r>
              <a:rPr lang="en-US"/>
              <a:t>, </a:t>
            </a:r>
            <a:r>
              <a:rPr lang="en-US" i="1"/>
              <a:t>144</a:t>
            </a:r>
            <a:r>
              <a:rPr lang="en-US"/>
              <a:t>, 321.</a:t>
            </a:r>
          </a:p>
          <a:p>
            <a:pPr algn="just"/>
            <a:r>
              <a:rPr lang="en-US"/>
              <a:t>Wackett, L. P.  "Mechanism and applications of Rieske non-heme iron dioxygenases</a:t>
            </a:r>
            <a:r>
              <a:rPr lang="en-US"/>
              <a:t>."  </a:t>
            </a:r>
            <a:r>
              <a:rPr lang="en-US" smtClean="0"/>
              <a:t>	</a:t>
            </a:r>
            <a:r>
              <a:rPr lang="en-US" i="1" smtClean="0"/>
              <a:t>Enzyme </a:t>
            </a:r>
            <a:r>
              <a:rPr lang="en-US" i="1"/>
              <a:t>Microb. Technol.</a:t>
            </a:r>
            <a:r>
              <a:rPr lang="en-US"/>
              <a:t> </a:t>
            </a:r>
            <a:r>
              <a:rPr lang="en-US" b="1"/>
              <a:t>2002</a:t>
            </a:r>
            <a:r>
              <a:rPr lang="en-US"/>
              <a:t>, </a:t>
            </a:r>
            <a:r>
              <a:rPr lang="en-US" i="1"/>
              <a:t>31</a:t>
            </a:r>
            <a:r>
              <a:rPr lang="en-US"/>
              <a:t>, 577.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5035036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/>
              <a:t>Binuclear Enzymes:</a:t>
            </a: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330200" y="5315468"/>
            <a:ext cx="830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Baik, M. H.; Newcomb, M.; Friesner, R. A.; Lippard, S. J.  "Mechanistic studies on </a:t>
            </a:r>
            <a:r>
              <a:rPr lang="en-US"/>
              <a:t>the </a:t>
            </a:r>
            <a:r>
              <a:rPr lang="en-US" smtClean="0"/>
              <a:t>	hydroxylation </a:t>
            </a:r>
            <a:r>
              <a:rPr lang="en-US"/>
              <a:t>of methane by methane monooxygenase."  </a:t>
            </a:r>
            <a:r>
              <a:rPr lang="en-US" i="1"/>
              <a:t>Chem. Rev.</a:t>
            </a:r>
            <a:r>
              <a:rPr lang="en-US"/>
              <a:t> </a:t>
            </a:r>
            <a:r>
              <a:rPr lang="en-US" b="1"/>
              <a:t>2003</a:t>
            </a:r>
            <a:r>
              <a:rPr lang="en-US"/>
              <a:t>, </a:t>
            </a:r>
            <a:r>
              <a:rPr lang="en-US" smtClean="0"/>
              <a:t>	</a:t>
            </a:r>
            <a:r>
              <a:rPr lang="en-US" i="1" smtClean="0"/>
              <a:t>103</a:t>
            </a:r>
            <a:r>
              <a:rPr lang="en-US"/>
              <a:t>, 2385.</a:t>
            </a:r>
          </a:p>
          <a:p>
            <a:pPr algn="just"/>
            <a:r>
              <a:rPr lang="en-US"/>
              <a:t>Wallar, B. J.; Lipscomb, J. D.  "Dioxygen activation by enzymes containing </a:t>
            </a:r>
            <a:r>
              <a:rPr lang="en-US"/>
              <a:t>binuclear </a:t>
            </a:r>
            <a:r>
              <a:rPr lang="en-US" smtClean="0"/>
              <a:t>non-	heme </a:t>
            </a:r>
            <a:r>
              <a:rPr lang="en-US"/>
              <a:t>iron clusters."  </a:t>
            </a:r>
            <a:r>
              <a:rPr lang="en-US" i="1"/>
              <a:t>Chem. Rev.</a:t>
            </a:r>
            <a:r>
              <a:rPr lang="en-US"/>
              <a:t> </a:t>
            </a:r>
            <a:r>
              <a:rPr lang="en-US" b="1"/>
              <a:t>1996</a:t>
            </a:r>
            <a:r>
              <a:rPr lang="en-US"/>
              <a:t>, </a:t>
            </a:r>
            <a:r>
              <a:rPr lang="en-US" i="1"/>
              <a:t>96</a:t>
            </a:r>
            <a:r>
              <a:rPr lang="en-US"/>
              <a:t>, 2625.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0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535</Words>
  <Application>Microsoft Office PowerPoint</Application>
  <PresentationFormat>On-screen Show (4:3)</PresentationFormat>
  <Paragraphs>50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Default Design</vt:lpstr>
      <vt:lpstr>5 Slides About:  Dioxygen Activation in Non-Heme Iron Enzymes</vt:lpstr>
      <vt:lpstr>Dioxygen Activation</vt:lpstr>
      <vt:lpstr>Heme vs. Non-Heme Oxidases</vt:lpstr>
      <vt:lpstr>Mononuclear Non-Heme O2 Activation</vt:lpstr>
      <vt:lpstr>Binuclear Non-Heme O2 Activation</vt:lpstr>
      <vt:lpstr>Detailed Look at Activation Mechanism</vt:lpstr>
      <vt:lpstr>PowerPoint Presentation</vt:lpstr>
      <vt:lpstr>References for Further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Slides About:  Dioxygen Activation in Non-Heme Iron Enzymes</dc:title>
  <dc:creator>Gerard Rowe</dc:creator>
  <cp:lastModifiedBy>Gerard Rowe</cp:lastModifiedBy>
  <cp:revision>17</cp:revision>
  <dcterms:created xsi:type="dcterms:W3CDTF">2012-07-21T15:47:48Z</dcterms:created>
  <dcterms:modified xsi:type="dcterms:W3CDTF">2012-07-23T14:02:07Z</dcterms:modified>
</cp:coreProperties>
</file>