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14" autoAdjust="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97D44-2FE9-4C57-ADA8-03EAA1BCD08A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67424-B8B3-46D7-B1DB-08F9804569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67424-B8B3-46D7-B1DB-08F98045694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394" y="228600"/>
          <a:ext cx="8839206" cy="6583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</a:tblGrid>
              <a:tr h="624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</a:p>
                    <a:p>
                      <a:pPr algn="ctr"/>
                      <a:r>
                        <a:rPr lang="en-US" sz="700" dirty="0" smtClean="0">
                          <a:latin typeface="Arial" pitchFamily="34" charset="0"/>
                          <a:cs typeface="Arial" pitchFamily="34" charset="0"/>
                        </a:rPr>
                        <a:t>hydrogen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1.0079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helium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4.0026</a:t>
                      </a:r>
                    </a:p>
                  </a:txBody>
                  <a:tcPr marL="45720" marR="45720"/>
                </a:tc>
              </a:tr>
              <a:tr h="624840"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 smtClean="0">
                          <a:latin typeface="Arial" pitchFamily="34" charset="0"/>
                          <a:cs typeface="Arial" pitchFamily="34" charset="0"/>
                        </a:rPr>
                        <a:t>lithium</a:t>
                      </a:r>
                      <a:endParaRPr kumimoji="0" 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6.941</a:t>
                      </a: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 smtClean="0">
                          <a:latin typeface="Arial" pitchFamily="34" charset="0"/>
                          <a:cs typeface="Arial" pitchFamily="34" charset="0"/>
                        </a:rPr>
                        <a:t>beryllium</a:t>
                      </a:r>
                      <a:endParaRPr lang="en-US" sz="7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9.01218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boron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10.811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carbon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12.0107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nitrogen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14.0067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 smtClean="0">
                          <a:latin typeface="Arial" pitchFamily="34" charset="0"/>
                          <a:cs typeface="Arial" pitchFamily="34" charset="0"/>
                        </a:rPr>
                        <a:t>oxygen</a:t>
                      </a:r>
                      <a:endParaRPr lang="en-US" sz="7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15.9994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fluorine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18.9984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neon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20.1797</a:t>
                      </a:r>
                    </a:p>
                  </a:txBody>
                  <a:tcPr marL="45720" marR="45720"/>
                </a:tc>
              </a:tr>
              <a:tr h="624840"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sodium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22.9898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magnesium</a:t>
                      </a:r>
                      <a:endParaRPr lang="en-US" sz="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24.3050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</a:p>
                  </a:txBody>
                  <a:tcPr marL="45720" marR="4572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aluminum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26.9815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silicon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28.0855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5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phosphorus</a:t>
                      </a:r>
                      <a:endParaRPr lang="en-US" sz="55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30.9738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sulfur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32.065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chlorine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35.453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argon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39.948</a:t>
                      </a:r>
                    </a:p>
                  </a:txBody>
                  <a:tcPr marL="45720" marR="45720"/>
                </a:tc>
              </a:tr>
              <a:tr h="624840"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potassium</a:t>
                      </a:r>
                      <a:endParaRPr lang="en-US" sz="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39.0983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calcium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40.078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scandium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44.9559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titanium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47.867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vanadium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50.9415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chromium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51.9961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5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manganese</a:t>
                      </a:r>
                      <a:endParaRPr lang="en-US" sz="550" b="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54.9280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26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iron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55.845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27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cobalt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58.9332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nickel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58.6934</a:t>
                      </a:r>
                      <a:endParaRPr lang="en-US" sz="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copper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63.546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zinc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65.409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gallium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69.723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germanium</a:t>
                      </a:r>
                      <a:endParaRPr lang="en-US" sz="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72.64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33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arsenic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74.9216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selenium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78.96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bromine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79.904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krypton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88.798</a:t>
                      </a:r>
                    </a:p>
                  </a:txBody>
                  <a:tcPr marL="45720" marR="45720"/>
                </a:tc>
              </a:tr>
              <a:tr h="624840"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rubidium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85.4678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strontium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87.62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yttrium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88.9059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zirconium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91.224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neodymium</a:t>
                      </a:r>
                      <a:endParaRPr kumimoji="0" lang="en-US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92.9064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5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molybdenum</a:t>
                      </a:r>
                      <a:endParaRPr kumimoji="0" lang="en-US" sz="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95.96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technetium</a:t>
                      </a:r>
                      <a:endParaRPr kumimoji="0" lang="en-US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(98)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ruthenium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101.07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rhodium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102.906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palladium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106.42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silver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107.868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cadmium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112.411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indium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114.818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tin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118.710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antimony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121.760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tellurium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127.60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iodine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126.094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xenon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131.293</a:t>
                      </a:r>
                    </a:p>
                  </a:txBody>
                  <a:tcPr marL="45720" marR="45720"/>
                </a:tc>
              </a:tr>
              <a:tr h="624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cesium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132.905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barium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127.327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lutetium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174.968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hafnium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178.49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tantalum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180.949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tungsten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183.84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rhenium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186.207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osmium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190.23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iridium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192.217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platinum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195.084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gold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196.967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mercury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200.59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thallium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204.383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lead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207.2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bismuth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208.980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polonium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(209)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astatine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(210)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radon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(222)</a:t>
                      </a:r>
                    </a:p>
                  </a:txBody>
                  <a:tcPr marL="45720" marR="45720"/>
                </a:tc>
              </a:tr>
              <a:tr h="624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francium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(223)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radium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(226)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lawrencium</a:t>
                      </a:r>
                      <a:endParaRPr kumimoji="0" lang="en-US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(262)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52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rutherfordium</a:t>
                      </a:r>
                      <a:endParaRPr kumimoji="0" lang="en-US" sz="52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(267)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dubnium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(268)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5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seaborgium</a:t>
                      </a:r>
                      <a:endParaRPr kumimoji="0" lang="en-US" sz="5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(271)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bohrium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(272)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hassium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(270)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meitnerium</a:t>
                      </a:r>
                      <a:endParaRPr kumimoji="0" lang="en-US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(276)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darmstadtium</a:t>
                      </a:r>
                      <a:endParaRPr kumimoji="0" lang="en-US" sz="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(281)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5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roentgenium</a:t>
                      </a:r>
                      <a:endParaRPr kumimoji="0" lang="en-US" sz="5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(280)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Cn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copernicum</a:t>
                      </a:r>
                      <a:endParaRPr kumimoji="0" lang="en-US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(285)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nihonium</a:t>
                      </a:r>
                      <a:endParaRPr lang="en-US" sz="700" b="0" i="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(284</a:t>
                      </a: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Fl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 err="1" smtClean="0">
                          <a:latin typeface="Arial" pitchFamily="34" charset="0"/>
                          <a:cs typeface="Arial" pitchFamily="34" charset="0"/>
                        </a:rPr>
                        <a:t>flerovium</a:t>
                      </a:r>
                      <a:endParaRPr lang="en-US" sz="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289)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moscovium</a:t>
                      </a:r>
                      <a:endParaRPr kumimoji="0" lang="en-US" sz="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(288)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Lv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50" b="0" i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livermorium</a:t>
                      </a:r>
                      <a:endParaRPr kumimoji="0" lang="en-US" sz="5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(293)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tennessine</a:t>
                      </a:r>
                      <a:r>
                        <a:rPr kumimoji="0" lang="en-US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294)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Og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oganesson</a:t>
                      </a:r>
                      <a:endParaRPr kumimoji="0" lang="en-US" sz="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(294)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</a:tr>
              <a:tr h="5308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lanthanum</a:t>
                      </a:r>
                      <a:endParaRPr kumimoji="0" lang="en-US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138.905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cerium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140.116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8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praseodymium</a:t>
                      </a:r>
                      <a:endParaRPr kumimoji="0" lang="en-US" sz="48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140.908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neodymium</a:t>
                      </a:r>
                      <a:endParaRPr kumimoji="0" lang="en-US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144.242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58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promethium</a:t>
                      </a:r>
                      <a:endParaRPr kumimoji="0" lang="en-US" sz="58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(145)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samarium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150.36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europium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151.964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gadolinium</a:t>
                      </a:r>
                      <a:endParaRPr kumimoji="0" lang="en-US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157.25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terbium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158.925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dysprosium</a:t>
                      </a:r>
                      <a:endParaRPr kumimoji="0" lang="en-US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162.500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holmium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164.930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erbium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167.259</a:t>
                      </a:r>
                    </a:p>
                  </a:txBody>
                  <a:tcPr marL="45720" marR="4572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thulium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168.934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Yb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ytterbium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173.54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actinium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(227)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thorium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232.038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5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protactinium</a:t>
                      </a:r>
                      <a:endParaRPr kumimoji="0" lang="en-US" sz="5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231.036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uranium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238.029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neptunium</a:t>
                      </a:r>
                      <a:endParaRPr kumimoji="0" lang="en-US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(237)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plutonium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(244)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americium</a:t>
                      </a:r>
                      <a:endParaRPr kumimoji="0" lang="en-US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(243)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curium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(247)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berkelium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(247)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californium</a:t>
                      </a:r>
                      <a:endParaRPr kumimoji="0" lang="en-US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(251)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einsteinium</a:t>
                      </a:r>
                      <a:endParaRPr kumimoji="0" lang="en-US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(252)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fermium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(257)</a:t>
                      </a:r>
                    </a:p>
                  </a:txBody>
                  <a:tcPr marL="45720" marR="4572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52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mendelevium</a:t>
                      </a:r>
                      <a:endParaRPr kumimoji="0" lang="en-US" sz="52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(258)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nobelium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(259)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143000" y="350520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133600" y="5486400"/>
            <a:ext cx="0" cy="1295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8600" y="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610600" y="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18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09800" y="304800"/>
            <a:ext cx="31590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Periodic Table of the Elements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4800" y="5105400"/>
            <a:ext cx="42066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Values in parentheses are the mass number of the most stable isotope.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577</Words>
  <Application>Microsoft Office PowerPoint</Application>
  <PresentationFormat>Letter Paper (8.5x11 in)</PresentationFormat>
  <Paragraphs>492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Margaret Scheuermann</dc:creator>
  <cp:lastModifiedBy>Margaret Scheuermann</cp:lastModifiedBy>
  <cp:revision>36</cp:revision>
  <dcterms:created xsi:type="dcterms:W3CDTF">2015-10-16T17:37:13Z</dcterms:created>
  <dcterms:modified xsi:type="dcterms:W3CDTF">2016-10-24T20:22:44Z</dcterms:modified>
</cp:coreProperties>
</file>