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7" r:id="rId8"/>
    <p:sldId id="258" r:id="rId9"/>
    <p:sldId id="259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-16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3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52400"/>
            <a:ext cx="20955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1341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65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8481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50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114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066800"/>
            <a:ext cx="4114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2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8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009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0668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0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9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4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446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081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165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382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85028" name="Line 4"/>
          <p:cNvSpPr>
            <a:spLocks noChangeShapeType="1"/>
          </p:cNvSpPr>
          <p:nvPr/>
        </p:nvSpPr>
        <p:spPr bwMode="auto">
          <a:xfrm>
            <a:off x="304800" y="762000"/>
            <a:ext cx="8382000" cy="0"/>
          </a:xfrm>
          <a:prstGeom prst="line">
            <a:avLst/>
          </a:prstGeom>
          <a:noFill/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29" name="Line 5"/>
          <p:cNvSpPr>
            <a:spLocks noChangeShapeType="1"/>
          </p:cNvSpPr>
          <p:nvPr/>
        </p:nvSpPr>
        <p:spPr bwMode="auto">
          <a:xfrm>
            <a:off x="304800" y="838200"/>
            <a:ext cx="838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Font typeface="Wingdings" charset="0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›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›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›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›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›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emf"/><Relationship Id="rId3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emf"/><Relationship Id="rId3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SOAPMAKING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chemistry of soap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323260"/>
              </p:ext>
            </p:extLst>
          </p:nvPr>
        </p:nvGraphicFramePr>
        <p:xfrm>
          <a:off x="1050925" y="6235700"/>
          <a:ext cx="6858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6858000" imgH="431800" progId="Word.Document.12">
                  <p:embed/>
                </p:oleObj>
              </mc:Choice>
              <mc:Fallback>
                <p:oleObj name="Document" r:id="rId3" imgW="6858000" imgH="431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0925" y="6235700"/>
                        <a:ext cx="68580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5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for </a:t>
            </a:r>
            <a:r>
              <a:rPr lang="en-US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Verify that the two soaps </a:t>
            </a:r>
            <a:r>
              <a:rPr lang="en-US" dirty="0" smtClean="0"/>
              <a:t>made </a:t>
            </a:r>
            <a:r>
              <a:rPr lang="en-US" dirty="0"/>
              <a:t>in class are </a:t>
            </a:r>
            <a:r>
              <a:rPr lang="en-US" dirty="0" err="1"/>
              <a:t>overfatted</a:t>
            </a:r>
            <a:r>
              <a:rPr lang="en-US" dirty="0"/>
              <a:t>. Turn in your work, clearly demonstrating how you arrived at your answer, at the beginning of </a:t>
            </a:r>
            <a:r>
              <a:rPr lang="en-US" dirty="0" smtClean="0"/>
              <a:t>the </a:t>
            </a:r>
            <a:r>
              <a:rPr lang="en-US" smtClean="0"/>
              <a:t>next class. </a:t>
            </a:r>
            <a:r>
              <a:rPr lang="en-US" dirty="0"/>
              <a:t>The molecular weight to use for coconut oil and canola oils are 698 g/mol and 932 g/mol respectively. I used 313 g of each oil, and 39.0 g (canola) or 53.0 g (coconut) of NaOH. </a:t>
            </a:r>
          </a:p>
          <a:p>
            <a:r>
              <a:rPr lang="en-US" dirty="0" smtClean="0"/>
              <a:t>b</a:t>
            </a:r>
            <a:r>
              <a:rPr lang="en-US" dirty="0"/>
              <a:t>) draw a picture or cartoon that explains how soap works at the molecular level. Include several sentences of description.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 calculated these molecular weights using one of the two techniques; the other technique gives a different value!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684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Organic chemistry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Alkane</a:t>
            </a:r>
          </a:p>
          <a:p>
            <a:pPr lvl="1"/>
            <a:r>
              <a:rPr lang="en-US" dirty="0" smtClean="0"/>
              <a:t>C</a:t>
            </a:r>
            <a:r>
              <a:rPr lang="en-US" baseline="-25000" dirty="0" smtClean="0"/>
              <a:t>n</a:t>
            </a:r>
            <a:r>
              <a:rPr lang="en-US" dirty="0" smtClean="0"/>
              <a:t>H</a:t>
            </a:r>
            <a:r>
              <a:rPr lang="en-US" baseline="-25000" dirty="0" smtClean="0"/>
              <a:t>2n+2</a:t>
            </a:r>
          </a:p>
          <a:p>
            <a:pPr lvl="1"/>
            <a:r>
              <a:rPr lang="en-US" dirty="0" smtClean="0"/>
              <a:t>saturated</a:t>
            </a:r>
          </a:p>
          <a:p>
            <a:r>
              <a:rPr lang="en-US" dirty="0" smtClean="0"/>
              <a:t>Alkene</a:t>
            </a:r>
          </a:p>
          <a:p>
            <a:pPr lvl="1"/>
            <a:r>
              <a:rPr lang="en-US" dirty="0" smtClean="0"/>
              <a:t>C</a:t>
            </a:r>
            <a:r>
              <a:rPr lang="en-US" baseline="-25000" dirty="0" smtClean="0"/>
              <a:t>n</a:t>
            </a:r>
            <a:r>
              <a:rPr lang="en-US" dirty="0" smtClean="0"/>
              <a:t>H</a:t>
            </a:r>
            <a:r>
              <a:rPr lang="en-US" baseline="-25000" dirty="0" smtClean="0"/>
              <a:t>2n</a:t>
            </a:r>
            <a:r>
              <a:rPr lang="en-US" dirty="0" smtClean="0"/>
              <a:t>… or is it?</a:t>
            </a:r>
          </a:p>
          <a:p>
            <a:pPr lvl="1"/>
            <a:r>
              <a:rPr lang="en-US" dirty="0" smtClean="0"/>
              <a:t>Unsaturated, or, ring</a:t>
            </a:r>
          </a:p>
          <a:p>
            <a:r>
              <a:rPr lang="en-US" dirty="0" smtClean="0"/>
              <a:t>Alcohol</a:t>
            </a:r>
          </a:p>
          <a:p>
            <a:pPr lvl="1"/>
            <a:r>
              <a:rPr lang="en-US" dirty="0" smtClean="0"/>
              <a:t>ROH</a:t>
            </a:r>
          </a:p>
          <a:p>
            <a:pPr lvl="1"/>
            <a:r>
              <a:rPr lang="en-US" dirty="0" smtClean="0"/>
              <a:t>primary = RCH</a:t>
            </a:r>
            <a:r>
              <a:rPr lang="en-US" baseline="-25000" dirty="0" smtClean="0"/>
              <a:t>2</a:t>
            </a:r>
            <a:r>
              <a:rPr lang="en-US" dirty="0" smtClean="0"/>
              <a:t>OH</a:t>
            </a:r>
          </a:p>
          <a:p>
            <a:r>
              <a:rPr lang="en-US" dirty="0" smtClean="0"/>
              <a:t>Carboxylic acid</a:t>
            </a:r>
          </a:p>
          <a:p>
            <a:pPr lvl="1"/>
            <a:r>
              <a:rPr lang="en-US" dirty="0" smtClean="0"/>
              <a:t>RCO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</a:p>
          <a:p>
            <a:r>
              <a:rPr lang="en-US" dirty="0" smtClean="0"/>
              <a:t>Ester</a:t>
            </a:r>
          </a:p>
          <a:p>
            <a:pPr lvl="1"/>
            <a:r>
              <a:rPr lang="en-US" dirty="0" smtClean="0"/>
              <a:t>Product of an alcohol and a carboxylic acid (dehydration/esterification)</a:t>
            </a:r>
          </a:p>
          <a:p>
            <a:pPr lvl="1"/>
            <a:r>
              <a:rPr lang="en-US" dirty="0" smtClean="0"/>
              <a:t>RCO</a:t>
            </a:r>
            <a:r>
              <a:rPr lang="en-US" baseline="-25000" dirty="0" smtClean="0"/>
              <a:t>2</a:t>
            </a:r>
            <a:r>
              <a:rPr lang="en-US" dirty="0" smtClean="0"/>
              <a:t>R’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411" y="1325420"/>
            <a:ext cx="3895725" cy="600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4674" y="2538845"/>
            <a:ext cx="4305300" cy="590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8935" y="4425374"/>
            <a:ext cx="4333875" cy="8858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18364" y="5172699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Propanoic</a:t>
            </a:r>
            <a:r>
              <a:rPr lang="en-US" sz="1200" dirty="0" smtClean="0"/>
              <a:t> acid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721764" y="5311198"/>
            <a:ext cx="1351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Methyl </a:t>
            </a:r>
            <a:r>
              <a:rPr lang="en-US" sz="1200" dirty="0" err="1" smtClean="0"/>
              <a:t>propanoate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5056909" y="4999182"/>
            <a:ext cx="854364" cy="1735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21763" y="5172700"/>
            <a:ext cx="967509" cy="1385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483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chemical reaction of soap – saponification (</a:t>
            </a:r>
            <a:r>
              <a:rPr lang="en-US" dirty="0" err="1" smtClean="0"/>
              <a:t>deesterification</a:t>
            </a:r>
            <a:r>
              <a:rPr lang="en-US" dirty="0" smtClean="0"/>
              <a:t>!)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18" y="2243419"/>
            <a:ext cx="7966364" cy="235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8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many fatty acids in nature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000" y="5257800"/>
            <a:ext cx="5969000" cy="16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5400" y="599226"/>
            <a:ext cx="5308600" cy="2552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" y="2688936"/>
            <a:ext cx="6121400" cy="22987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2967182" y="5257800"/>
            <a:ext cx="5668818" cy="734291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50800">
              <a:srgbClr val="FF0000">
                <a:alpha val="75000"/>
              </a:srgb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4300" y="2688936"/>
            <a:ext cx="3972791" cy="578428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50800">
              <a:srgbClr val="FF0000">
                <a:alpha val="75000"/>
              </a:srgbClr>
            </a:glo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4388427"/>
            <a:ext cx="4779818" cy="703118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50800">
              <a:srgbClr val="FF0000">
                <a:alpha val="75000"/>
              </a:srgbClr>
            </a:glo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93423" y="3809998"/>
            <a:ext cx="3442278" cy="681183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50800">
              <a:srgbClr val="FF0000">
                <a:alpha val="75000"/>
              </a:srgbClr>
            </a:glo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0909" y="404244"/>
            <a:ext cx="2356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Coconut oil: 91%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3309" y="1055254"/>
            <a:ext cx="2184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Canola oil: 93%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613726" y="496456"/>
            <a:ext cx="5530273" cy="1584036"/>
          </a:xfrm>
          <a:prstGeom prst="rect">
            <a:avLst/>
          </a:prstGeom>
          <a:noFill/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>
            <a:glow rad="50800">
              <a:srgbClr val="008000">
                <a:alpha val="75000"/>
              </a:srgb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14300" y="3260438"/>
            <a:ext cx="5635336" cy="1127989"/>
          </a:xfrm>
          <a:prstGeom prst="rect">
            <a:avLst/>
          </a:prstGeom>
          <a:noFill/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>
            <a:glow rad="50800">
              <a:srgbClr val="008000">
                <a:alpha val="75000"/>
              </a:srgb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92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chemical reaction of soap – saponification (</a:t>
            </a:r>
            <a:r>
              <a:rPr lang="en-US" dirty="0" err="1" smtClean="0"/>
              <a:t>deesterification</a:t>
            </a:r>
            <a:r>
              <a:rPr lang="en-US" dirty="0" smtClean="0"/>
              <a:t>!)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755740"/>
            <a:ext cx="8382000" cy="2628900"/>
          </a:xfrm>
        </p:spPr>
        <p:txBody>
          <a:bodyPr/>
          <a:lstStyle/>
          <a:p>
            <a:r>
              <a:rPr lang="en-US" dirty="0" smtClean="0"/>
              <a:t>Procedure (canola oil):</a:t>
            </a:r>
          </a:p>
          <a:p>
            <a:r>
              <a:rPr lang="en-US" dirty="0" smtClean="0"/>
              <a:t>313 g oil, warm to ~45 °C</a:t>
            </a:r>
          </a:p>
          <a:p>
            <a:r>
              <a:rPr lang="en-US" dirty="0" smtClean="0"/>
              <a:t>39 g NaOH + 85 g water, warm to ~45 °C</a:t>
            </a:r>
          </a:p>
          <a:p>
            <a:r>
              <a:rPr lang="en-US" dirty="0" smtClean="0"/>
              <a:t>Mix to “trace”</a:t>
            </a:r>
          </a:p>
          <a:p>
            <a:r>
              <a:rPr lang="en-US" dirty="0" smtClean="0"/>
              <a:t>Add scent oil and colorant: pink + spearmint</a:t>
            </a:r>
          </a:p>
          <a:p>
            <a:r>
              <a:rPr lang="en-US" dirty="0" smtClean="0"/>
              <a:t>Pour and let set overnight</a:t>
            </a:r>
          </a:p>
          <a:p>
            <a:r>
              <a:rPr lang="en-US" dirty="0" smtClean="0"/>
              <a:t>Test for pH!</a:t>
            </a:r>
          </a:p>
          <a:p>
            <a:endParaRPr lang="en-US" dirty="0"/>
          </a:p>
        </p:txBody>
      </p:sp>
      <p:pic>
        <p:nvPicPr>
          <p:cNvPr id="8" name="Content Placeholder 5"/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-7939" b="-7939"/>
          <a:stretch/>
        </p:blipFill>
        <p:spPr>
          <a:xfrm>
            <a:off x="304800" y="882080"/>
            <a:ext cx="8382000" cy="2628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7700" y="3870040"/>
            <a:ext cx="16891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802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chemical reaction of soap – saponification (</a:t>
            </a:r>
            <a:r>
              <a:rPr lang="en-US" dirty="0" err="1" smtClean="0"/>
              <a:t>deesterification</a:t>
            </a:r>
            <a:r>
              <a:rPr lang="en-US" dirty="0" smtClean="0"/>
              <a:t>!)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755740"/>
            <a:ext cx="8382000" cy="2628900"/>
          </a:xfrm>
        </p:spPr>
        <p:txBody>
          <a:bodyPr/>
          <a:lstStyle/>
          <a:p>
            <a:r>
              <a:rPr lang="en-US" dirty="0" smtClean="0"/>
              <a:t>Procedure (coconut oil):</a:t>
            </a:r>
          </a:p>
          <a:p>
            <a:r>
              <a:rPr lang="en-US" dirty="0" smtClean="0"/>
              <a:t>313 g oil, warm to ~45 °C</a:t>
            </a:r>
          </a:p>
          <a:p>
            <a:r>
              <a:rPr lang="en-US" dirty="0" smtClean="0"/>
              <a:t>53g NaOH + 85 g water, warm to ~45 °C</a:t>
            </a:r>
          </a:p>
          <a:p>
            <a:r>
              <a:rPr lang="en-US" dirty="0" smtClean="0"/>
              <a:t>Mix to “trace”</a:t>
            </a:r>
          </a:p>
          <a:p>
            <a:r>
              <a:rPr lang="en-US" dirty="0" smtClean="0"/>
              <a:t>Add scent oil and colorant: orange + lavender</a:t>
            </a:r>
          </a:p>
          <a:p>
            <a:r>
              <a:rPr lang="en-US" dirty="0" smtClean="0"/>
              <a:t>Pour and let set overnight</a:t>
            </a:r>
          </a:p>
          <a:p>
            <a:r>
              <a:rPr lang="en-US" dirty="0" smtClean="0"/>
              <a:t>Test for pH!</a:t>
            </a:r>
          </a:p>
          <a:p>
            <a:endParaRPr lang="en-US" dirty="0"/>
          </a:p>
        </p:txBody>
      </p:sp>
      <p:pic>
        <p:nvPicPr>
          <p:cNvPr id="8" name="Content Placeholder 5"/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-7939" b="-7939"/>
          <a:stretch/>
        </p:blipFill>
        <p:spPr>
          <a:xfrm>
            <a:off x="304800" y="882080"/>
            <a:ext cx="8382000" cy="2628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300" y="3312391"/>
            <a:ext cx="24765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12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molecular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Mixture of substances</a:t>
            </a:r>
          </a:p>
          <a:p>
            <a:r>
              <a:rPr lang="en-US" dirty="0" smtClean="0"/>
              <a:t>No single measure of molecular weight</a:t>
            </a:r>
          </a:p>
          <a:p>
            <a:r>
              <a:rPr lang="en-US" dirty="0" smtClean="0"/>
              <a:t>Different experimental techniques give different values</a:t>
            </a:r>
          </a:p>
          <a:p>
            <a:endParaRPr lang="en-US" dirty="0"/>
          </a:p>
          <a:p>
            <a:r>
              <a:rPr lang="en-US" dirty="0" smtClean="0"/>
              <a:t>Number average, </a:t>
            </a:r>
            <a:r>
              <a:rPr lang="en-US" dirty="0" err="1" smtClean="0"/>
              <a:t>Mn</a:t>
            </a:r>
            <a:endParaRPr lang="en-US" dirty="0" smtClean="0"/>
          </a:p>
          <a:p>
            <a:pPr lvl="1"/>
            <a:r>
              <a:rPr lang="en-US" dirty="0" smtClean="0"/>
              <a:t>Total weight of all the samples divided by total # of moles/sample</a:t>
            </a:r>
          </a:p>
          <a:p>
            <a:pPr lvl="1"/>
            <a:r>
              <a:rPr lang="en-US" dirty="0" smtClean="0"/>
              <a:t>∑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err="1" smtClean="0"/>
              <a:t>M</a:t>
            </a:r>
            <a:r>
              <a:rPr lang="en-US" baseline="-25000" dirty="0" err="1" smtClean="0"/>
              <a:t>i</a:t>
            </a:r>
            <a:r>
              <a:rPr lang="en-US" dirty="0" smtClean="0"/>
              <a:t> = number of </a:t>
            </a:r>
            <a:r>
              <a:rPr lang="en-US" dirty="0" err="1" smtClean="0"/>
              <a:t>moles·MW</a:t>
            </a:r>
            <a:r>
              <a:rPr lang="en-US" dirty="0" smtClean="0"/>
              <a:t> = mass; </a:t>
            </a:r>
            <a:r>
              <a:rPr lang="en-US" i="1" dirty="0" smtClean="0"/>
              <a:t>this is the mass of the sample</a:t>
            </a:r>
            <a:endParaRPr lang="en-US" dirty="0" smtClean="0"/>
          </a:p>
          <a:p>
            <a:pPr lvl="1"/>
            <a:r>
              <a:rPr lang="en-US" dirty="0"/>
              <a:t>∑</a:t>
            </a:r>
            <a:r>
              <a:rPr lang="en-US" dirty="0" err="1"/>
              <a:t>N</a:t>
            </a:r>
            <a:r>
              <a:rPr lang="en-US" baseline="-25000" dirty="0" err="1"/>
              <a:t>i</a:t>
            </a:r>
            <a:r>
              <a:rPr lang="en-US" dirty="0" err="1"/>
              <a:t>M</a:t>
            </a:r>
            <a:r>
              <a:rPr lang="en-US" baseline="-25000" dirty="0" err="1"/>
              <a:t>i</a:t>
            </a:r>
            <a:r>
              <a:rPr lang="en-US" dirty="0"/>
              <a:t>/∑</a:t>
            </a:r>
            <a:r>
              <a:rPr lang="en-US" dirty="0" smtClean="0"/>
              <a:t>N</a:t>
            </a:r>
            <a:r>
              <a:rPr lang="en-US" baseline="-25000" dirty="0" smtClean="0"/>
              <a:t>i</a:t>
            </a:r>
            <a:r>
              <a:rPr lang="en-US" dirty="0" smtClean="0"/>
              <a:t> = mass/moles</a:t>
            </a:r>
          </a:p>
          <a:p>
            <a:pPr lvl="1"/>
            <a:endParaRPr lang="en-US" dirty="0"/>
          </a:p>
          <a:p>
            <a:r>
              <a:rPr lang="en-US" dirty="0" smtClean="0"/>
              <a:t>Weight average, Mw</a:t>
            </a:r>
          </a:p>
          <a:p>
            <a:pPr lvl="1"/>
            <a:r>
              <a:rPr lang="en-US" dirty="0" smtClean="0"/>
              <a:t>Find weight fraction of each molecule, </a:t>
            </a:r>
            <a:r>
              <a:rPr lang="en-US" dirty="0" err="1" smtClean="0"/>
              <a:t>WF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err="1" smtClean="0"/>
              <a:t>M</a:t>
            </a:r>
            <a:r>
              <a:rPr lang="en-US" baseline="-25000" dirty="0" err="1" smtClean="0"/>
              <a:t>i</a:t>
            </a:r>
            <a:r>
              <a:rPr lang="en-US" dirty="0" smtClean="0"/>
              <a:t>/∑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err="1" smtClean="0"/>
              <a:t>M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unitless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This value is given </a:t>
            </a:r>
            <a:r>
              <a:rPr lang="en-US" i="1" dirty="0"/>
              <a:t>as weight </a:t>
            </a:r>
            <a:r>
              <a:rPr lang="en-US" i="1" dirty="0" smtClean="0"/>
              <a:t>%</a:t>
            </a:r>
            <a:endParaRPr lang="en-US" baseline="-25000" dirty="0" smtClean="0"/>
          </a:p>
          <a:p>
            <a:pPr lvl="1"/>
            <a:r>
              <a:rPr lang="en-US" dirty="0" smtClean="0"/>
              <a:t>Weight of that fraction, W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WF</a:t>
            </a:r>
            <a:r>
              <a:rPr lang="en-US" baseline="-25000" dirty="0" err="1" smtClean="0"/>
              <a:t>i</a:t>
            </a:r>
            <a:r>
              <a:rPr lang="en-US" dirty="0" err="1" smtClean="0"/>
              <a:t>·M</a:t>
            </a:r>
            <a:r>
              <a:rPr lang="en-US" baseline="-25000" dirty="0" err="1" smtClean="0"/>
              <a:t>i</a:t>
            </a:r>
            <a:r>
              <a:rPr lang="en-US" dirty="0" smtClean="0"/>
              <a:t> (mass/moles)</a:t>
            </a:r>
          </a:p>
          <a:p>
            <a:pPr lvl="1"/>
            <a:r>
              <a:rPr lang="en-US" dirty="0" smtClean="0"/>
              <a:t>∑W</a:t>
            </a:r>
            <a:r>
              <a:rPr lang="en-US" baseline="-25000" dirty="0" smtClean="0"/>
              <a:t>i</a:t>
            </a:r>
            <a:r>
              <a:rPr lang="en-US" dirty="0"/>
              <a:t> </a:t>
            </a:r>
            <a:r>
              <a:rPr lang="en-US" dirty="0" smtClean="0"/>
              <a:t>= sum of all molecular weights</a:t>
            </a:r>
          </a:p>
        </p:txBody>
      </p:sp>
    </p:spTree>
    <p:extLst>
      <p:ext uri="{BB962C8B-B14F-4D97-AF65-F5344CB8AC3E}">
        <p14:creationId xmlns:p14="http://schemas.microsoft.com/office/powerpoint/2010/main" val="3455264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1: mixture of hydrocarbons expressed as weight %</a:t>
            </a:r>
          </a:p>
          <a:p>
            <a:pPr lvl="1"/>
            <a:r>
              <a:rPr lang="en-US" dirty="0" smtClean="0"/>
              <a:t>A: 45%, 100 g/mol</a:t>
            </a:r>
          </a:p>
          <a:p>
            <a:pPr lvl="1"/>
            <a:r>
              <a:rPr lang="en-US" dirty="0" smtClean="0"/>
              <a:t>B: 35%, 110 g/mol</a:t>
            </a:r>
          </a:p>
          <a:p>
            <a:pPr lvl="1"/>
            <a:r>
              <a:rPr lang="en-US" dirty="0" smtClean="0"/>
              <a:t>C: 15%, 120 g/mol</a:t>
            </a:r>
          </a:p>
          <a:p>
            <a:pPr lvl="1"/>
            <a:r>
              <a:rPr lang="en-US" dirty="0" smtClean="0"/>
              <a:t>D: 5%, 200 g/mol</a:t>
            </a:r>
          </a:p>
          <a:p>
            <a:pPr lvl="1"/>
            <a:endParaRPr lang="en-US" dirty="0"/>
          </a:p>
          <a:p>
            <a:r>
              <a:rPr lang="en-US" dirty="0" err="1" smtClean="0"/>
              <a:t>Mn</a:t>
            </a:r>
            <a:r>
              <a:rPr lang="en-US" dirty="0" smtClean="0"/>
              <a:t>=</a:t>
            </a:r>
            <a:r>
              <a:rPr lang="en-US" dirty="0"/>
              <a:t>∑</a:t>
            </a:r>
            <a:r>
              <a:rPr lang="en-US" dirty="0" err="1"/>
              <a:t>N</a:t>
            </a:r>
            <a:r>
              <a:rPr lang="en-US" baseline="-25000" dirty="0" err="1"/>
              <a:t>i</a:t>
            </a:r>
            <a:r>
              <a:rPr lang="en-US" dirty="0" err="1"/>
              <a:t>M</a:t>
            </a:r>
            <a:r>
              <a:rPr lang="en-US" baseline="-25000" dirty="0" err="1"/>
              <a:t>i</a:t>
            </a:r>
            <a:r>
              <a:rPr lang="en-US" dirty="0"/>
              <a:t>/∑</a:t>
            </a:r>
            <a:r>
              <a:rPr lang="en-US" dirty="0" smtClean="0"/>
              <a:t>N</a:t>
            </a:r>
            <a:r>
              <a:rPr lang="en-US" baseline="-25000" dirty="0" smtClean="0"/>
              <a:t>i</a:t>
            </a:r>
            <a:r>
              <a:rPr lang="en-US" dirty="0" smtClean="0"/>
              <a:t>=?</a:t>
            </a:r>
          </a:p>
          <a:p>
            <a:pPr lvl="1"/>
            <a:r>
              <a:rPr lang="en-US" dirty="0" smtClean="0"/>
              <a:t>Total weight not given, but we can set it to 100g; this is </a:t>
            </a:r>
            <a:r>
              <a:rPr lang="en-US" smtClean="0"/>
              <a:t>the total mass</a:t>
            </a:r>
            <a:endParaRPr lang="en-US" dirty="0" smtClean="0"/>
          </a:p>
          <a:p>
            <a:pPr lvl="1"/>
            <a:r>
              <a:rPr lang="en-US" dirty="0" smtClean="0"/>
              <a:t>How many moles are present?</a:t>
            </a:r>
          </a:p>
          <a:p>
            <a:pPr lvl="1"/>
            <a:r>
              <a:rPr lang="en-US" dirty="0" smtClean="0"/>
              <a:t>Moles A = 45g·(1 mol/100 g) = 0.45 moles</a:t>
            </a:r>
          </a:p>
          <a:p>
            <a:pPr lvl="1"/>
            <a:r>
              <a:rPr lang="en-US" dirty="0" smtClean="0"/>
              <a:t>Moles B = 35g·(1 mol/110 g) = 0.32 moles</a:t>
            </a:r>
          </a:p>
          <a:p>
            <a:pPr lvl="1"/>
            <a:r>
              <a:rPr lang="en-US" dirty="0" smtClean="0"/>
              <a:t>Moles C = 15g·(1 mol/120 g) = 0.12 moles</a:t>
            </a:r>
          </a:p>
          <a:p>
            <a:pPr lvl="1"/>
            <a:r>
              <a:rPr lang="en-US" dirty="0" smtClean="0"/>
              <a:t>Moles D = 5 g·(1 mol/200 g) = 0.025 moles</a:t>
            </a:r>
          </a:p>
          <a:p>
            <a:pPr lvl="1"/>
            <a:r>
              <a:rPr lang="en-US" dirty="0" smtClean="0"/>
              <a:t>Total moles: 0.92 moles</a:t>
            </a:r>
          </a:p>
          <a:p>
            <a:pPr lvl="1"/>
            <a:r>
              <a:rPr lang="en-US" dirty="0" smtClean="0"/>
              <a:t>MW = 100 g/0.92 moles = 109 g/mol</a:t>
            </a:r>
          </a:p>
        </p:txBody>
      </p:sp>
    </p:spTree>
    <p:extLst>
      <p:ext uri="{BB962C8B-B14F-4D97-AF65-F5344CB8AC3E}">
        <p14:creationId xmlns:p14="http://schemas.microsoft.com/office/powerpoint/2010/main" val="179872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1: mixture of hydrocarbons expressed as weight %</a:t>
            </a:r>
          </a:p>
          <a:p>
            <a:pPr lvl="1"/>
            <a:r>
              <a:rPr lang="en-US" dirty="0" smtClean="0"/>
              <a:t>A: 45%, 100 g/mol</a:t>
            </a:r>
          </a:p>
          <a:p>
            <a:pPr lvl="1"/>
            <a:r>
              <a:rPr lang="en-US" dirty="0" smtClean="0"/>
              <a:t>B: 35%, 110 g/mol</a:t>
            </a:r>
          </a:p>
          <a:p>
            <a:pPr lvl="1"/>
            <a:r>
              <a:rPr lang="en-US" dirty="0" smtClean="0"/>
              <a:t>C: 15%, 120 g/mol</a:t>
            </a:r>
          </a:p>
          <a:p>
            <a:pPr lvl="1"/>
            <a:r>
              <a:rPr lang="en-US" dirty="0" smtClean="0"/>
              <a:t>D: 5%, 200 g/mol</a:t>
            </a:r>
          </a:p>
          <a:p>
            <a:pPr lvl="1"/>
            <a:endParaRPr lang="en-US" dirty="0"/>
          </a:p>
          <a:p>
            <a:r>
              <a:rPr lang="en-US" dirty="0" smtClean="0"/>
              <a:t>Mw=∑W</a:t>
            </a:r>
            <a:r>
              <a:rPr lang="en-US" baseline="-25000" dirty="0" smtClean="0"/>
              <a:t>i</a:t>
            </a:r>
            <a:r>
              <a:rPr lang="en-US" dirty="0" smtClean="0"/>
              <a:t>=∑</a:t>
            </a:r>
            <a:r>
              <a:rPr lang="en-US" dirty="0" err="1" smtClean="0"/>
              <a:t>WF</a:t>
            </a:r>
            <a:r>
              <a:rPr lang="en-US" baseline="-25000" dirty="0" err="1" smtClean="0"/>
              <a:t>i</a:t>
            </a:r>
            <a:r>
              <a:rPr lang="en-US" dirty="0" err="1" smtClean="0"/>
              <a:t>·M</a:t>
            </a:r>
            <a:r>
              <a:rPr lang="en-US" baseline="-25000" dirty="0" err="1" smtClean="0"/>
              <a:t>i</a:t>
            </a:r>
            <a:r>
              <a:rPr lang="en-US" dirty="0" smtClean="0"/>
              <a:t> =?</a:t>
            </a:r>
          </a:p>
          <a:p>
            <a:pPr lvl="1"/>
            <a:r>
              <a:rPr lang="en-US" dirty="0" smtClean="0"/>
              <a:t>W</a:t>
            </a:r>
            <a:r>
              <a:rPr lang="en-US" baseline="-25000" dirty="0" smtClean="0"/>
              <a:t>A</a:t>
            </a:r>
            <a:r>
              <a:rPr lang="en-US" dirty="0" smtClean="0"/>
              <a:t> = 0.45·100 g/mol = 45 g/mol</a:t>
            </a:r>
          </a:p>
          <a:p>
            <a:pPr lvl="1"/>
            <a:r>
              <a:rPr lang="en-US" dirty="0" smtClean="0"/>
              <a:t>W</a:t>
            </a:r>
            <a:r>
              <a:rPr lang="en-US" baseline="-25000" dirty="0" smtClean="0"/>
              <a:t>B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0.35</a:t>
            </a:r>
            <a:r>
              <a:rPr lang="en-US" dirty="0"/>
              <a:t>·</a:t>
            </a:r>
            <a:r>
              <a:rPr lang="en-US" dirty="0" smtClean="0"/>
              <a:t>110 </a:t>
            </a:r>
            <a:r>
              <a:rPr lang="en-US" dirty="0"/>
              <a:t>g/mol = </a:t>
            </a:r>
            <a:r>
              <a:rPr lang="en-US" dirty="0" smtClean="0"/>
              <a:t>39 g/mol</a:t>
            </a:r>
            <a:endParaRPr lang="en-US" dirty="0"/>
          </a:p>
          <a:p>
            <a:pPr lvl="1"/>
            <a:r>
              <a:rPr lang="en-US" dirty="0" smtClean="0"/>
              <a:t>W</a:t>
            </a:r>
            <a:r>
              <a:rPr lang="en-US" baseline="-25000" dirty="0" smtClean="0"/>
              <a:t>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0.15</a:t>
            </a:r>
            <a:r>
              <a:rPr lang="en-US" dirty="0"/>
              <a:t>·</a:t>
            </a:r>
            <a:r>
              <a:rPr lang="en-US" dirty="0" smtClean="0"/>
              <a:t>120 </a:t>
            </a:r>
            <a:r>
              <a:rPr lang="en-US" dirty="0"/>
              <a:t>g/mol = </a:t>
            </a:r>
            <a:r>
              <a:rPr lang="en-US" dirty="0" smtClean="0"/>
              <a:t>18 g/mol</a:t>
            </a:r>
            <a:endParaRPr lang="en-US" dirty="0"/>
          </a:p>
          <a:p>
            <a:pPr lvl="1"/>
            <a:r>
              <a:rPr lang="en-US" dirty="0" smtClean="0"/>
              <a:t>W</a:t>
            </a:r>
            <a:r>
              <a:rPr lang="en-US" baseline="-25000" dirty="0" smtClean="0"/>
              <a:t>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0.05·200 </a:t>
            </a:r>
            <a:r>
              <a:rPr lang="en-US" dirty="0"/>
              <a:t>g/mol = </a:t>
            </a:r>
            <a:r>
              <a:rPr lang="en-US" dirty="0" smtClean="0"/>
              <a:t>10 g/mol</a:t>
            </a:r>
          </a:p>
          <a:p>
            <a:pPr lvl="1"/>
            <a:r>
              <a:rPr lang="en-US" dirty="0" smtClean="0"/>
              <a:t>Mw = 112 g/mol</a:t>
            </a:r>
            <a:endParaRPr lang="en-US" dirty="0"/>
          </a:p>
          <a:p>
            <a:pPr lvl="1"/>
            <a:r>
              <a:rPr lang="en-US" dirty="0" err="1" smtClean="0"/>
              <a:t>Mn</a:t>
            </a:r>
            <a:r>
              <a:rPr lang="en-US" dirty="0" smtClean="0"/>
              <a:t> = 108 g/mol</a:t>
            </a:r>
          </a:p>
          <a:p>
            <a:pPr lvl="1"/>
            <a:r>
              <a:rPr lang="en-US" dirty="0" smtClean="0"/>
              <a:t>Mw is larger; it slightly favors the higher MW species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6410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hmc black&amp;gol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mc black&amp;gold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>
          <a:glow rad="50800">
            <a:srgbClr val="FF0000">
              <a:alpha val="75000"/>
            </a:srgbClr>
          </a:glow>
        </a:effectLst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hmc black&amp;go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c black&amp;gol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c black&amp;gol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c black&amp;gol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c black&amp;gol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c black&amp;gol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mc black&amp;gol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mc black&amp;gol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mc black&amp;gol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mc black&amp;gol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mc black&amp;gol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mc black&amp;gol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</TotalTime>
  <Words>735</Words>
  <Application>Microsoft Macintosh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Theme</vt:lpstr>
      <vt:lpstr>Microsoft Word Document</vt:lpstr>
      <vt:lpstr>SOAPMAKING</vt:lpstr>
      <vt:lpstr>Organic chemistry review</vt:lpstr>
      <vt:lpstr>The chemical reaction of soap – saponification (deesterification!)</vt:lpstr>
      <vt:lpstr>The many fatty acids in nature</vt:lpstr>
      <vt:lpstr>The chemical reaction of soap – saponification (deesterification!)</vt:lpstr>
      <vt:lpstr>The chemical reaction of soap – saponification (deesterification!)</vt:lpstr>
      <vt:lpstr>Calculating molecular weight</vt:lpstr>
      <vt:lpstr>Example calculation</vt:lpstr>
      <vt:lpstr>Example calculation</vt:lpstr>
      <vt:lpstr>Exercises for next class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soapmaking</dc:title>
  <dc:creator>Adam Johnson</dc:creator>
  <cp:lastModifiedBy>Adam Johnson</cp:lastModifiedBy>
  <cp:revision>28</cp:revision>
  <dcterms:created xsi:type="dcterms:W3CDTF">2015-10-31T21:15:55Z</dcterms:created>
  <dcterms:modified xsi:type="dcterms:W3CDTF">2016-07-19T16:33:32Z</dcterms:modified>
</cp:coreProperties>
</file>