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E2673-AE20-1E45-AAD2-3BB7C7D296D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18DA-2820-0C48-9359-C4B92B6B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pictures were taken by Adam Johnson at Harvey Mudd College during Spring 2015 “Chemistry of Cooking”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or</a:t>
            </a:r>
            <a:r>
              <a:rPr lang="en-US" baseline="0" dirty="0" smtClean="0"/>
              <a:t> introduction to nomenclature; focusing on the ending. In our class, we had an introduction to organic chemistry earlier in the semester, so this was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and discuss the major chemical reaction of soap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 comparing soaps</a:t>
            </a:r>
            <a:r>
              <a:rPr lang="en-US" baseline="0" dirty="0" smtClean="0"/>
              <a:t> made with canola vs. coconut oil. Coconut oil is a solid at room temperature. This slide is designed to show that straight chain alkyl tails on the R groups allow for more efficient packing, higher intermolecular forces, and a higher melting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soap is not difficult, though doing it live does involve a fair amount of risk… sometimes the soap is</a:t>
            </a:r>
            <a:r>
              <a:rPr lang="en-US" baseline="0" dirty="0" smtClean="0"/>
              <a:t> slow to reach trace and you might have to stick blend it for longer than you might want in front of an audience. There are good soapmaking websites online. </a:t>
            </a:r>
            <a:r>
              <a:rPr lang="en-US" dirty="0" err="1" smtClean="0"/>
              <a:t>I</a:t>
            </a:r>
            <a:r>
              <a:rPr lang="en-US" baseline="0" dirty="0" err="1" smtClean="0"/>
              <a:t>Definitely</a:t>
            </a:r>
            <a:r>
              <a:rPr lang="en-US" baseline="0" dirty="0" smtClean="0"/>
              <a:t> test this one first. Bonus, you get some nice soap to give away as prizes later in the semester. I used spearmint oil for this soap, but you could use any flavoring you wanted</a:t>
            </a:r>
            <a:r>
              <a:rPr lang="is-IS" baseline="0" dirty="0" smtClean="0"/>
              <a:t>… just change the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only have one section, you can practice with one soap before hand, and then do the other live. The 2 soaps have very different </a:t>
            </a:r>
            <a:r>
              <a:rPr lang="en-US" dirty="0" err="1" smtClean="0"/>
              <a:t>hardnesses</a:t>
            </a:r>
            <a:r>
              <a:rPr lang="en-US" dirty="0" smtClean="0"/>
              <a:t>. </a:t>
            </a:r>
            <a:r>
              <a:rPr lang="en-US" baseline="0" dirty="0" smtClean="0"/>
              <a:t>I used lavender oil for this soap, but you could use any flavoring you wanted</a:t>
            </a:r>
            <a:r>
              <a:rPr lang="is-IS" baseline="0" dirty="0" smtClean="0"/>
              <a:t>… just change the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unit was before a unit on polymers</a:t>
            </a:r>
            <a:r>
              <a:rPr lang="en-US" baseline="0" dirty="0" smtClean="0"/>
              <a:t> so we introduced some molecular weight terminology here. This could be skipped easily. Different experimental techniques give different measures of MW; a good reference website is: http://</a:t>
            </a:r>
            <a:r>
              <a:rPr lang="en-US" baseline="0" dirty="0" err="1" smtClean="0"/>
              <a:t>www.pslc.ws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macrog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average.htm</a:t>
            </a:r>
            <a:r>
              <a:rPr lang="en-US" baseline="0" dirty="0" smtClean="0"/>
              <a:t> or https://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smtClean="0"/>
              <a:t>Molar_mass_distribution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6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exercises assigned</a:t>
            </a:r>
            <a:r>
              <a:rPr lang="en-US" baseline="0" dirty="0" smtClean="0"/>
              <a:t> for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day of this two-part activity. The key </a:t>
            </a:r>
            <a:r>
              <a:rPr lang="en-US" baseline="0" smtClean="0"/>
              <a:t>is provided.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18DA-2820-0C48-9359-C4B92B6B29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8481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0668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09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46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8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6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5028" name="Line 4"/>
          <p:cNvSpPr>
            <a:spLocks noChangeShapeType="1"/>
          </p:cNvSpPr>
          <p:nvPr/>
        </p:nvSpPr>
        <p:spPr bwMode="auto">
          <a:xfrm>
            <a:off x="304800" y="762000"/>
            <a:ext cx="8382000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304800" y="838200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›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›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›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›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›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SOAPMAKING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</a:p>
          <a:p>
            <a:endParaRPr lang="en-US" dirty="0"/>
          </a:p>
        </p:txBody>
      </p:sp>
      <p:pic>
        <p:nvPicPr>
          <p:cNvPr id="9" name="Picture 8" descr="IMG_20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2" y="1971674"/>
            <a:ext cx="2443163" cy="3257551"/>
          </a:xfrm>
          <a:prstGeom prst="rect">
            <a:avLst/>
          </a:prstGeom>
        </p:spPr>
      </p:pic>
      <p:pic>
        <p:nvPicPr>
          <p:cNvPr id="10" name="Picture 9" descr="IMG_206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71676"/>
            <a:ext cx="2443162" cy="32575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12377"/>
              </p:ext>
            </p:extLst>
          </p:nvPr>
        </p:nvGraphicFramePr>
        <p:xfrm>
          <a:off x="1698625" y="6464300"/>
          <a:ext cx="6073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6" imgW="6858000" imgH="444500" progId="Word.Document.12">
                  <p:embed/>
                </p:oleObj>
              </mc:Choice>
              <mc:Fallback>
                <p:oleObj name="Document" r:id="rId6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8625" y="6464300"/>
                        <a:ext cx="607377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5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Wednesday exercises and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Verify that the two soaps </a:t>
            </a:r>
            <a:r>
              <a:rPr lang="en-US" dirty="0" smtClean="0"/>
              <a:t>in </a:t>
            </a:r>
            <a:r>
              <a:rPr lang="en-US" dirty="0"/>
              <a:t>class are </a:t>
            </a:r>
            <a:r>
              <a:rPr lang="en-US" dirty="0" err="1"/>
              <a:t>overfatted</a:t>
            </a:r>
            <a:r>
              <a:rPr lang="en-US" dirty="0"/>
              <a:t>. Turn in your work, clearly demonstrating how you arrived at your answer, at the beginning </a:t>
            </a:r>
            <a:r>
              <a:rPr lang="en-US" dirty="0" smtClean="0"/>
              <a:t>of the </a:t>
            </a:r>
            <a:r>
              <a:rPr lang="en-US" smtClean="0"/>
              <a:t>next class. </a:t>
            </a:r>
            <a:r>
              <a:rPr lang="en-US" dirty="0"/>
              <a:t>The molecular weight to use for coconut oil and canola oils are 698 g/mol and 932 g/mol respectively. I used 313 g of each oil, and 39.0 g (canola) or 53.0 g (coconut) of NaOH. </a:t>
            </a:r>
          </a:p>
          <a:p>
            <a:r>
              <a:rPr lang="en-US" dirty="0" smtClean="0"/>
              <a:t>b</a:t>
            </a:r>
            <a:r>
              <a:rPr lang="en-US" dirty="0"/>
              <a:t>) draw a picture or cartoon that explains how soap works at the molecular level. Include several sentences of description.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calculated these molecular weights using one of the two techniques; the other technique gives a different value!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Alkane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</a:p>
          <a:p>
            <a:pPr lvl="1"/>
            <a:r>
              <a:rPr lang="en-US" dirty="0" smtClean="0"/>
              <a:t>saturated</a:t>
            </a:r>
          </a:p>
          <a:p>
            <a:r>
              <a:rPr lang="en-US" dirty="0" smtClean="0"/>
              <a:t>Alkene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</a:t>
            </a:r>
            <a:r>
              <a:rPr lang="en-US" dirty="0" smtClean="0"/>
              <a:t>… or is it?</a:t>
            </a:r>
          </a:p>
          <a:p>
            <a:pPr lvl="1"/>
            <a:r>
              <a:rPr lang="en-US" dirty="0" smtClean="0"/>
              <a:t>Unsaturated, or, ring</a:t>
            </a:r>
          </a:p>
          <a:p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ROH</a:t>
            </a:r>
          </a:p>
          <a:p>
            <a:pPr lvl="1"/>
            <a:r>
              <a:rPr lang="en-US" dirty="0" smtClean="0"/>
              <a:t>primary = RCH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</a:p>
          <a:p>
            <a:r>
              <a:rPr lang="en-US" dirty="0" smtClean="0"/>
              <a:t>Carboxylic acid</a:t>
            </a:r>
          </a:p>
          <a:p>
            <a:pPr lvl="1"/>
            <a:r>
              <a:rPr lang="en-US" dirty="0" smtClean="0"/>
              <a:t>RCO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</a:p>
          <a:p>
            <a:r>
              <a:rPr lang="en-US" dirty="0" smtClean="0"/>
              <a:t>Ester</a:t>
            </a:r>
          </a:p>
          <a:p>
            <a:pPr lvl="1"/>
            <a:r>
              <a:rPr lang="en-US" dirty="0" smtClean="0"/>
              <a:t>Product of an alcohol and a carboxylic acid (dehydration/esterification)</a:t>
            </a:r>
          </a:p>
          <a:p>
            <a:pPr lvl="1"/>
            <a:r>
              <a:rPr lang="en-US" dirty="0" smtClean="0"/>
              <a:t>RCO</a:t>
            </a:r>
            <a:r>
              <a:rPr lang="en-US" baseline="-25000" dirty="0" smtClean="0"/>
              <a:t>2</a:t>
            </a:r>
            <a:r>
              <a:rPr lang="en-US" dirty="0" smtClean="0"/>
              <a:t>R’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11" y="1325420"/>
            <a:ext cx="3895725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74" y="2538845"/>
            <a:ext cx="430530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935" y="4425374"/>
            <a:ext cx="4333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8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reaction of soap – saponification (</a:t>
            </a:r>
            <a:r>
              <a:rPr lang="en-US" dirty="0" err="1" smtClean="0"/>
              <a:t>deesterification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8" y="2243419"/>
            <a:ext cx="7966364" cy="2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fatty acids in nature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5257800"/>
            <a:ext cx="5969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00" y="599226"/>
            <a:ext cx="53086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688936"/>
            <a:ext cx="6121400" cy="2298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967182" y="5257800"/>
            <a:ext cx="5668818" cy="73429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FF00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" y="2688936"/>
            <a:ext cx="3972791" cy="5784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FF0000">
                <a:alpha val="75000"/>
              </a:srgbClr>
            </a:glo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4388427"/>
            <a:ext cx="4779818" cy="70311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FF0000">
                <a:alpha val="75000"/>
              </a:srgbClr>
            </a:glo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93423" y="3809998"/>
            <a:ext cx="3442278" cy="6811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FF0000">
                <a:alpha val="75000"/>
              </a:srgbClr>
            </a:glo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09" y="404244"/>
            <a:ext cx="235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Coconut oil: 91%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309" y="1055254"/>
            <a:ext cx="218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Canola oil: 93%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13726" y="496456"/>
            <a:ext cx="5530273" cy="1584036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0080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300" y="3260438"/>
            <a:ext cx="5635336" cy="1127989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rgbClr val="0080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reaction of soap – saponification (</a:t>
            </a:r>
            <a:r>
              <a:rPr lang="en-US" dirty="0" err="1" smtClean="0"/>
              <a:t>deesterification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55740"/>
            <a:ext cx="8382000" cy="2628900"/>
          </a:xfrm>
        </p:spPr>
        <p:txBody>
          <a:bodyPr/>
          <a:lstStyle/>
          <a:p>
            <a:r>
              <a:rPr lang="en-US" dirty="0" smtClean="0"/>
              <a:t>Procedure (canola oil):</a:t>
            </a:r>
          </a:p>
          <a:p>
            <a:r>
              <a:rPr lang="en-US" dirty="0" smtClean="0"/>
              <a:t>313 g oil, warm to ~45 °C</a:t>
            </a:r>
          </a:p>
          <a:p>
            <a:r>
              <a:rPr lang="en-US" dirty="0" smtClean="0"/>
              <a:t>39 g NaOH + 85 g water, warm to ~45 °C</a:t>
            </a:r>
          </a:p>
          <a:p>
            <a:r>
              <a:rPr lang="en-US" dirty="0" smtClean="0"/>
              <a:t>Mix to “trace”</a:t>
            </a:r>
          </a:p>
          <a:p>
            <a:r>
              <a:rPr lang="en-US" dirty="0" smtClean="0"/>
              <a:t>Add scent oil and colorant: pink + spearmint</a:t>
            </a:r>
          </a:p>
          <a:p>
            <a:r>
              <a:rPr lang="en-US" dirty="0" smtClean="0"/>
              <a:t>Pour and let set overnight</a:t>
            </a:r>
          </a:p>
          <a:p>
            <a:r>
              <a:rPr lang="en-US" dirty="0" smtClean="0"/>
              <a:t>Test for pH!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-7939" b="-7939"/>
          <a:stretch/>
        </p:blipFill>
        <p:spPr>
          <a:xfrm>
            <a:off x="304800" y="882080"/>
            <a:ext cx="8382000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3870040"/>
            <a:ext cx="168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reaction of soap – saponification (</a:t>
            </a:r>
            <a:r>
              <a:rPr lang="en-US" dirty="0" err="1" smtClean="0"/>
              <a:t>deesterification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55740"/>
            <a:ext cx="8382000" cy="2628900"/>
          </a:xfrm>
        </p:spPr>
        <p:txBody>
          <a:bodyPr/>
          <a:lstStyle/>
          <a:p>
            <a:r>
              <a:rPr lang="en-US" dirty="0" smtClean="0"/>
              <a:t>Procedure (coconut oil):</a:t>
            </a:r>
          </a:p>
          <a:p>
            <a:r>
              <a:rPr lang="en-US" dirty="0" smtClean="0"/>
              <a:t>313 g oil, warm to ~45 °C</a:t>
            </a:r>
          </a:p>
          <a:p>
            <a:r>
              <a:rPr lang="en-US" dirty="0" smtClean="0"/>
              <a:t>53g NaOH + 85 g water, warm to ~45 °C</a:t>
            </a:r>
          </a:p>
          <a:p>
            <a:r>
              <a:rPr lang="en-US" dirty="0" smtClean="0"/>
              <a:t>Mix to “trace”</a:t>
            </a:r>
          </a:p>
          <a:p>
            <a:r>
              <a:rPr lang="en-US" dirty="0" smtClean="0"/>
              <a:t>Add scent oil and colorant: orange + lavender</a:t>
            </a:r>
          </a:p>
          <a:p>
            <a:r>
              <a:rPr lang="en-US" dirty="0" smtClean="0"/>
              <a:t>Pour and let set overnight</a:t>
            </a:r>
          </a:p>
          <a:p>
            <a:r>
              <a:rPr lang="en-US" dirty="0" smtClean="0"/>
              <a:t>Test for pH!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-7939" b="-7939"/>
          <a:stretch/>
        </p:blipFill>
        <p:spPr>
          <a:xfrm>
            <a:off x="304800" y="882080"/>
            <a:ext cx="83820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3312391"/>
            <a:ext cx="2476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molecular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 of substances</a:t>
            </a:r>
          </a:p>
          <a:p>
            <a:r>
              <a:rPr lang="en-US" dirty="0" smtClean="0"/>
              <a:t>No single measure of molecular weight</a:t>
            </a:r>
          </a:p>
          <a:p>
            <a:r>
              <a:rPr lang="en-US" dirty="0" smtClean="0"/>
              <a:t>Different experimental techniques give different values</a:t>
            </a:r>
          </a:p>
          <a:p>
            <a:endParaRPr lang="en-US" dirty="0"/>
          </a:p>
          <a:p>
            <a:r>
              <a:rPr lang="en-US" dirty="0" smtClean="0"/>
              <a:t>Number average, </a:t>
            </a:r>
            <a:r>
              <a:rPr lang="en-US" dirty="0" err="1" smtClean="0"/>
              <a:t>Mn</a:t>
            </a:r>
            <a:r>
              <a:rPr lang="en-US" dirty="0" smtClean="0"/>
              <a:t> (arithmetic mean of individual MWs)</a:t>
            </a:r>
          </a:p>
          <a:p>
            <a:pPr lvl="1"/>
            <a:r>
              <a:rPr lang="en-US" dirty="0" smtClean="0"/>
              <a:t>Total weight of all the samples divided by total # of moles/sample</a:t>
            </a:r>
          </a:p>
          <a:p>
            <a:pPr lvl="1"/>
            <a:r>
              <a:rPr lang="en-US" dirty="0" smtClean="0"/>
              <a:t>∑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= number of </a:t>
            </a:r>
            <a:r>
              <a:rPr lang="en-US" dirty="0" err="1" smtClean="0"/>
              <a:t>moles·MW</a:t>
            </a:r>
            <a:r>
              <a:rPr lang="en-US" dirty="0" smtClean="0"/>
              <a:t> = mass; </a:t>
            </a:r>
            <a:r>
              <a:rPr lang="en-US" i="1" dirty="0" smtClean="0"/>
              <a:t>this is the mass of the sample</a:t>
            </a:r>
            <a:endParaRPr lang="en-US" dirty="0" smtClean="0"/>
          </a:p>
          <a:p>
            <a:pPr lvl="1"/>
            <a:r>
              <a:rPr lang="en-US" dirty="0"/>
              <a:t>∑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/>
              <a:t>/∑</a:t>
            </a:r>
            <a:r>
              <a:rPr lang="en-US" dirty="0" smtClean="0"/>
              <a:t>N</a:t>
            </a:r>
            <a:r>
              <a:rPr lang="en-US" baseline="-25000" dirty="0" smtClean="0"/>
              <a:t>i</a:t>
            </a:r>
            <a:r>
              <a:rPr lang="en-US" dirty="0" smtClean="0"/>
              <a:t> = mass/moles</a:t>
            </a:r>
          </a:p>
          <a:p>
            <a:pPr lvl="1"/>
            <a:endParaRPr lang="en-US" dirty="0"/>
          </a:p>
          <a:p>
            <a:r>
              <a:rPr lang="en-US" dirty="0" smtClean="0"/>
              <a:t>Weight average</a:t>
            </a:r>
            <a:r>
              <a:rPr lang="en-US" smtClean="0"/>
              <a:t>, Mw </a:t>
            </a:r>
            <a:endParaRPr lang="en-US" dirty="0" smtClean="0"/>
          </a:p>
          <a:p>
            <a:pPr lvl="1"/>
            <a:r>
              <a:rPr lang="en-US" dirty="0" smtClean="0"/>
              <a:t>Find weight fraction of each molecule, </a:t>
            </a:r>
            <a:r>
              <a:rPr lang="en-US" dirty="0" err="1" smtClean="0"/>
              <a:t>WF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/∑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unitless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This value is given </a:t>
            </a:r>
            <a:r>
              <a:rPr lang="en-US" i="1" dirty="0"/>
              <a:t>as weight </a:t>
            </a:r>
            <a:r>
              <a:rPr lang="en-US" i="1" dirty="0" smtClean="0"/>
              <a:t>%</a:t>
            </a:r>
            <a:endParaRPr lang="en-US" baseline="-25000" dirty="0" smtClean="0"/>
          </a:p>
          <a:p>
            <a:pPr lvl="1"/>
            <a:r>
              <a:rPr lang="en-US" dirty="0" smtClean="0"/>
              <a:t>Weight of that fraction, W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WF</a:t>
            </a:r>
            <a:r>
              <a:rPr lang="en-US" baseline="-25000" dirty="0" err="1" smtClean="0"/>
              <a:t>i</a:t>
            </a:r>
            <a:r>
              <a:rPr lang="en-US" dirty="0" err="1" smtClean="0"/>
              <a:t>·M</a:t>
            </a:r>
            <a:r>
              <a:rPr lang="en-US" baseline="-25000" dirty="0" err="1" smtClean="0"/>
              <a:t>i</a:t>
            </a:r>
            <a:r>
              <a:rPr lang="en-US" dirty="0" smtClean="0"/>
              <a:t> (mass/moles)</a:t>
            </a:r>
          </a:p>
          <a:p>
            <a:pPr lvl="1"/>
            <a:r>
              <a:rPr lang="en-US" dirty="0" smtClean="0"/>
              <a:t>∑W</a:t>
            </a:r>
            <a:r>
              <a:rPr lang="en-US" baseline="-25000" dirty="0" smtClean="0"/>
              <a:t>i</a:t>
            </a:r>
            <a:r>
              <a:rPr lang="en-US" dirty="0"/>
              <a:t> </a:t>
            </a:r>
            <a:r>
              <a:rPr lang="en-US" dirty="0" smtClean="0"/>
              <a:t>= sum of all molecular weights</a:t>
            </a:r>
          </a:p>
        </p:txBody>
      </p:sp>
    </p:spTree>
    <p:extLst>
      <p:ext uri="{BB962C8B-B14F-4D97-AF65-F5344CB8AC3E}">
        <p14:creationId xmlns:p14="http://schemas.microsoft.com/office/powerpoint/2010/main" val="345526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1: mixture of hydrocarbons expressed as weight %</a:t>
            </a:r>
          </a:p>
          <a:p>
            <a:pPr lvl="1"/>
            <a:r>
              <a:rPr lang="en-US" dirty="0" smtClean="0"/>
              <a:t>A: 45%, 100 g/mol</a:t>
            </a:r>
          </a:p>
          <a:p>
            <a:pPr lvl="1"/>
            <a:r>
              <a:rPr lang="en-US" dirty="0" smtClean="0"/>
              <a:t>B: 35%, 110 g/mol</a:t>
            </a:r>
          </a:p>
          <a:p>
            <a:pPr lvl="1"/>
            <a:r>
              <a:rPr lang="en-US" dirty="0" smtClean="0"/>
              <a:t>C: 15%, 120 g/mol</a:t>
            </a:r>
          </a:p>
          <a:p>
            <a:pPr lvl="1"/>
            <a:r>
              <a:rPr lang="en-US" dirty="0" smtClean="0"/>
              <a:t>D: 5%, 200 g/mol</a:t>
            </a:r>
          </a:p>
          <a:p>
            <a:pPr lvl="1"/>
            <a:endParaRPr lang="en-US" dirty="0"/>
          </a:p>
          <a:p>
            <a:r>
              <a:rPr lang="en-US" dirty="0" err="1" smtClean="0"/>
              <a:t>Mn</a:t>
            </a:r>
            <a:r>
              <a:rPr lang="en-US" dirty="0" smtClean="0"/>
              <a:t>=</a:t>
            </a:r>
            <a:r>
              <a:rPr lang="en-US" dirty="0"/>
              <a:t>∑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/>
              <a:t>/∑</a:t>
            </a:r>
            <a:r>
              <a:rPr lang="en-US" dirty="0" smtClean="0"/>
              <a:t>N</a:t>
            </a:r>
            <a:r>
              <a:rPr lang="en-US" baseline="-25000" dirty="0" smtClean="0"/>
              <a:t>i</a:t>
            </a:r>
            <a:r>
              <a:rPr lang="en-US" dirty="0" smtClean="0"/>
              <a:t>=?</a:t>
            </a:r>
          </a:p>
          <a:p>
            <a:pPr lvl="1"/>
            <a:r>
              <a:rPr lang="en-US" dirty="0" smtClean="0"/>
              <a:t>Total weight not given, but we can set it to 100g; this is </a:t>
            </a:r>
            <a:r>
              <a:rPr lang="en-US" smtClean="0"/>
              <a:t>the total mass</a:t>
            </a:r>
            <a:endParaRPr lang="en-US" dirty="0" smtClean="0"/>
          </a:p>
          <a:p>
            <a:pPr lvl="1"/>
            <a:r>
              <a:rPr lang="en-US" dirty="0" smtClean="0"/>
              <a:t>How many moles are present?</a:t>
            </a:r>
          </a:p>
          <a:p>
            <a:pPr lvl="1"/>
            <a:r>
              <a:rPr lang="en-US" dirty="0" smtClean="0"/>
              <a:t>Moles A = 45g·(1 mol/100 g) = 0.45 moles</a:t>
            </a:r>
          </a:p>
          <a:p>
            <a:pPr lvl="1"/>
            <a:r>
              <a:rPr lang="en-US" dirty="0" smtClean="0"/>
              <a:t>Moles B = 35g·(1 mol/110 g) = 0.32 moles</a:t>
            </a:r>
          </a:p>
          <a:p>
            <a:pPr lvl="1"/>
            <a:r>
              <a:rPr lang="en-US" dirty="0" smtClean="0"/>
              <a:t>Moles C = 15g·(1 mol/120 g) = 0.12 moles</a:t>
            </a:r>
          </a:p>
          <a:p>
            <a:pPr lvl="1"/>
            <a:r>
              <a:rPr lang="en-US" dirty="0" smtClean="0"/>
              <a:t>Moles D = 5 g·(1 mol/200 g) = 0.025 moles</a:t>
            </a:r>
          </a:p>
          <a:p>
            <a:pPr lvl="1"/>
            <a:r>
              <a:rPr lang="en-US" dirty="0" smtClean="0"/>
              <a:t>Total moles: 0.92 moles</a:t>
            </a:r>
          </a:p>
          <a:p>
            <a:pPr lvl="1"/>
            <a:r>
              <a:rPr lang="en-US" dirty="0" smtClean="0"/>
              <a:t>MW = 100 g/0.92 moles = 109 g/mol</a:t>
            </a:r>
          </a:p>
        </p:txBody>
      </p:sp>
    </p:spTree>
    <p:extLst>
      <p:ext uri="{BB962C8B-B14F-4D97-AF65-F5344CB8AC3E}">
        <p14:creationId xmlns:p14="http://schemas.microsoft.com/office/powerpoint/2010/main" val="17987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1: mixture of hydrocarbons expressed as weight %</a:t>
            </a:r>
          </a:p>
          <a:p>
            <a:pPr lvl="1"/>
            <a:r>
              <a:rPr lang="en-US" dirty="0" smtClean="0"/>
              <a:t>A: 45%, 100 g/mol</a:t>
            </a:r>
          </a:p>
          <a:p>
            <a:pPr lvl="1"/>
            <a:r>
              <a:rPr lang="en-US" dirty="0" smtClean="0"/>
              <a:t>B: 35%, 110 g/mol</a:t>
            </a:r>
          </a:p>
          <a:p>
            <a:pPr lvl="1"/>
            <a:r>
              <a:rPr lang="en-US" dirty="0" smtClean="0"/>
              <a:t>C: 15%, 120 g/mol</a:t>
            </a:r>
          </a:p>
          <a:p>
            <a:pPr lvl="1"/>
            <a:r>
              <a:rPr lang="en-US" dirty="0" smtClean="0"/>
              <a:t>D: 5%, 200 g/mol</a:t>
            </a:r>
          </a:p>
          <a:p>
            <a:pPr lvl="1"/>
            <a:endParaRPr lang="en-US" dirty="0"/>
          </a:p>
          <a:p>
            <a:r>
              <a:rPr lang="en-US" dirty="0" smtClean="0"/>
              <a:t>Mw=∑W</a:t>
            </a:r>
            <a:r>
              <a:rPr lang="en-US" baseline="-25000" dirty="0" smtClean="0"/>
              <a:t>i</a:t>
            </a:r>
            <a:r>
              <a:rPr lang="en-US" dirty="0" smtClean="0"/>
              <a:t>=∑</a:t>
            </a:r>
            <a:r>
              <a:rPr lang="en-US" dirty="0" err="1" smtClean="0"/>
              <a:t>WF</a:t>
            </a:r>
            <a:r>
              <a:rPr lang="en-US" baseline="-25000" dirty="0" err="1" smtClean="0"/>
              <a:t>i</a:t>
            </a:r>
            <a:r>
              <a:rPr lang="en-US" dirty="0" err="1" smtClean="0"/>
              <a:t>·M</a:t>
            </a:r>
            <a:r>
              <a:rPr lang="en-US" baseline="-25000" dirty="0" err="1" smtClean="0"/>
              <a:t>i</a:t>
            </a:r>
            <a:r>
              <a:rPr lang="en-US" dirty="0" smtClean="0"/>
              <a:t> =?</a:t>
            </a:r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A</a:t>
            </a:r>
            <a:r>
              <a:rPr lang="en-US" dirty="0" smtClean="0"/>
              <a:t> = 0.45·100 g/mol = 45 g/mol</a:t>
            </a:r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0.35</a:t>
            </a:r>
            <a:r>
              <a:rPr lang="en-US" dirty="0"/>
              <a:t>·</a:t>
            </a:r>
            <a:r>
              <a:rPr lang="en-US" dirty="0" smtClean="0"/>
              <a:t>110 </a:t>
            </a:r>
            <a:r>
              <a:rPr lang="en-US" dirty="0"/>
              <a:t>g/mol = </a:t>
            </a:r>
            <a:r>
              <a:rPr lang="en-US" dirty="0" smtClean="0"/>
              <a:t>39 g/mol</a:t>
            </a:r>
            <a:endParaRPr lang="en-US" dirty="0"/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0.15</a:t>
            </a:r>
            <a:r>
              <a:rPr lang="en-US" dirty="0"/>
              <a:t>·</a:t>
            </a:r>
            <a:r>
              <a:rPr lang="en-US" dirty="0" smtClean="0"/>
              <a:t>120 </a:t>
            </a:r>
            <a:r>
              <a:rPr lang="en-US" dirty="0"/>
              <a:t>g/mol = </a:t>
            </a:r>
            <a:r>
              <a:rPr lang="en-US" dirty="0" smtClean="0"/>
              <a:t>18 g/mol</a:t>
            </a:r>
            <a:endParaRPr lang="en-US" dirty="0"/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0.05·200 </a:t>
            </a:r>
            <a:r>
              <a:rPr lang="en-US" dirty="0"/>
              <a:t>g/mol = </a:t>
            </a:r>
            <a:r>
              <a:rPr lang="en-US" dirty="0" smtClean="0"/>
              <a:t>10 g/mol</a:t>
            </a:r>
          </a:p>
          <a:p>
            <a:pPr lvl="1"/>
            <a:r>
              <a:rPr lang="en-US" dirty="0" smtClean="0"/>
              <a:t>Mw = 112 g/mol</a:t>
            </a:r>
            <a:endParaRPr lang="en-US" dirty="0"/>
          </a:p>
          <a:p>
            <a:pPr lvl="1"/>
            <a:r>
              <a:rPr lang="en-US" dirty="0" err="1" smtClean="0"/>
              <a:t>Mn</a:t>
            </a:r>
            <a:r>
              <a:rPr lang="en-US" dirty="0" smtClean="0"/>
              <a:t> = 108 g/mol</a:t>
            </a:r>
          </a:p>
          <a:p>
            <a:pPr lvl="1"/>
            <a:r>
              <a:rPr lang="en-US" dirty="0" smtClean="0"/>
              <a:t>Mw is larger; it slightly favors the higher MW species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41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Default Theme">
  <a:themeElements>
    <a:clrScheme name="hmc black&amp;go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mc black&amp;gold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glow rad="50800">
            <a:srgbClr val="FF0000">
              <a:alpha val="75000"/>
            </a:srgbClr>
          </a:glow>
        </a:effectLst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hmc black&amp;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c black&amp;go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c black&amp;go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c black&amp;go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c black&amp;go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c black&amp;go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c black&amp;go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1090</Words>
  <Application>Microsoft Macintosh PowerPoint</Application>
  <PresentationFormat>On-screen Show (4:3)</PresentationFormat>
  <Paragraphs>104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Theme</vt:lpstr>
      <vt:lpstr>Microsoft Word Document</vt:lpstr>
      <vt:lpstr>SOAPMAKING</vt:lpstr>
      <vt:lpstr>Organic chemistry review</vt:lpstr>
      <vt:lpstr>The chemical reaction of soap – saponification (deesterification!)</vt:lpstr>
      <vt:lpstr>The many fatty acids in nature</vt:lpstr>
      <vt:lpstr>The chemical reaction of soap – saponification (deesterification!)</vt:lpstr>
      <vt:lpstr>The chemical reaction of soap – saponification (deesterification!)</vt:lpstr>
      <vt:lpstr>Calculating molecular weight</vt:lpstr>
      <vt:lpstr>Example calculation</vt:lpstr>
      <vt:lpstr>Example calculation</vt:lpstr>
      <vt:lpstr>Reminder of Wednesday exercises and reading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soapmaking</dc:title>
  <dc:creator>Adam Johnson</dc:creator>
  <cp:lastModifiedBy>Adam Johnson</cp:lastModifiedBy>
  <cp:revision>33</cp:revision>
  <dcterms:created xsi:type="dcterms:W3CDTF">2015-10-31T21:15:55Z</dcterms:created>
  <dcterms:modified xsi:type="dcterms:W3CDTF">2016-07-19T16:33:14Z</dcterms:modified>
</cp:coreProperties>
</file>