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83" r:id="rId2"/>
    <p:sldId id="584" r:id="rId3"/>
    <p:sldId id="586" r:id="rId4"/>
    <p:sldId id="585" r:id="rId5"/>
    <p:sldId id="590" r:id="rId6"/>
    <p:sldId id="589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2"/>
    <a:srgbClr val="CC79A7"/>
    <a:srgbClr val="002D46"/>
    <a:srgbClr val="503C3C"/>
    <a:srgbClr val="503C46"/>
    <a:srgbClr val="009900"/>
    <a:srgbClr val="0000FF"/>
    <a:srgbClr val="00CC99"/>
    <a:srgbClr val="3333CC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77661" autoAdjust="0"/>
  </p:normalViewPr>
  <p:slideViewPr>
    <p:cSldViewPr>
      <p:cViewPr varScale="1">
        <p:scale>
          <a:sx n="54" d="100"/>
          <a:sy n="54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2" cy="480388"/>
          </a:xfrm>
          <a:prstGeom prst="rect">
            <a:avLst/>
          </a:prstGeom>
        </p:spPr>
        <p:txBody>
          <a:bodyPr vert="horz" lIns="97426" tIns="48713" rIns="97426" bIns="48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2" cy="480388"/>
          </a:xfrm>
          <a:prstGeom prst="rect">
            <a:avLst/>
          </a:prstGeom>
        </p:spPr>
        <p:txBody>
          <a:bodyPr vert="horz" lIns="97426" tIns="48713" rIns="97426" bIns="48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E28327E-E24C-4DEA-87A0-F48D04F34AFA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26" tIns="48713" rIns="97426" bIns="4871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7426" tIns="48713" rIns="97426" bIns="48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2" cy="480388"/>
          </a:xfrm>
          <a:prstGeom prst="rect">
            <a:avLst/>
          </a:prstGeom>
        </p:spPr>
        <p:txBody>
          <a:bodyPr vert="horz" lIns="97426" tIns="48713" rIns="97426" bIns="48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2" cy="480388"/>
          </a:xfrm>
          <a:prstGeom prst="rect">
            <a:avLst/>
          </a:prstGeom>
        </p:spPr>
        <p:txBody>
          <a:bodyPr vert="horz" lIns="97426" tIns="48713" rIns="97426" bIns="48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824B76D-3111-4011-B506-5627F1FD4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reviews the essential calculations for a basic stoichiometry problem. After this slide I’ll do a quick ABCD card question on each type</a:t>
            </a:r>
            <a:r>
              <a:rPr lang="en-US" baseline="0" dirty="0" smtClean="0"/>
              <a:t> of calculation if it’s been more than a day or two since students last practiced these calculations in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4B76D-3111-4011-B506-5627F1FD40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of the scaffolding</a:t>
            </a:r>
          </a:p>
          <a:p>
            <a:endParaRPr lang="en-US" dirty="0" smtClean="0"/>
          </a:p>
          <a:p>
            <a:r>
              <a:rPr lang="en-US" dirty="0" smtClean="0"/>
              <a:t>Draw a map</a:t>
            </a:r>
            <a:r>
              <a:rPr lang="en-US" baseline="0" dirty="0" smtClean="0"/>
              <a:t> that shows which calculations to do and in what order.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4B76D-3111-4011-B506-5627F1FD40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problem from doc cam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4B76D-3111-4011-B506-5627F1FD40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 to stoichiometry problems when given quantities</a:t>
            </a:r>
            <a:r>
              <a:rPr lang="en-US" baseline="0" dirty="0" smtClean="0"/>
              <a:t> are not in grams. Depending on the number of example problems and/or practice problems the instructor uses, this slide can be used in a second class period.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gases and/or concentration have not yet been discussed, deleted these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4B76D-3111-4011-B506-5627F1FD40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</a:t>
            </a:r>
            <a:r>
              <a:rPr lang="en-US" baseline="0" dirty="0" smtClean="0"/>
              <a:t> class period.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Before</a:t>
            </a:r>
            <a:r>
              <a:rPr lang="en-US" baseline="0" dirty="0" smtClean="0"/>
              <a:t> introducing limiting reagent calculations I first discuss the topic visually. A visual example similar to the one I use is here.</a:t>
            </a:r>
          </a:p>
          <a:p>
            <a:r>
              <a:rPr lang="en-US" dirty="0" smtClean="0"/>
              <a:t>https://www.ionicviper.org/webresources/limiting-reagent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4B76D-3111-4011-B506-5627F1FD40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extension to a limiting regent question-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 the two starting quantities into a common unit, compare them, and then proceed with the smaller quantity.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4B76D-3111-4011-B506-5627F1FD40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C30E-C67F-4741-A4DB-FA4DB185C782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92DD-DFBE-4FE9-8C00-7A837F17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3D85-EA1F-4788-A320-590F9C854437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9988-56EF-4EE6-8DC5-A25B9EED1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8A648-8A82-4F30-9C7E-0C151C304DBC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7D8C-92D5-426A-B83B-8CBE237CA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85DA-6C36-454D-8895-79CF1A002576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F3A7-D808-4BF8-8D1F-AD4DDA0B7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C9E8-942B-4C95-819C-D9D20AFF5650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9137-9034-4CD5-B886-8232E96E1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07CB-59C4-40CD-8C0C-3328C6061055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7FDB-FDF8-4876-B25C-310AF3B85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1756-0DC4-40A0-B5C3-39C4D9555510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21F2-C977-435E-A98C-680ED9DE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BC7A-7BBA-4FBD-A2D5-CACF6EB6AC04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49E70-8E6B-47D8-B270-F7CAC2489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BDA0-E451-445A-8FC8-A80178FA3AEE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3A65-5498-46C0-8C74-D22404353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8A0F-DDC8-4611-A284-9C9EDF8E44F3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36B3-EB5F-4C5B-941E-35D26CF4C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9AB5-3835-4F5B-827E-4B5090060DEF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C6E6-E78B-4CB4-92BA-7E7216A6B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CE66F7-F081-46F0-A68B-3CF0BD05138E}" type="datetime1">
              <a:rPr lang="en-US" smtClean="0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Created by Margaret L. Scheuermann, Western Washington University;  Copyright Scheuermann. This work is licensed under the Creative Commons Attribution-NonCommercial-ShareAlike 3.0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CFB40-123F-4BF9-A858-416ABF3E8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.scheuermann@ww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ecommons.org/about/licen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.scheuermann@ww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ecommons.org/about/licen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.scheuermann@ww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creativecommons.org/about/licen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.scheuermann@ww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ecommons.org/about/licen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et.scheuermann@ww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ecommons.org/about/licen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ecommons.org/about/license/" TargetMode="External"/><Relationship Id="rId4" Type="http://schemas.openxmlformats.org/officeDocument/2006/relationships/hyperlink" Target="mailto:margaret.scheuermann@ww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650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Review: Two unit conversion factors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61" y="4114800"/>
            <a:ext cx="884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sample contains 3.1 g </a:t>
            </a:r>
            <a:r>
              <a:rPr lang="en-US" b="1" dirty="0"/>
              <a:t>CH</a:t>
            </a:r>
            <a:r>
              <a:rPr lang="en-US" b="1" baseline="-25000" dirty="0"/>
              <a:t>3</a:t>
            </a:r>
            <a:r>
              <a:rPr lang="en-US" b="1" dirty="0"/>
              <a:t>OH, </a:t>
            </a:r>
            <a:r>
              <a:rPr lang="en-US" b="1" dirty="0" smtClean="0"/>
              <a:t>How many moles of </a:t>
            </a:r>
            <a:r>
              <a:rPr lang="en-US" b="1" dirty="0"/>
              <a:t>CH</a:t>
            </a:r>
            <a:r>
              <a:rPr lang="en-US" b="1" baseline="-25000" dirty="0"/>
              <a:t>3</a:t>
            </a:r>
            <a:r>
              <a:rPr lang="en-US" b="1" dirty="0"/>
              <a:t>OH </a:t>
            </a:r>
            <a:r>
              <a:rPr lang="en-US" b="1" dirty="0" smtClean="0"/>
              <a:t>are in the sample?</a:t>
            </a:r>
            <a:endParaRPr lang="en-US" b="1" dirty="0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572000" y="2209800"/>
            <a:ext cx="4572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C79A7"/>
                </a:solidFill>
                <a:latin typeface="Arial"/>
              </a:rPr>
              <a:t>2</a:t>
            </a:r>
            <a:r>
              <a:rPr lang="en-US" b="1" dirty="0">
                <a:latin typeface="Arial"/>
              </a:rPr>
              <a:t> CH</a:t>
            </a:r>
            <a:r>
              <a:rPr lang="en-US" b="1" baseline="-25000" dirty="0">
                <a:latin typeface="Arial"/>
              </a:rPr>
              <a:t>3</a:t>
            </a:r>
            <a:r>
              <a:rPr lang="en-US" b="1" dirty="0">
                <a:latin typeface="Arial"/>
              </a:rPr>
              <a:t>OH   +  3 O</a:t>
            </a:r>
            <a:r>
              <a:rPr lang="en-US" b="1" baseline="-25000" dirty="0">
                <a:latin typeface="Arial"/>
              </a:rPr>
              <a:t>2 </a:t>
            </a:r>
            <a:r>
              <a:rPr lang="en-US" b="1" dirty="0">
                <a:latin typeface="Arial"/>
              </a:rPr>
              <a:t>  → 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>
                <a:solidFill>
                  <a:srgbClr val="0072B2"/>
                </a:solidFill>
                <a:latin typeface="Arial"/>
              </a:rPr>
              <a:t>2</a:t>
            </a:r>
            <a:r>
              <a:rPr lang="en-US" b="1" dirty="0">
                <a:latin typeface="Arial"/>
              </a:rPr>
              <a:t> CO</a:t>
            </a:r>
            <a:r>
              <a:rPr lang="en-US" b="1" baseline="-25000" dirty="0">
                <a:latin typeface="Arial"/>
              </a:rPr>
              <a:t>2</a:t>
            </a:r>
            <a:r>
              <a:rPr lang="en-US" b="1" dirty="0">
                <a:latin typeface="Arial"/>
              </a:rPr>
              <a:t>  +  4 H</a:t>
            </a:r>
            <a:r>
              <a:rPr lang="en-US" b="1" baseline="-25000" dirty="0">
                <a:latin typeface="Arial"/>
              </a:rPr>
              <a:t>2</a:t>
            </a:r>
            <a:r>
              <a:rPr lang="en-US" b="1" dirty="0">
                <a:latin typeface="Arial"/>
              </a:rPr>
              <a:t>O</a:t>
            </a:r>
          </a:p>
        </p:txBody>
      </p:sp>
      <p:sp>
        <p:nvSpPr>
          <p:cNvPr id="29" name="Oval 28"/>
          <p:cNvSpPr/>
          <p:nvPr/>
        </p:nvSpPr>
        <p:spPr>
          <a:xfrm>
            <a:off x="4672107" y="2057400"/>
            <a:ext cx="4395693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567" y="4654510"/>
            <a:ext cx="765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Molar mass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  <a:r>
              <a:rPr lang="en-US" baseline="-25000" dirty="0" smtClean="0"/>
              <a:t> </a:t>
            </a:r>
            <a:r>
              <a:rPr lang="en-US" dirty="0" smtClean="0"/>
              <a:t> = 1 </a:t>
            </a:r>
            <a:r>
              <a:rPr lang="en-US" dirty="0" err="1" smtClean="0"/>
              <a:t>mol</a:t>
            </a:r>
            <a:r>
              <a:rPr lang="en-US" dirty="0" smtClean="0"/>
              <a:t> CH</a:t>
            </a:r>
            <a:r>
              <a:rPr lang="en-US" baseline="-25000" dirty="0" smtClean="0"/>
              <a:t>3</a:t>
            </a:r>
            <a:r>
              <a:rPr lang="en-US" dirty="0" smtClean="0"/>
              <a:t>OH = </a:t>
            </a:r>
            <a:r>
              <a:rPr lang="en-US" dirty="0"/>
              <a:t>32.04 </a:t>
            </a:r>
            <a:r>
              <a:rPr lang="en-US" dirty="0" smtClean="0"/>
              <a:t>g 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OH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541472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0.097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174355" y="5421868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3.1 g 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OH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676400" y="541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001709" y="56388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77909" y="526946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mol 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001709" y="5650468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32.04 </a:t>
            </a:r>
            <a:r>
              <a:rPr lang="en-US" dirty="0" smtClean="0"/>
              <a:t>g 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1711404"/>
            <a:ext cx="896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 0.29 moles of </a:t>
            </a:r>
            <a:r>
              <a:rPr lang="en-US" b="1" dirty="0"/>
              <a:t>CH</a:t>
            </a:r>
            <a:r>
              <a:rPr lang="en-US" b="1" baseline="-25000" dirty="0"/>
              <a:t>3</a:t>
            </a:r>
            <a:r>
              <a:rPr lang="en-US" b="1" dirty="0"/>
              <a:t>OH </a:t>
            </a:r>
            <a:r>
              <a:rPr lang="en-US" b="1" dirty="0" smtClean="0"/>
              <a:t>reacts completely with O</a:t>
            </a:r>
            <a:r>
              <a:rPr lang="en-US" b="1" baseline="-25000" dirty="0" smtClean="0"/>
              <a:t>2</a:t>
            </a:r>
            <a:r>
              <a:rPr lang="en-US" b="1" dirty="0" smtClean="0"/>
              <a:t> how many moles of CO</a:t>
            </a:r>
            <a:r>
              <a:rPr lang="en-US" b="1" baseline="-25000" dirty="0" smtClean="0"/>
              <a:t>2</a:t>
            </a:r>
            <a:r>
              <a:rPr lang="en-US" b="1" dirty="0" smtClean="0"/>
              <a:t> form?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05307" y="266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0.29 mol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-11593" y="266700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0.29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OH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8288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133600" y="2918936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12843" y="294394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79A7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OH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128083" y="25146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2B2"/>
                </a:solidFill>
              </a:rPr>
              <a:t>2</a:t>
            </a:r>
            <a:r>
              <a:rPr lang="en-US" dirty="0" smtClean="0"/>
              <a:t> mol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761" y="3653135"/>
            <a:ext cx="796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Mass of a substance ↔ moles of the same substance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254204"/>
            <a:ext cx="82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Moles of one substance ↔ moles of another substance</a:t>
            </a:r>
            <a:endParaRPr lang="en-US" sz="2400" b="1" dirty="0"/>
          </a:p>
        </p:txBody>
      </p:sp>
      <p:sp>
        <p:nvSpPr>
          <p:cNvPr id="47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Created by Margaret L. Scheuermann, Western Washington University,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margaret.scheuermann@wwu.edu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Copyright  Scheuermann 2018. This work is licensed under the Creative Commons Attribution-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NonCommercial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ShareAlike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To view a copy of this license visit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http://creativecommons.org/about/license/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5" grpId="0"/>
      <p:bldP spid="36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1973014"/>
            <a:ext cx="740971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/>
              </a:rPr>
              <a:t>2 CH</a:t>
            </a:r>
            <a:r>
              <a:rPr lang="en-US" sz="2400" b="1" baseline="-25000" dirty="0" smtClean="0">
                <a:latin typeface="Arial"/>
              </a:rPr>
              <a:t>3</a:t>
            </a:r>
            <a:r>
              <a:rPr lang="en-US" sz="2400" b="1" dirty="0" smtClean="0">
                <a:latin typeface="Arial"/>
              </a:rPr>
              <a:t>OH   </a:t>
            </a:r>
            <a:r>
              <a:rPr lang="en-US" sz="2400" b="1" dirty="0">
                <a:latin typeface="Arial"/>
              </a:rPr>
              <a:t>+  </a:t>
            </a:r>
            <a:r>
              <a:rPr lang="en-US" sz="2400" b="1" dirty="0" smtClean="0">
                <a:latin typeface="Arial"/>
              </a:rPr>
              <a:t>3 O</a:t>
            </a:r>
            <a:r>
              <a:rPr lang="en-US" sz="2400" b="1" baseline="-25000" dirty="0" smtClean="0">
                <a:latin typeface="Arial"/>
              </a:rPr>
              <a:t>2 </a:t>
            </a:r>
            <a:r>
              <a:rPr lang="en-US" sz="2400" b="1" dirty="0" smtClean="0">
                <a:latin typeface="Arial"/>
              </a:rPr>
              <a:t>  </a:t>
            </a:r>
            <a:r>
              <a:rPr lang="en-US" sz="2400" b="1" dirty="0">
                <a:latin typeface="Arial"/>
              </a:rPr>
              <a:t>→ </a:t>
            </a:r>
            <a:r>
              <a:rPr lang="en-US" sz="2400" b="1" dirty="0" smtClean="0">
                <a:latin typeface="Arial"/>
              </a:rPr>
              <a:t>   2 CO</a:t>
            </a:r>
            <a:r>
              <a:rPr lang="en-US" sz="2400" b="1" baseline="-25000" dirty="0" smtClean="0">
                <a:latin typeface="Arial"/>
              </a:rPr>
              <a:t>2</a:t>
            </a:r>
            <a:r>
              <a:rPr lang="en-US" sz="2400" b="1" dirty="0" smtClean="0">
                <a:latin typeface="Arial"/>
              </a:rPr>
              <a:t>  </a:t>
            </a:r>
            <a:r>
              <a:rPr lang="en-US" sz="2400" b="1" dirty="0">
                <a:latin typeface="Arial"/>
              </a:rPr>
              <a:t>+  </a:t>
            </a:r>
            <a:r>
              <a:rPr lang="en-US" sz="2400" b="1" dirty="0" smtClean="0">
                <a:latin typeface="Arial"/>
              </a:rPr>
              <a:t>4 </a:t>
            </a:r>
            <a:r>
              <a:rPr lang="en-US" sz="2400" b="1" dirty="0">
                <a:latin typeface="Arial"/>
              </a:rPr>
              <a:t>H</a:t>
            </a:r>
            <a:r>
              <a:rPr lang="en-US" sz="2400" b="1" baseline="-25000" dirty="0">
                <a:latin typeface="Arial"/>
              </a:rPr>
              <a:t>2</a:t>
            </a:r>
            <a:r>
              <a:rPr lang="en-US" sz="2400" b="1" dirty="0">
                <a:latin typeface="Arial"/>
              </a:rPr>
              <a:t>O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11274"/>
              </p:ext>
            </p:extLst>
          </p:nvPr>
        </p:nvGraphicFramePr>
        <p:xfrm>
          <a:off x="76201" y="2514600"/>
          <a:ext cx="8382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/>
                <a:gridCol w="1676400"/>
                <a:gridCol w="1325881"/>
                <a:gridCol w="1661160"/>
                <a:gridCol w="1661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moles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measurable quantity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2B2"/>
                          </a:solidFill>
                          <a:latin typeface="Arial" pitchFamily="34" charset="0"/>
                          <a:cs typeface="Arial" pitchFamily="34" charset="0"/>
                        </a:rPr>
                        <a:t>given</a:t>
                      </a:r>
                      <a:endParaRPr lang="en-US" sz="2400" dirty="0">
                        <a:solidFill>
                          <a:srgbClr val="0072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CC79A7"/>
                          </a:solidFill>
                          <a:latin typeface="Arial" pitchFamily="34" charset="0"/>
                          <a:cs typeface="Arial" pitchFamily="34" charset="0"/>
                        </a:rPr>
                        <a:t>find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 rot="16200000">
            <a:off x="2241242" y="2774641"/>
            <a:ext cx="457200" cy="2419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6311283" y="2891161"/>
            <a:ext cx="457200" cy="16127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772052" y="2628900"/>
            <a:ext cx="3628748" cy="2286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65412" y="4001869"/>
            <a:ext cx="307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Vertical moves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convert to or from moles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43000" y="4648200"/>
            <a:ext cx="7391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Horizontal moves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Moles row- convert using coefficients from the </a:t>
            </a:r>
            <a:r>
              <a:rPr lang="en-US" b="1" i="1" dirty="0" smtClean="0"/>
              <a:t>balanced</a:t>
            </a:r>
            <a:r>
              <a:rPr lang="en-US" b="1" dirty="0" smtClean="0"/>
              <a:t> equation</a:t>
            </a:r>
          </a:p>
          <a:p>
            <a:endParaRPr lang="en-US" b="1" dirty="0" smtClean="0"/>
          </a:p>
          <a:p>
            <a:r>
              <a:rPr lang="en-US" b="1" dirty="0" smtClean="0"/>
              <a:t>Measurable quantity row- horizontal moves not permitted</a:t>
            </a:r>
          </a:p>
          <a:p>
            <a:r>
              <a:rPr lang="en-US" b="1" dirty="0"/>
              <a:t>	</a:t>
            </a:r>
            <a:r>
              <a:rPr lang="en-US" b="1" dirty="0" smtClean="0"/>
              <a:t>-unit conversion factors not readily available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066800"/>
            <a:ext cx="627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2B2"/>
                </a:solidFill>
              </a:rPr>
              <a:t>If 3.1 g of CH</a:t>
            </a:r>
            <a:r>
              <a:rPr lang="en-US" b="1" baseline="-25000" dirty="0" smtClean="0">
                <a:solidFill>
                  <a:srgbClr val="0072B2"/>
                </a:solidFill>
              </a:rPr>
              <a:t>3</a:t>
            </a:r>
            <a:r>
              <a:rPr lang="en-US" b="1" dirty="0" smtClean="0">
                <a:solidFill>
                  <a:srgbClr val="0072B2"/>
                </a:solidFill>
              </a:rPr>
              <a:t>OH reacts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C79A7"/>
                </a:solidFill>
              </a:rPr>
              <a:t>how many </a:t>
            </a:r>
            <a:r>
              <a:rPr lang="en-US" b="1" dirty="0">
                <a:solidFill>
                  <a:srgbClr val="CC79A7"/>
                </a:solidFill>
              </a:rPr>
              <a:t>grams of CO</a:t>
            </a:r>
            <a:r>
              <a:rPr lang="en-US" b="1" baseline="-25000" dirty="0">
                <a:solidFill>
                  <a:srgbClr val="CC79A7"/>
                </a:solidFill>
              </a:rPr>
              <a:t>2</a:t>
            </a:r>
            <a:r>
              <a:rPr lang="en-US" b="1" dirty="0">
                <a:solidFill>
                  <a:srgbClr val="CC79A7"/>
                </a:solidFill>
              </a:rPr>
              <a:t> form? </a:t>
            </a:r>
            <a:endParaRPr lang="en-US" b="1" dirty="0" smtClean="0">
              <a:solidFill>
                <a:srgbClr val="CC79A7"/>
              </a:solidFill>
            </a:endParaRPr>
          </a:p>
        </p:txBody>
      </p:sp>
      <p:sp>
        <p:nvSpPr>
          <p:cNvPr id="15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Created by Margaret L. Scheuermann, Western Washington University,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margaret.scheuermann@wwu.edu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Copyright  Scheuermann 2018. This work is licensed under the Creative Commons Attribution-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NonCommercial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ShareAlike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To view a copy of this license visit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http://creativecommons.org/about/license/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50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series of unit conversions</a:t>
            </a:r>
          </a:p>
        </p:txBody>
      </p:sp>
    </p:spTree>
    <p:extLst>
      <p:ext uri="{BB962C8B-B14F-4D97-AF65-F5344CB8AC3E}">
        <p14:creationId xmlns:p14="http://schemas.microsoft.com/office/powerpoint/2010/main" val="36020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Created by Margaret L. Scheuermann, Western Washington University,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margaret.scheuermann@wwu.edu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Copyright  Scheuermann 2018. This work is licensed under the Creative Commons Attribution-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NonCommercial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ShareAlike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To view a copy of this license visit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http://creativecommons.org/about/license/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argaret\Desktop\IMG_20171219_225206104.jpg"/>
          <p:cNvPicPr>
            <a:picLocks noChangeAspect="1" noChangeArrowheads="1"/>
          </p:cNvPicPr>
          <p:nvPr/>
        </p:nvPicPr>
        <p:blipFill>
          <a:blip r:embed="rId5" cstate="print"/>
          <a:srcRect l="32156" t="2564" r="7217"/>
          <a:stretch>
            <a:fillRect/>
          </a:stretch>
        </p:blipFill>
        <p:spPr bwMode="auto">
          <a:xfrm rot="16200000">
            <a:off x="1552072" y="505327"/>
            <a:ext cx="5811256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4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30" y="2650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measured quantity doesn’t have to be grams.</a:t>
            </a: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Lots of quantities can be converted to moles.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92708"/>
              </p:ext>
            </p:extLst>
          </p:nvPr>
        </p:nvGraphicFramePr>
        <p:xfrm>
          <a:off x="54074" y="2057400"/>
          <a:ext cx="74135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3326"/>
                <a:gridCol w="1295400"/>
                <a:gridCol w="1371600"/>
                <a:gridCol w="12192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moles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measurable quantity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given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find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 rot="16200000">
            <a:off x="2008897" y="2354580"/>
            <a:ext cx="457200" cy="228600"/>
          </a:xfrm>
          <a:prstGeom prst="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79A7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945516" y="2499360"/>
            <a:ext cx="457200" cy="152400"/>
          </a:xfrm>
          <a:prstGeom prst="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79A7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492474" y="2133600"/>
            <a:ext cx="4291146" cy="2133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4435574" y="3810000"/>
            <a:ext cx="1524000" cy="228600"/>
          </a:xfrm>
          <a:prstGeom prst="left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657600" y="3733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grams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883374" y="3733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kg, mg, lbs etc. </a:t>
            </a:r>
            <a:endParaRPr lang="en-US" dirty="0"/>
          </a:p>
        </p:txBody>
      </p:sp>
      <p:sp>
        <p:nvSpPr>
          <p:cNvPr id="40" name="Left-Right Arrow 39"/>
          <p:cNvSpPr/>
          <p:nvPr/>
        </p:nvSpPr>
        <p:spPr>
          <a:xfrm>
            <a:off x="4407267" y="4648200"/>
            <a:ext cx="1524000" cy="228600"/>
          </a:xfrm>
          <a:prstGeom prst="left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45267" y="4572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grams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31267" y="457200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L, cm</a:t>
            </a:r>
            <a:r>
              <a:rPr lang="en-US" baseline="30000" dirty="0" smtClean="0"/>
              <a:t>3</a:t>
            </a:r>
            <a:r>
              <a:rPr lang="en-US" dirty="0" smtClean="0"/>
              <a:t>, etc.</a:t>
            </a:r>
            <a:endParaRPr lang="en-US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4674487" y="4343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64340" y="52273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28" name="Left-Right Arrow 27"/>
          <p:cNvSpPr/>
          <p:nvPr/>
        </p:nvSpPr>
        <p:spPr>
          <a:xfrm>
            <a:off x="2133600" y="3810000"/>
            <a:ext cx="1524000" cy="228600"/>
          </a:xfrm>
          <a:prstGeom prst="left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>
            <a:off x="2133600" y="4648200"/>
            <a:ext cx="1524000" cy="228600"/>
          </a:xfrm>
          <a:prstGeom prst="left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371600" y="3733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371600" y="4572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moles</a:t>
            </a:r>
            <a:endParaRPr lang="en-US" dirty="0"/>
          </a:p>
        </p:txBody>
      </p:sp>
      <p:sp>
        <p:nvSpPr>
          <p:cNvPr id="50" name="Left-Right Arrow 49"/>
          <p:cNvSpPr/>
          <p:nvPr/>
        </p:nvSpPr>
        <p:spPr>
          <a:xfrm>
            <a:off x="2164140" y="5334000"/>
            <a:ext cx="1524000" cy="228600"/>
          </a:xfrm>
          <a:prstGeom prst="left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402140" y="52273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09800" y="43434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molar mass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9800" y="35052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molar mass</a:t>
            </a:r>
            <a:endParaRPr lang="en-US" dirty="0"/>
          </a:p>
        </p:txBody>
      </p:sp>
      <p:sp>
        <p:nvSpPr>
          <p:cNvPr id="26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Created by Margaret L. Scheuermann, Western Washington University,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margaret.scheuermann@wwu.edu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Copyright  Scheuermann 2018. This work is licensed under the Creative Commons Attribution-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NonCommercial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ShareAlike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To view a copy of this license visit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http://creativecommons.org/about/license/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4340" y="5791200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pressure, volume, and temperature</a:t>
            </a:r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2164140" y="5897880"/>
            <a:ext cx="1524000" cy="228600"/>
          </a:xfrm>
          <a:prstGeom prst="left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402140" y="5791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  <p:bldP spid="39" grpId="0"/>
      <p:bldP spid="40" grpId="0" animBg="1"/>
      <p:bldP spid="41" grpId="0"/>
      <p:bldP spid="42" grpId="0"/>
      <p:bldP spid="43" grpId="0"/>
      <p:bldP spid="45" grpId="0"/>
      <p:bldP spid="28" grpId="0" animBg="1"/>
      <p:bldP spid="37" grpId="0" animBg="1"/>
      <p:bldP spid="44" grpId="0"/>
      <p:bldP spid="49" grpId="0"/>
      <p:bldP spid="50" grpId="0" animBg="1"/>
      <p:bldP spid="51" grpId="0"/>
      <p:bldP spid="52" grpId="0"/>
      <p:bldP spid="53" grpId="0"/>
      <p:bldP spid="25" grpId="0"/>
      <p:bldP spid="27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30" y="26509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Comparing CH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63874" y="1767840"/>
            <a:ext cx="5867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/>
              </a:rPr>
              <a:t>CH</a:t>
            </a:r>
            <a:r>
              <a:rPr lang="en-US" sz="2800" b="1" baseline="-25000" dirty="0" smtClean="0">
                <a:latin typeface="Arial"/>
              </a:rPr>
              <a:t>4</a:t>
            </a:r>
            <a:r>
              <a:rPr lang="en-US" sz="2800" b="1" dirty="0" smtClean="0">
                <a:latin typeface="Arial"/>
              </a:rPr>
              <a:t>  </a:t>
            </a:r>
            <a:r>
              <a:rPr lang="en-US" sz="2800" b="1" dirty="0">
                <a:latin typeface="Arial"/>
              </a:rPr>
              <a:t>+  2 O</a:t>
            </a:r>
            <a:r>
              <a:rPr lang="en-US" sz="2800" b="1" baseline="-25000" dirty="0">
                <a:latin typeface="Arial"/>
              </a:rPr>
              <a:t>2</a:t>
            </a:r>
            <a:r>
              <a:rPr lang="en-US" sz="2800" b="1" dirty="0">
                <a:latin typeface="Arial"/>
              </a:rPr>
              <a:t>  → </a:t>
            </a:r>
            <a:r>
              <a:rPr lang="en-US" sz="2800" b="1" dirty="0" smtClean="0">
                <a:latin typeface="Arial"/>
              </a:rPr>
              <a:t>CO</a:t>
            </a:r>
            <a:r>
              <a:rPr lang="en-US" sz="2800" b="1" baseline="-25000" dirty="0" smtClean="0">
                <a:latin typeface="Arial"/>
              </a:rPr>
              <a:t>2</a:t>
            </a:r>
            <a:r>
              <a:rPr lang="en-US" sz="2800" b="1" dirty="0" smtClean="0">
                <a:latin typeface="Arial"/>
              </a:rPr>
              <a:t>  </a:t>
            </a:r>
            <a:r>
              <a:rPr lang="en-US" sz="2800" b="1" dirty="0">
                <a:latin typeface="Arial"/>
              </a:rPr>
              <a:t>+  2 H</a:t>
            </a:r>
            <a:r>
              <a:rPr lang="en-US" sz="2800" b="1" baseline="-25000" dirty="0">
                <a:latin typeface="Arial"/>
              </a:rPr>
              <a:t>2</a:t>
            </a:r>
            <a:r>
              <a:rPr lang="en-US" sz="2800" b="1" dirty="0">
                <a:latin typeface="Arial"/>
              </a:rPr>
              <a:t>O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99760"/>
              </p:ext>
            </p:extLst>
          </p:nvPr>
        </p:nvGraphicFramePr>
        <p:xfrm>
          <a:off x="54074" y="2453640"/>
          <a:ext cx="7642126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926"/>
                <a:gridCol w="1828800"/>
                <a:gridCol w="1143000"/>
                <a:gridCol w="16764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moles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measurable quantity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C79A7"/>
                          </a:solidFill>
                          <a:latin typeface="Arial" pitchFamily="34" charset="0"/>
                          <a:cs typeface="Arial" pitchFamily="34" charset="0"/>
                        </a:rPr>
                        <a:t>given</a:t>
                      </a:r>
                      <a:endParaRPr lang="en-US" sz="2400" dirty="0">
                        <a:solidFill>
                          <a:srgbClr val="CC79A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72B2"/>
                          </a:solidFill>
                          <a:latin typeface="Arial" pitchFamily="34" charset="0"/>
                          <a:cs typeface="Arial" pitchFamily="34" charset="0"/>
                        </a:rPr>
                        <a:t>given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 rot="16200000">
            <a:off x="1661894" y="3055620"/>
            <a:ext cx="975360" cy="228600"/>
          </a:xfrm>
          <a:prstGeom prst="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79A7"/>
              </a:solidFill>
            </a:endParaRPr>
          </a:p>
        </p:txBody>
      </p:sp>
      <p:sp>
        <p:nvSpPr>
          <p:cNvPr id="26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Created by Margaret L. Scheuermann, Western Washington University,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margaret.scheuermann@wwu.edu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Copyright  Scheuermann 2018. This work is licensed under the Creative Commons Attribution-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NonCommercial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ShareAlike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To view a copy of this license visit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http://creativecommons.org/about/license/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1251466"/>
            <a:ext cx="742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 </a:t>
            </a:r>
            <a:r>
              <a:rPr lang="en-US" b="1" dirty="0" smtClean="0">
                <a:solidFill>
                  <a:srgbClr val="CC79A7"/>
                </a:solidFill>
              </a:rPr>
              <a:t>4.2 g of CH</a:t>
            </a:r>
            <a:r>
              <a:rPr lang="en-US" b="1" baseline="-25000" dirty="0" smtClean="0">
                <a:solidFill>
                  <a:srgbClr val="CC79A7"/>
                </a:solidFill>
              </a:rPr>
              <a:t>4</a:t>
            </a:r>
            <a:r>
              <a:rPr lang="en-US" b="1" dirty="0" smtClean="0">
                <a:solidFill>
                  <a:srgbClr val="CC79A7"/>
                </a:solidFill>
              </a:rPr>
              <a:t> </a:t>
            </a:r>
            <a:r>
              <a:rPr lang="en-US" b="1" dirty="0" smtClean="0"/>
              <a:t>reacts with </a:t>
            </a:r>
            <a:r>
              <a:rPr lang="en-US" b="1" dirty="0" smtClean="0">
                <a:solidFill>
                  <a:srgbClr val="0072B2"/>
                </a:solidFill>
              </a:rPr>
              <a:t>5.1 g O</a:t>
            </a:r>
            <a:r>
              <a:rPr lang="en-US" b="1" baseline="-25000" dirty="0" smtClean="0">
                <a:solidFill>
                  <a:srgbClr val="0072B2"/>
                </a:solidFill>
              </a:rPr>
              <a:t>2</a:t>
            </a:r>
            <a:r>
              <a:rPr lang="en-US" b="1" dirty="0" smtClean="0"/>
              <a:t> how many </a:t>
            </a:r>
            <a:r>
              <a:rPr lang="en-US" b="1" dirty="0"/>
              <a:t>grams of CO</a:t>
            </a:r>
            <a:r>
              <a:rPr lang="en-US" b="1" baseline="-25000" dirty="0"/>
              <a:t>2</a:t>
            </a:r>
            <a:r>
              <a:rPr lang="en-US" b="1" dirty="0"/>
              <a:t> form? </a:t>
            </a:r>
            <a:endParaRPr lang="en-US" b="1" dirty="0" smtClean="0"/>
          </a:p>
        </p:txBody>
      </p:sp>
      <p:sp>
        <p:nvSpPr>
          <p:cNvPr id="32" name="Right Arrow 31"/>
          <p:cNvSpPr/>
          <p:nvPr/>
        </p:nvSpPr>
        <p:spPr>
          <a:xfrm rot="5400000">
            <a:off x="5948039" y="3272160"/>
            <a:ext cx="457200" cy="16127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224410" y="2514600"/>
            <a:ext cx="3276600" cy="228600"/>
          </a:xfrm>
          <a:prstGeom prst="rightArrow">
            <a:avLst/>
          </a:prstGeom>
          <a:solidFill>
            <a:srgbClr val="CC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3496951" y="3223258"/>
            <a:ext cx="731519" cy="228601"/>
          </a:xfrm>
          <a:prstGeom prst="rightArrow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79A7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851297" y="2743198"/>
            <a:ext cx="1272570" cy="228600"/>
          </a:xfrm>
          <a:prstGeom prst="rightArrow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23867" y="262666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compare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-22830" y="4343400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comparing quantities, get them in the same unit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22830" y="4920734"/>
            <a:ext cx="793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 the quantities are compared proceed with the smaller (limiting) number</a:t>
            </a:r>
          </a:p>
        </p:txBody>
      </p:sp>
    </p:spTree>
    <p:extLst>
      <p:ext uri="{BB962C8B-B14F-4D97-AF65-F5344CB8AC3E}">
        <p14:creationId xmlns:p14="http://schemas.microsoft.com/office/powerpoint/2010/main" val="4790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 animBg="1"/>
      <p:bldP spid="35" grpId="0" animBg="1"/>
      <p:bldP spid="36" grpId="0" animBg="1"/>
      <p:bldP spid="2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garet\Desktop\IMG_20171206_111215230.jpg"/>
          <p:cNvPicPr>
            <a:picLocks noChangeAspect="1" noChangeArrowheads="1"/>
          </p:cNvPicPr>
          <p:nvPr/>
        </p:nvPicPr>
        <p:blipFill>
          <a:blip r:embed="rId3" cstate="print"/>
          <a:srcRect t="23770" r="4294" b="4919"/>
          <a:stretch>
            <a:fillRect/>
          </a:stretch>
        </p:blipFill>
        <p:spPr bwMode="auto">
          <a:xfrm>
            <a:off x="2209800" y="0"/>
            <a:ext cx="4605867" cy="6096000"/>
          </a:xfrm>
          <a:prstGeom prst="rect">
            <a:avLst/>
          </a:prstGeom>
          <a:noFill/>
        </p:spPr>
      </p:pic>
      <p:sp>
        <p:nvSpPr>
          <p:cNvPr id="6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Created by Margaret L. Scheuermann, Western Washington University,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margaret.scheuermann@wwu.edu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Copyright  Scheuermann 2018. This work is licensed under the Creative Commons Attribution-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NonCommercial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ShareAlike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To view a copy of this license visit 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http://creativecommons.org/about/license/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22604</TotalTime>
  <Words>677</Words>
  <Application>Microsoft Office PowerPoint</Application>
  <PresentationFormat>On-screen Show (4:3)</PresentationFormat>
  <Paragraphs>88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 Scheuermann</dc:creator>
  <cp:lastModifiedBy>Margaret Scheuermann</cp:lastModifiedBy>
  <cp:revision>1783</cp:revision>
  <dcterms:created xsi:type="dcterms:W3CDTF">2011-11-16T15:17:21Z</dcterms:created>
  <dcterms:modified xsi:type="dcterms:W3CDTF">2018-02-12T01:45:16Z</dcterms:modified>
</cp:coreProperties>
</file>